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472" r:id="rId3"/>
    <p:sldId id="454" r:id="rId4"/>
    <p:sldId id="502" r:id="rId5"/>
    <p:sldId id="480" r:id="rId6"/>
    <p:sldId id="1528" r:id="rId7"/>
    <p:sldId id="1526" r:id="rId8"/>
    <p:sldId id="1416" r:id="rId9"/>
    <p:sldId id="1447" r:id="rId10"/>
    <p:sldId id="1290" r:id="rId11"/>
    <p:sldId id="1538" r:id="rId12"/>
    <p:sldId id="1535" r:id="rId13"/>
    <p:sldId id="1536" r:id="rId14"/>
    <p:sldId id="1547" r:id="rId15"/>
    <p:sldId id="1397" r:id="rId16"/>
    <p:sldId id="1404" r:id="rId17"/>
    <p:sldId id="1432" r:id="rId18"/>
    <p:sldId id="1516" r:id="rId19"/>
    <p:sldId id="1520" r:id="rId20"/>
    <p:sldId id="1549" r:id="rId21"/>
    <p:sldId id="464" r:id="rId22"/>
    <p:sldId id="494" r:id="rId23"/>
    <p:sldId id="1521" r:id="rId24"/>
    <p:sldId id="493" r:id="rId25"/>
    <p:sldId id="266" r:id="rId26"/>
    <p:sldId id="1548" r:id="rId27"/>
    <p:sldId id="487" r:id="rId28"/>
    <p:sldId id="1407" r:id="rId29"/>
    <p:sldId id="485" r:id="rId30"/>
    <p:sldId id="501" r:id="rId31"/>
    <p:sldId id="498" r:id="rId32"/>
    <p:sldId id="259" r:id="rId33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dy" initials="m" lastIdx="0" clrIdx="0">
    <p:extLst>
      <p:ext uri="{19B8F6BF-5375-455C-9EA6-DF929625EA0E}">
        <p15:presenceInfo xmlns:p15="http://schemas.microsoft.com/office/powerpoint/2012/main" userId="2dc879522e6363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2D0"/>
    <a:srgbClr val="D6BBEB"/>
    <a:srgbClr val="D2A30A"/>
    <a:srgbClr val="E0B305"/>
    <a:srgbClr val="F9ED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6391" autoAdjust="0"/>
  </p:normalViewPr>
  <p:slideViewPr>
    <p:cSldViewPr snapToGrid="0">
      <p:cViewPr varScale="1">
        <p:scale>
          <a:sx n="110" d="100"/>
          <a:sy n="110" d="100"/>
        </p:scale>
        <p:origin x="139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887BC1-1AA9-4355-BEDF-1E905379E6FD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FCD6F517-85D8-498A-B826-B19556AC4FBC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協助調整架構</a:t>
          </a:r>
        </a:p>
      </dgm:t>
    </dgm:pt>
    <dgm:pt modelId="{55933FCA-7648-4536-BF85-49991B29D228}" type="par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A4EF6C9F-8FBF-481C-8AA6-179F46849717}" type="sib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10DFCE2B-1062-43E0-8914-5BBCF2739556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把中小學端直接串接到 </a:t>
          </a:r>
          <a:r>
            <a:rPr lang="en-US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Juniper MX480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，學校流量會直接到桃園區網，中小學上網時不用經過很多層的網路設備。</a:t>
          </a:r>
        </a:p>
      </dgm:t>
    </dgm:pt>
    <dgm:pt modelId="{C4E8E634-9830-4C8F-BCF6-BD247583CD1A}" type="par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A313E936-1C44-4EF5-8868-EB070BE47E7E}" type="sib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5216FEC6-24E9-4DB1-9D00-07D14428CD9A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建立協同運作機制</a:t>
          </a:r>
        </a:p>
      </dgm:t>
    </dgm:pt>
    <dgm:pt modelId="{81A13568-82C6-44FC-877A-FB8AB2F1A415}" type="par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A76FED19-5E60-475A-B6B5-9AE13FD46B79}" type="sib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308C58FD-15CF-4B13-AE2C-9A72E972197C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由桃園區網檢視金門 </a:t>
          </a:r>
          <a:r>
            <a:rPr lang="en-US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PA-3250  ACL </a:t>
          </a:r>
          <a:endParaRPr lang="zh-TW" altLang="en-US" sz="1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740B7EE-9484-4F70-ABEC-69B946596179}" type="par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CCFCF01C-BB71-4BDF-803A-E240A0832F5D}" type="sib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FFD5160E-7CF5-4E31-8AF7-FC7CA9512D17}">
      <dgm:prSet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桃園區網設定阻擋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ACL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，有害流量進入海纜前就先阻絕，以提升海纜的效益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</dgm:t>
    </dgm:pt>
    <dgm:pt modelId="{76855805-0344-4051-8CC1-D5D92B9C720C}" type="parTrans" cxnId="{6527E846-A365-45B2-99FD-82C99943C029}">
      <dgm:prSet/>
      <dgm:spPr/>
      <dgm:t>
        <a:bodyPr/>
        <a:lstStyle/>
        <a:p>
          <a:endParaRPr lang="zh-TW" altLang="en-US"/>
        </a:p>
      </dgm:t>
    </dgm:pt>
    <dgm:pt modelId="{D1285E56-74F9-4549-B682-AE4D003D1ACC}" type="sibTrans" cxnId="{6527E846-A365-45B2-99FD-82C99943C029}">
      <dgm:prSet/>
      <dgm:spPr/>
      <dgm:t>
        <a:bodyPr/>
        <a:lstStyle/>
        <a:p>
          <a:endParaRPr lang="zh-TW" altLang="en-US"/>
        </a:p>
      </dgm:t>
    </dgm:pt>
    <dgm:pt modelId="{613D99FC-ED58-45EC-A569-DF79CB25B362}">
      <dgm:prSet phldrT="[文字]" custT="1"/>
      <dgm:spPr/>
      <dgm:t>
        <a:bodyPr/>
        <a:lstStyle/>
        <a:p>
          <a:r>
            <a:rPr lang="zh-TW" altLang="en-US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預計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2025</a:t>
          </a:r>
          <a:r>
            <a:rPr lang="zh-TW" altLang="en-US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年暑假施工</a:t>
          </a:r>
        </a:p>
      </dgm:t>
    </dgm:pt>
    <dgm:pt modelId="{91C1EFE7-BEDA-40B1-AE33-57D5C4C36626}" type="parTrans" cxnId="{5C830075-4124-4DC9-BF30-9D7E5E02BAB9}">
      <dgm:prSet/>
      <dgm:spPr/>
      <dgm:t>
        <a:bodyPr/>
        <a:lstStyle/>
        <a:p>
          <a:endParaRPr lang="zh-TW" altLang="en-US"/>
        </a:p>
      </dgm:t>
    </dgm:pt>
    <dgm:pt modelId="{953D36BB-1C49-4357-BAFD-8F4B7CBFBFD5}" type="sibTrans" cxnId="{5C830075-4124-4DC9-BF30-9D7E5E02BAB9}">
      <dgm:prSet/>
      <dgm:spPr/>
      <dgm:t>
        <a:bodyPr/>
        <a:lstStyle/>
        <a:p>
          <a:endParaRPr lang="zh-TW" altLang="en-US"/>
        </a:p>
      </dgm:t>
    </dgm:pt>
    <dgm:pt modelId="{7CD339A7-6F18-4D17-8123-28F80CF1F5F2}" type="pres">
      <dgm:prSet presAssocID="{93887BC1-1AA9-4355-BEDF-1E905379E6FD}" presName="linearFlow" presStyleCnt="0">
        <dgm:presLayoutVars>
          <dgm:dir/>
          <dgm:animLvl val="lvl"/>
          <dgm:resizeHandles val="exact"/>
        </dgm:presLayoutVars>
      </dgm:prSet>
      <dgm:spPr/>
    </dgm:pt>
    <dgm:pt modelId="{9011AAD9-26E7-48C0-B3A4-F2B1C2E95601}" type="pres">
      <dgm:prSet presAssocID="{5216FEC6-24E9-4DB1-9D00-07D14428CD9A}" presName="composite" presStyleCnt="0"/>
      <dgm:spPr/>
    </dgm:pt>
    <dgm:pt modelId="{50611B12-72FD-433D-AB72-058320EAF198}" type="pres">
      <dgm:prSet presAssocID="{5216FEC6-24E9-4DB1-9D00-07D14428CD9A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62D9552-5D21-47BB-8ACD-A3014C5EF96A}" type="pres">
      <dgm:prSet presAssocID="{5216FEC6-24E9-4DB1-9D00-07D14428CD9A}" presName="descendantText" presStyleLbl="alignAcc1" presStyleIdx="0" presStyleCnt="2" custLinFactNeighborY="-2994">
        <dgm:presLayoutVars>
          <dgm:bulletEnabled val="1"/>
        </dgm:presLayoutVars>
      </dgm:prSet>
      <dgm:spPr/>
    </dgm:pt>
    <dgm:pt modelId="{832D34EE-7923-42D0-B175-273C48660D2B}" type="pres">
      <dgm:prSet presAssocID="{A76FED19-5E60-475A-B6B5-9AE13FD46B79}" presName="sp" presStyleCnt="0"/>
      <dgm:spPr/>
    </dgm:pt>
    <dgm:pt modelId="{CD73DA48-2FCD-4880-BC23-604D2E51C142}" type="pres">
      <dgm:prSet presAssocID="{FCD6F517-85D8-498A-B826-B19556AC4FBC}" presName="composite" presStyleCnt="0"/>
      <dgm:spPr/>
    </dgm:pt>
    <dgm:pt modelId="{D35CBD10-37FB-4F36-94E5-FBCAB9CC6B23}" type="pres">
      <dgm:prSet presAssocID="{FCD6F517-85D8-498A-B826-B19556AC4FBC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E26A32AD-C4C7-42D6-87D8-98841CD7D559}" type="pres">
      <dgm:prSet presAssocID="{FCD6F517-85D8-498A-B826-B19556AC4FBC}" presName="descendantText" presStyleLbl="alignAcc1" presStyleIdx="1" presStyleCnt="2" custLinFactNeighborY="-7490">
        <dgm:presLayoutVars>
          <dgm:bulletEnabled val="1"/>
        </dgm:presLayoutVars>
      </dgm:prSet>
      <dgm:spPr/>
    </dgm:pt>
  </dgm:ptLst>
  <dgm:cxnLst>
    <dgm:cxn modelId="{94D0700F-0BA3-4F42-AF95-44950ECD51CF}" srcId="{FCD6F517-85D8-498A-B826-B19556AC4FBC}" destId="{10DFCE2B-1062-43E0-8914-5BBCF2739556}" srcOrd="0" destOrd="0" parTransId="{C4E8E634-9830-4C8F-BCF6-BD247583CD1A}" sibTransId="{A313E936-1C44-4EF5-8868-EB070BE47E7E}"/>
    <dgm:cxn modelId="{6527E846-A365-45B2-99FD-82C99943C029}" srcId="{5216FEC6-24E9-4DB1-9D00-07D14428CD9A}" destId="{FFD5160E-7CF5-4E31-8AF7-FC7CA9512D17}" srcOrd="1" destOrd="0" parTransId="{76855805-0344-4051-8CC1-D5D92B9C720C}" sibTransId="{D1285E56-74F9-4549-B682-AE4D003D1ACC}"/>
    <dgm:cxn modelId="{5C830075-4124-4DC9-BF30-9D7E5E02BAB9}" srcId="{FCD6F517-85D8-498A-B826-B19556AC4FBC}" destId="{613D99FC-ED58-45EC-A569-DF79CB25B362}" srcOrd="1" destOrd="0" parTransId="{91C1EFE7-BEDA-40B1-AE33-57D5C4C36626}" sibTransId="{953D36BB-1C49-4357-BAFD-8F4B7CBFBFD5}"/>
    <dgm:cxn modelId="{3F9C9A59-8A05-4185-9D9B-08CAF841AB6D}" type="presOf" srcId="{10DFCE2B-1062-43E0-8914-5BBCF2739556}" destId="{E26A32AD-C4C7-42D6-87D8-98841CD7D559}" srcOrd="0" destOrd="0" presId="urn:microsoft.com/office/officeart/2005/8/layout/chevron2"/>
    <dgm:cxn modelId="{B2A4897A-F25C-4DF9-91BE-6D46A791FC9F}" srcId="{93887BC1-1AA9-4355-BEDF-1E905379E6FD}" destId="{FCD6F517-85D8-498A-B826-B19556AC4FBC}" srcOrd="1" destOrd="0" parTransId="{55933FCA-7648-4536-BF85-49991B29D228}" sibTransId="{A4EF6C9F-8FBF-481C-8AA6-179F46849717}"/>
    <dgm:cxn modelId="{C8416C8A-9C0A-4E4E-888F-D47E62376161}" srcId="{5216FEC6-24E9-4DB1-9D00-07D14428CD9A}" destId="{308C58FD-15CF-4B13-AE2C-9A72E972197C}" srcOrd="0" destOrd="0" parTransId="{5740B7EE-9484-4F70-ABEC-69B946596179}" sibTransId="{CCFCF01C-BB71-4BDF-803A-E240A0832F5D}"/>
    <dgm:cxn modelId="{E4F7779D-7B01-4103-A175-6A2F2714D78E}" type="presOf" srcId="{FFD5160E-7CF5-4E31-8AF7-FC7CA9512D17}" destId="{462D9552-5D21-47BB-8ACD-A3014C5EF96A}" srcOrd="0" destOrd="1" presId="urn:microsoft.com/office/officeart/2005/8/layout/chevron2"/>
    <dgm:cxn modelId="{AAB394A9-5F34-47C1-A41A-B55F4F15C85F}" type="presOf" srcId="{5216FEC6-24E9-4DB1-9D00-07D14428CD9A}" destId="{50611B12-72FD-433D-AB72-058320EAF198}" srcOrd="0" destOrd="0" presId="urn:microsoft.com/office/officeart/2005/8/layout/chevron2"/>
    <dgm:cxn modelId="{D1F9E3BD-6ABB-48C4-9C13-AFE81032DBBB}" type="presOf" srcId="{FCD6F517-85D8-498A-B826-B19556AC4FBC}" destId="{D35CBD10-37FB-4F36-94E5-FBCAB9CC6B23}" srcOrd="0" destOrd="0" presId="urn:microsoft.com/office/officeart/2005/8/layout/chevron2"/>
    <dgm:cxn modelId="{F234D6C1-31D1-4248-AB51-74C7C9AD45A0}" type="presOf" srcId="{308C58FD-15CF-4B13-AE2C-9A72E972197C}" destId="{462D9552-5D21-47BB-8ACD-A3014C5EF96A}" srcOrd="0" destOrd="0" presId="urn:microsoft.com/office/officeart/2005/8/layout/chevron2"/>
    <dgm:cxn modelId="{C6C1ECD8-FC2D-411F-90C6-93C1E1FFCE6F}" type="presOf" srcId="{613D99FC-ED58-45EC-A569-DF79CB25B362}" destId="{E26A32AD-C4C7-42D6-87D8-98841CD7D559}" srcOrd="0" destOrd="1" presId="urn:microsoft.com/office/officeart/2005/8/layout/chevron2"/>
    <dgm:cxn modelId="{C331EBE4-E7E5-4223-9DB3-BE930B8F3517}" type="presOf" srcId="{93887BC1-1AA9-4355-BEDF-1E905379E6FD}" destId="{7CD339A7-6F18-4D17-8123-28F80CF1F5F2}" srcOrd="0" destOrd="0" presId="urn:microsoft.com/office/officeart/2005/8/layout/chevron2"/>
    <dgm:cxn modelId="{62919BE7-89D9-457E-973C-CF6513D78B6D}" srcId="{93887BC1-1AA9-4355-BEDF-1E905379E6FD}" destId="{5216FEC6-24E9-4DB1-9D00-07D14428CD9A}" srcOrd="0" destOrd="0" parTransId="{81A13568-82C6-44FC-877A-FB8AB2F1A415}" sibTransId="{A76FED19-5E60-475A-B6B5-9AE13FD46B79}"/>
    <dgm:cxn modelId="{8FADC88D-34D5-432B-9490-7464AF462D4B}" type="presParOf" srcId="{7CD339A7-6F18-4D17-8123-28F80CF1F5F2}" destId="{9011AAD9-26E7-48C0-B3A4-F2B1C2E95601}" srcOrd="0" destOrd="0" presId="urn:microsoft.com/office/officeart/2005/8/layout/chevron2"/>
    <dgm:cxn modelId="{47D7A685-E557-43ED-9279-E3F680C968A3}" type="presParOf" srcId="{9011AAD9-26E7-48C0-B3A4-F2B1C2E95601}" destId="{50611B12-72FD-433D-AB72-058320EAF198}" srcOrd="0" destOrd="0" presId="urn:microsoft.com/office/officeart/2005/8/layout/chevron2"/>
    <dgm:cxn modelId="{50565C00-4F52-495C-99A0-37854D6AF508}" type="presParOf" srcId="{9011AAD9-26E7-48C0-B3A4-F2B1C2E95601}" destId="{462D9552-5D21-47BB-8ACD-A3014C5EF96A}" srcOrd="1" destOrd="0" presId="urn:microsoft.com/office/officeart/2005/8/layout/chevron2"/>
    <dgm:cxn modelId="{4B987A18-5137-4C7C-B595-7AFE42B5DB95}" type="presParOf" srcId="{7CD339A7-6F18-4D17-8123-28F80CF1F5F2}" destId="{832D34EE-7923-42D0-B175-273C48660D2B}" srcOrd="1" destOrd="0" presId="urn:microsoft.com/office/officeart/2005/8/layout/chevron2"/>
    <dgm:cxn modelId="{0E596E8F-E2B5-4E36-B7FA-7236ADD02D48}" type="presParOf" srcId="{7CD339A7-6F18-4D17-8123-28F80CF1F5F2}" destId="{CD73DA48-2FCD-4880-BC23-604D2E51C142}" srcOrd="2" destOrd="0" presId="urn:microsoft.com/office/officeart/2005/8/layout/chevron2"/>
    <dgm:cxn modelId="{FD230FD2-3229-48FC-A2E3-049B9EB44D17}" type="presParOf" srcId="{CD73DA48-2FCD-4880-BC23-604D2E51C142}" destId="{D35CBD10-37FB-4F36-94E5-FBCAB9CC6B23}" srcOrd="0" destOrd="0" presId="urn:microsoft.com/office/officeart/2005/8/layout/chevron2"/>
    <dgm:cxn modelId="{C9CB3B4C-0EB7-4A2E-A541-986FE96D0547}" type="presParOf" srcId="{CD73DA48-2FCD-4880-BC23-604D2E51C142}" destId="{E26A32AD-C4C7-42D6-87D8-98841CD7D5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887BC1-1AA9-4355-BEDF-1E905379E6FD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FCD6F517-85D8-498A-B826-B19556AC4FBC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協助建置網路監測及自動告警</a:t>
          </a:r>
        </a:p>
      </dgm:t>
    </dgm:pt>
    <dgm:pt modelId="{55933FCA-7648-4536-BF85-49991B29D228}" type="par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A4EF6C9F-8FBF-481C-8AA6-179F46849717}" type="sib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10DFCE2B-1062-43E0-8914-5BBCF2739556}">
      <dgm:prSet phldrT="[文字]" custT="1"/>
      <dgm:spPr/>
      <dgm:t>
        <a:bodyPr/>
        <a:lstStyle/>
        <a:p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2025/5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 協助建置連江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Zabbix Server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監測網路設備及電路</a:t>
          </a:r>
        </a:p>
      </dgm:t>
    </dgm:pt>
    <dgm:pt modelId="{C4E8E634-9830-4C8F-BCF6-BD247583CD1A}" type="par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A313E936-1C44-4EF5-8868-EB070BE47E7E}" type="sib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4502415A-A236-4CC6-8416-9E80EA14C47F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目前已完成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Email 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自動告警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1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9E30EAC-F6F4-4978-BA2F-0FE5A1355401}" type="parTrans" cxnId="{D1C2C563-3F00-4301-A8EB-5AE1E836CDD7}">
      <dgm:prSet/>
      <dgm:spPr/>
      <dgm:t>
        <a:bodyPr/>
        <a:lstStyle/>
        <a:p>
          <a:endParaRPr lang="zh-TW" altLang="en-US"/>
        </a:p>
      </dgm:t>
    </dgm:pt>
    <dgm:pt modelId="{0319E34E-D3A8-4491-AFB4-2B1D518BFB6A}" type="sibTrans" cxnId="{D1C2C563-3F00-4301-A8EB-5AE1E836CDD7}">
      <dgm:prSet/>
      <dgm:spPr/>
      <dgm:t>
        <a:bodyPr/>
        <a:lstStyle/>
        <a:p>
          <a:endParaRPr lang="zh-TW" altLang="en-US"/>
        </a:p>
      </dgm:t>
    </dgm:pt>
    <dgm:pt modelId="{5216FEC6-24E9-4DB1-9D00-07D14428CD9A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建立協同運作機制</a:t>
          </a:r>
        </a:p>
      </dgm:t>
    </dgm:pt>
    <dgm:pt modelId="{81A13568-82C6-44FC-877A-FB8AB2F1A415}" type="par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A76FED19-5E60-475A-B6B5-9AE13FD46B79}" type="sib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308C58FD-15CF-4B13-AE2C-9A72E972197C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由桃園區網檢視連江防火牆</a:t>
          </a:r>
          <a:r>
            <a:rPr lang="en-US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  ACL </a:t>
          </a:r>
          <a:endParaRPr lang="zh-TW" altLang="en-US" sz="1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740B7EE-9484-4F70-ABEC-69B946596179}" type="par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CCFCF01C-BB71-4BDF-803A-E240A0832F5D}" type="sib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FFD5160E-7CF5-4E31-8AF7-FC7CA9512D17}">
      <dgm:prSet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桃園區網設定阻擋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ACL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，有害流量進入海纜前就先阻絕，以提升海纜的效益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</dgm:t>
    </dgm:pt>
    <dgm:pt modelId="{76855805-0344-4051-8CC1-D5D92B9C720C}" type="parTrans" cxnId="{6527E846-A365-45B2-99FD-82C99943C029}">
      <dgm:prSet/>
      <dgm:spPr/>
      <dgm:t>
        <a:bodyPr/>
        <a:lstStyle/>
        <a:p>
          <a:endParaRPr lang="zh-TW" altLang="en-US"/>
        </a:p>
      </dgm:t>
    </dgm:pt>
    <dgm:pt modelId="{D1285E56-74F9-4549-B682-AE4D003D1ACC}" type="sibTrans" cxnId="{6527E846-A365-45B2-99FD-82C99943C029}">
      <dgm:prSet/>
      <dgm:spPr/>
      <dgm:t>
        <a:bodyPr/>
        <a:lstStyle/>
        <a:p>
          <a:endParaRPr lang="zh-TW" altLang="en-US"/>
        </a:p>
      </dgm:t>
    </dgm:pt>
    <dgm:pt modelId="{E1FD16C4-2BDF-4169-A82C-8DAEEDFE9EDA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正協助設定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Telegram 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自動告警</a:t>
          </a:r>
        </a:p>
      </dgm:t>
    </dgm:pt>
    <dgm:pt modelId="{E5C2A43E-A3E6-4BD1-AE28-D548BCE4410F}" type="parTrans" cxnId="{4DEF3F53-40C4-460F-B79D-B128639760E5}">
      <dgm:prSet/>
      <dgm:spPr/>
      <dgm:t>
        <a:bodyPr/>
        <a:lstStyle/>
        <a:p>
          <a:endParaRPr lang="zh-TW" altLang="en-US"/>
        </a:p>
      </dgm:t>
    </dgm:pt>
    <dgm:pt modelId="{04C431B4-2A63-4351-A5B5-506A4F3A50C9}" type="sibTrans" cxnId="{4DEF3F53-40C4-460F-B79D-B128639760E5}">
      <dgm:prSet/>
      <dgm:spPr/>
      <dgm:t>
        <a:bodyPr/>
        <a:lstStyle/>
        <a:p>
          <a:endParaRPr lang="zh-TW" altLang="en-US"/>
        </a:p>
      </dgm:t>
    </dgm:pt>
    <dgm:pt modelId="{7CD339A7-6F18-4D17-8123-28F80CF1F5F2}" type="pres">
      <dgm:prSet presAssocID="{93887BC1-1AA9-4355-BEDF-1E905379E6FD}" presName="linearFlow" presStyleCnt="0">
        <dgm:presLayoutVars>
          <dgm:dir/>
          <dgm:animLvl val="lvl"/>
          <dgm:resizeHandles val="exact"/>
        </dgm:presLayoutVars>
      </dgm:prSet>
      <dgm:spPr/>
    </dgm:pt>
    <dgm:pt modelId="{9011AAD9-26E7-48C0-B3A4-F2B1C2E95601}" type="pres">
      <dgm:prSet presAssocID="{5216FEC6-24E9-4DB1-9D00-07D14428CD9A}" presName="composite" presStyleCnt="0"/>
      <dgm:spPr/>
    </dgm:pt>
    <dgm:pt modelId="{50611B12-72FD-433D-AB72-058320EAF198}" type="pres">
      <dgm:prSet presAssocID="{5216FEC6-24E9-4DB1-9D00-07D14428CD9A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62D9552-5D21-47BB-8ACD-A3014C5EF96A}" type="pres">
      <dgm:prSet presAssocID="{5216FEC6-24E9-4DB1-9D00-07D14428CD9A}" presName="descendantText" presStyleLbl="alignAcc1" presStyleIdx="0" presStyleCnt="2" custLinFactNeighborY="-2994">
        <dgm:presLayoutVars>
          <dgm:bulletEnabled val="1"/>
        </dgm:presLayoutVars>
      </dgm:prSet>
      <dgm:spPr/>
    </dgm:pt>
    <dgm:pt modelId="{832D34EE-7923-42D0-B175-273C48660D2B}" type="pres">
      <dgm:prSet presAssocID="{A76FED19-5E60-475A-B6B5-9AE13FD46B79}" presName="sp" presStyleCnt="0"/>
      <dgm:spPr/>
    </dgm:pt>
    <dgm:pt modelId="{CD73DA48-2FCD-4880-BC23-604D2E51C142}" type="pres">
      <dgm:prSet presAssocID="{FCD6F517-85D8-498A-B826-B19556AC4FBC}" presName="composite" presStyleCnt="0"/>
      <dgm:spPr/>
    </dgm:pt>
    <dgm:pt modelId="{D35CBD10-37FB-4F36-94E5-FBCAB9CC6B23}" type="pres">
      <dgm:prSet presAssocID="{FCD6F517-85D8-498A-B826-B19556AC4FBC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E26A32AD-C4C7-42D6-87D8-98841CD7D559}" type="pres">
      <dgm:prSet presAssocID="{FCD6F517-85D8-498A-B826-B19556AC4FBC}" presName="descendantText" presStyleLbl="alignAcc1" presStyleIdx="1" presStyleCnt="2" custLinFactNeighborY="-7490">
        <dgm:presLayoutVars>
          <dgm:bulletEnabled val="1"/>
        </dgm:presLayoutVars>
      </dgm:prSet>
      <dgm:spPr/>
    </dgm:pt>
  </dgm:ptLst>
  <dgm:cxnLst>
    <dgm:cxn modelId="{94D0700F-0BA3-4F42-AF95-44950ECD51CF}" srcId="{FCD6F517-85D8-498A-B826-B19556AC4FBC}" destId="{10DFCE2B-1062-43E0-8914-5BBCF2739556}" srcOrd="0" destOrd="0" parTransId="{C4E8E634-9830-4C8F-BCF6-BD247583CD1A}" sibTransId="{A313E936-1C44-4EF5-8868-EB070BE47E7E}"/>
    <dgm:cxn modelId="{D1C2C563-3F00-4301-A8EB-5AE1E836CDD7}" srcId="{FCD6F517-85D8-498A-B826-B19556AC4FBC}" destId="{4502415A-A236-4CC6-8416-9E80EA14C47F}" srcOrd="1" destOrd="0" parTransId="{39E30EAC-F6F4-4978-BA2F-0FE5A1355401}" sibTransId="{0319E34E-D3A8-4491-AFB4-2B1D518BFB6A}"/>
    <dgm:cxn modelId="{6527E846-A365-45B2-99FD-82C99943C029}" srcId="{5216FEC6-24E9-4DB1-9D00-07D14428CD9A}" destId="{FFD5160E-7CF5-4E31-8AF7-FC7CA9512D17}" srcOrd="1" destOrd="0" parTransId="{76855805-0344-4051-8CC1-D5D92B9C720C}" sibTransId="{D1285E56-74F9-4549-B682-AE4D003D1ACC}"/>
    <dgm:cxn modelId="{4DEF3F53-40C4-460F-B79D-B128639760E5}" srcId="{FCD6F517-85D8-498A-B826-B19556AC4FBC}" destId="{E1FD16C4-2BDF-4169-A82C-8DAEEDFE9EDA}" srcOrd="2" destOrd="0" parTransId="{E5C2A43E-A3E6-4BD1-AE28-D548BCE4410F}" sibTransId="{04C431B4-2A63-4351-A5B5-506A4F3A50C9}"/>
    <dgm:cxn modelId="{3F9C9A59-8A05-4185-9D9B-08CAF841AB6D}" type="presOf" srcId="{10DFCE2B-1062-43E0-8914-5BBCF2739556}" destId="{E26A32AD-C4C7-42D6-87D8-98841CD7D559}" srcOrd="0" destOrd="0" presId="urn:microsoft.com/office/officeart/2005/8/layout/chevron2"/>
    <dgm:cxn modelId="{B2A4897A-F25C-4DF9-91BE-6D46A791FC9F}" srcId="{93887BC1-1AA9-4355-BEDF-1E905379E6FD}" destId="{FCD6F517-85D8-498A-B826-B19556AC4FBC}" srcOrd="1" destOrd="0" parTransId="{55933FCA-7648-4536-BF85-49991B29D228}" sibTransId="{A4EF6C9F-8FBF-481C-8AA6-179F46849717}"/>
    <dgm:cxn modelId="{C8416C8A-9C0A-4E4E-888F-D47E62376161}" srcId="{5216FEC6-24E9-4DB1-9D00-07D14428CD9A}" destId="{308C58FD-15CF-4B13-AE2C-9A72E972197C}" srcOrd="0" destOrd="0" parTransId="{5740B7EE-9484-4F70-ABEC-69B946596179}" sibTransId="{CCFCF01C-BB71-4BDF-803A-E240A0832F5D}"/>
    <dgm:cxn modelId="{89C4139C-6A52-4C9D-A9B8-27095319043E}" type="presOf" srcId="{E1FD16C4-2BDF-4169-A82C-8DAEEDFE9EDA}" destId="{E26A32AD-C4C7-42D6-87D8-98841CD7D559}" srcOrd="0" destOrd="2" presId="urn:microsoft.com/office/officeart/2005/8/layout/chevron2"/>
    <dgm:cxn modelId="{E4F7779D-7B01-4103-A175-6A2F2714D78E}" type="presOf" srcId="{FFD5160E-7CF5-4E31-8AF7-FC7CA9512D17}" destId="{462D9552-5D21-47BB-8ACD-A3014C5EF96A}" srcOrd="0" destOrd="1" presId="urn:microsoft.com/office/officeart/2005/8/layout/chevron2"/>
    <dgm:cxn modelId="{AAB394A9-5F34-47C1-A41A-B55F4F15C85F}" type="presOf" srcId="{5216FEC6-24E9-4DB1-9D00-07D14428CD9A}" destId="{50611B12-72FD-433D-AB72-058320EAF198}" srcOrd="0" destOrd="0" presId="urn:microsoft.com/office/officeart/2005/8/layout/chevron2"/>
    <dgm:cxn modelId="{D1F9E3BD-6ABB-48C4-9C13-AFE81032DBBB}" type="presOf" srcId="{FCD6F517-85D8-498A-B826-B19556AC4FBC}" destId="{D35CBD10-37FB-4F36-94E5-FBCAB9CC6B23}" srcOrd="0" destOrd="0" presId="urn:microsoft.com/office/officeart/2005/8/layout/chevron2"/>
    <dgm:cxn modelId="{F234D6C1-31D1-4248-AB51-74C7C9AD45A0}" type="presOf" srcId="{308C58FD-15CF-4B13-AE2C-9A72E972197C}" destId="{462D9552-5D21-47BB-8ACD-A3014C5EF96A}" srcOrd="0" destOrd="0" presId="urn:microsoft.com/office/officeart/2005/8/layout/chevron2"/>
    <dgm:cxn modelId="{4E5FD1DD-DC1B-4B29-89E7-D8A41A778375}" type="presOf" srcId="{4502415A-A236-4CC6-8416-9E80EA14C47F}" destId="{E26A32AD-C4C7-42D6-87D8-98841CD7D559}" srcOrd="0" destOrd="1" presId="urn:microsoft.com/office/officeart/2005/8/layout/chevron2"/>
    <dgm:cxn modelId="{C331EBE4-E7E5-4223-9DB3-BE930B8F3517}" type="presOf" srcId="{93887BC1-1AA9-4355-BEDF-1E905379E6FD}" destId="{7CD339A7-6F18-4D17-8123-28F80CF1F5F2}" srcOrd="0" destOrd="0" presId="urn:microsoft.com/office/officeart/2005/8/layout/chevron2"/>
    <dgm:cxn modelId="{62919BE7-89D9-457E-973C-CF6513D78B6D}" srcId="{93887BC1-1AA9-4355-BEDF-1E905379E6FD}" destId="{5216FEC6-24E9-4DB1-9D00-07D14428CD9A}" srcOrd="0" destOrd="0" parTransId="{81A13568-82C6-44FC-877A-FB8AB2F1A415}" sibTransId="{A76FED19-5E60-475A-B6B5-9AE13FD46B79}"/>
    <dgm:cxn modelId="{8FADC88D-34D5-432B-9490-7464AF462D4B}" type="presParOf" srcId="{7CD339A7-6F18-4D17-8123-28F80CF1F5F2}" destId="{9011AAD9-26E7-48C0-B3A4-F2B1C2E95601}" srcOrd="0" destOrd="0" presId="urn:microsoft.com/office/officeart/2005/8/layout/chevron2"/>
    <dgm:cxn modelId="{47D7A685-E557-43ED-9279-E3F680C968A3}" type="presParOf" srcId="{9011AAD9-26E7-48C0-B3A4-F2B1C2E95601}" destId="{50611B12-72FD-433D-AB72-058320EAF198}" srcOrd="0" destOrd="0" presId="urn:microsoft.com/office/officeart/2005/8/layout/chevron2"/>
    <dgm:cxn modelId="{50565C00-4F52-495C-99A0-37854D6AF508}" type="presParOf" srcId="{9011AAD9-26E7-48C0-B3A4-F2B1C2E95601}" destId="{462D9552-5D21-47BB-8ACD-A3014C5EF96A}" srcOrd="1" destOrd="0" presId="urn:microsoft.com/office/officeart/2005/8/layout/chevron2"/>
    <dgm:cxn modelId="{4B987A18-5137-4C7C-B595-7AFE42B5DB95}" type="presParOf" srcId="{7CD339A7-6F18-4D17-8123-28F80CF1F5F2}" destId="{832D34EE-7923-42D0-B175-273C48660D2B}" srcOrd="1" destOrd="0" presId="urn:microsoft.com/office/officeart/2005/8/layout/chevron2"/>
    <dgm:cxn modelId="{0E596E8F-E2B5-4E36-B7FA-7236ADD02D48}" type="presParOf" srcId="{7CD339A7-6F18-4D17-8123-28F80CF1F5F2}" destId="{CD73DA48-2FCD-4880-BC23-604D2E51C142}" srcOrd="2" destOrd="0" presId="urn:microsoft.com/office/officeart/2005/8/layout/chevron2"/>
    <dgm:cxn modelId="{FD230FD2-3229-48FC-A2E3-049B9EB44D17}" type="presParOf" srcId="{CD73DA48-2FCD-4880-BC23-604D2E51C142}" destId="{D35CBD10-37FB-4F36-94E5-FBCAB9CC6B23}" srcOrd="0" destOrd="0" presId="urn:microsoft.com/office/officeart/2005/8/layout/chevron2"/>
    <dgm:cxn modelId="{C9CB3B4C-0EB7-4A2E-A541-986FE96D0547}" type="presParOf" srcId="{CD73DA48-2FCD-4880-BC23-604D2E51C142}" destId="{E26A32AD-C4C7-42D6-87D8-98841CD7D5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887BC1-1AA9-4355-BEDF-1E905379E6FD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FCD6F517-85D8-498A-B826-B19556AC4FBC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新光纖接入區網機房</a:t>
          </a:r>
        </a:p>
      </dgm:t>
    </dgm:pt>
    <dgm:pt modelId="{55933FCA-7648-4536-BF85-49991B29D228}" type="par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A4EF6C9F-8FBF-481C-8AA6-179F46849717}" type="sibTrans" cxnId="{B2A4897A-F25C-4DF9-91BE-6D46A791FC9F}">
      <dgm:prSet/>
      <dgm:spPr/>
      <dgm:t>
        <a:bodyPr/>
        <a:lstStyle/>
        <a:p>
          <a:endParaRPr lang="zh-TW" altLang="en-US"/>
        </a:p>
      </dgm:t>
    </dgm:pt>
    <dgm:pt modelId="{10DFCE2B-1062-43E0-8914-5BBCF2739556}">
      <dgm:prSet phldrT="[文字]" custT="1"/>
      <dgm:spPr/>
      <dgm:t>
        <a:bodyPr/>
        <a:lstStyle/>
        <a:p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提供新的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8</a:t>
          </a:r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個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10Gbps</a:t>
          </a:r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光纖連接埠，以供網路設備連接使用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</dgm:t>
    </dgm:pt>
    <dgm:pt modelId="{C4E8E634-9830-4C8F-BCF6-BD247583CD1A}" type="par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A313E936-1C44-4EF5-8868-EB070BE47E7E}" type="sibTrans" cxnId="{94D0700F-0BA3-4F42-AF95-44950ECD51CF}">
      <dgm:prSet/>
      <dgm:spPr/>
      <dgm:t>
        <a:bodyPr/>
        <a:lstStyle/>
        <a:p>
          <a:endParaRPr lang="zh-TW" altLang="en-US"/>
        </a:p>
      </dgm:t>
    </dgm:pt>
    <dgm:pt modelId="{5216FEC6-24E9-4DB1-9D00-07D14428CD9A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教網機房搬遷事宜</a:t>
          </a:r>
        </a:p>
      </dgm:t>
    </dgm:pt>
    <dgm:pt modelId="{81A13568-82C6-44FC-877A-FB8AB2F1A415}" type="par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A76FED19-5E60-475A-B6B5-9AE13FD46B79}" type="sib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308C58FD-15CF-4B13-AE2C-9A72E972197C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教網機房搬遷所需事宜，因為對外電路須從市府搬遷至青園國小，採先建後拆方式</a:t>
          </a:r>
        </a:p>
      </dgm:t>
    </dgm:pt>
    <dgm:pt modelId="{5740B7EE-9484-4F70-ABEC-69B946596179}" type="par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CCFCF01C-BB71-4BDF-803A-E240A0832F5D}" type="sibTrans" cxnId="{C8416C8A-9C0A-4E4E-888F-D47E62376161}">
      <dgm:prSet/>
      <dgm:spPr/>
      <dgm:t>
        <a:bodyPr/>
        <a:lstStyle/>
        <a:p>
          <a:endParaRPr lang="zh-TW" altLang="en-US"/>
        </a:p>
      </dgm:t>
    </dgm:pt>
    <dgm:pt modelId="{E1FD16C4-2BDF-4169-A82C-8DAEEDFE9EDA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預計於</a:t>
          </a:r>
          <a:r>
            <a:rPr lang="en-US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7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月底建置</a:t>
          </a:r>
        </a:p>
      </dgm:t>
    </dgm:pt>
    <dgm:pt modelId="{E5C2A43E-A3E6-4BD1-AE28-D548BCE4410F}" type="parTrans" cxnId="{4DEF3F53-40C4-460F-B79D-B128639760E5}">
      <dgm:prSet/>
      <dgm:spPr/>
      <dgm:t>
        <a:bodyPr/>
        <a:lstStyle/>
        <a:p>
          <a:endParaRPr lang="zh-TW" altLang="en-US"/>
        </a:p>
      </dgm:t>
    </dgm:pt>
    <dgm:pt modelId="{04C431B4-2A63-4351-A5B5-506A4F3A50C9}" type="sibTrans" cxnId="{4DEF3F53-40C4-460F-B79D-B128639760E5}">
      <dgm:prSet/>
      <dgm:spPr/>
      <dgm:t>
        <a:bodyPr/>
        <a:lstStyle/>
        <a:p>
          <a:endParaRPr lang="zh-TW" altLang="en-US"/>
        </a:p>
      </dgm:t>
    </dgm:pt>
    <dgm:pt modelId="{43CC4A7D-A62B-4B67-910D-5AC5E17EC304}">
      <dgm:prSet phldrT="[文字]" custT="1"/>
      <dgm:spPr/>
      <dgm:t>
        <a:bodyPr/>
        <a:lstStyle/>
        <a:p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額外提供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2</a:t>
          </a:r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組測試用</a:t>
          </a:r>
          <a:r>
            <a:rPr lang="en-US" altLang="zh-TW" sz="1800" dirty="0" err="1">
              <a:latin typeface="標楷體" panose="03000509000000000000" pitchFamily="65" charset="-120"/>
              <a:ea typeface="標楷體" panose="03000509000000000000" pitchFamily="65" charset="-120"/>
            </a:rPr>
            <a:t>ip</a:t>
          </a:r>
          <a:r>
            <a:rPr lang="zh-TW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，供青園國小機房對外使用</a:t>
          </a:r>
          <a:endParaRPr lang="zh-TW" altLang="en-US" sz="1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4E7097B-C880-4429-AA0B-C139CC54EFEC}" type="parTrans" cxnId="{23ACDE6F-2B83-430E-8F10-322AF0EB4018}">
      <dgm:prSet/>
      <dgm:spPr/>
      <dgm:t>
        <a:bodyPr/>
        <a:lstStyle/>
        <a:p>
          <a:endParaRPr lang="zh-TW" altLang="en-US"/>
        </a:p>
      </dgm:t>
    </dgm:pt>
    <dgm:pt modelId="{30B81ED1-941B-44CC-958D-242C77C6FF32}" type="sibTrans" cxnId="{23ACDE6F-2B83-430E-8F10-322AF0EB4018}">
      <dgm:prSet/>
      <dgm:spPr/>
      <dgm:t>
        <a:bodyPr/>
        <a:lstStyle/>
        <a:p>
          <a:endParaRPr lang="zh-TW" altLang="en-US"/>
        </a:p>
      </dgm:t>
    </dgm:pt>
    <dgm:pt modelId="{2DDD6783-6BFE-482D-BEF7-9E9DD1A176D4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後續路由測試。</a:t>
          </a:r>
        </a:p>
      </dgm:t>
    </dgm:pt>
    <dgm:pt modelId="{B50BB873-FB6E-4B1F-AA69-B5374D537203}" type="parTrans" cxnId="{5BC64832-4B82-4987-A65B-2F1008DE67FF}">
      <dgm:prSet/>
      <dgm:spPr/>
      <dgm:t>
        <a:bodyPr/>
        <a:lstStyle/>
        <a:p>
          <a:endParaRPr lang="zh-TW" altLang="en-US"/>
        </a:p>
      </dgm:t>
    </dgm:pt>
    <dgm:pt modelId="{0397A29B-8739-45BB-8B34-0346DA017AA1}" type="sibTrans" cxnId="{5BC64832-4B82-4987-A65B-2F1008DE67FF}">
      <dgm:prSet/>
      <dgm:spPr/>
      <dgm:t>
        <a:bodyPr/>
        <a:lstStyle/>
        <a:p>
          <a:endParaRPr lang="zh-TW" altLang="en-US"/>
        </a:p>
      </dgm:t>
    </dgm:pt>
    <dgm:pt modelId="{7CD339A7-6F18-4D17-8123-28F80CF1F5F2}" type="pres">
      <dgm:prSet presAssocID="{93887BC1-1AA9-4355-BEDF-1E905379E6FD}" presName="linearFlow" presStyleCnt="0">
        <dgm:presLayoutVars>
          <dgm:dir/>
          <dgm:animLvl val="lvl"/>
          <dgm:resizeHandles val="exact"/>
        </dgm:presLayoutVars>
      </dgm:prSet>
      <dgm:spPr/>
    </dgm:pt>
    <dgm:pt modelId="{9011AAD9-26E7-48C0-B3A4-F2B1C2E95601}" type="pres">
      <dgm:prSet presAssocID="{5216FEC6-24E9-4DB1-9D00-07D14428CD9A}" presName="composite" presStyleCnt="0"/>
      <dgm:spPr/>
    </dgm:pt>
    <dgm:pt modelId="{50611B12-72FD-433D-AB72-058320EAF198}" type="pres">
      <dgm:prSet presAssocID="{5216FEC6-24E9-4DB1-9D00-07D14428CD9A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62D9552-5D21-47BB-8ACD-A3014C5EF96A}" type="pres">
      <dgm:prSet presAssocID="{5216FEC6-24E9-4DB1-9D00-07D14428CD9A}" presName="descendantText" presStyleLbl="alignAcc1" presStyleIdx="0" presStyleCnt="2" custLinFactNeighborY="-2994">
        <dgm:presLayoutVars>
          <dgm:bulletEnabled val="1"/>
        </dgm:presLayoutVars>
      </dgm:prSet>
      <dgm:spPr/>
    </dgm:pt>
    <dgm:pt modelId="{832D34EE-7923-42D0-B175-273C48660D2B}" type="pres">
      <dgm:prSet presAssocID="{A76FED19-5E60-475A-B6B5-9AE13FD46B79}" presName="sp" presStyleCnt="0"/>
      <dgm:spPr/>
    </dgm:pt>
    <dgm:pt modelId="{CD73DA48-2FCD-4880-BC23-604D2E51C142}" type="pres">
      <dgm:prSet presAssocID="{FCD6F517-85D8-498A-B826-B19556AC4FBC}" presName="composite" presStyleCnt="0"/>
      <dgm:spPr/>
    </dgm:pt>
    <dgm:pt modelId="{D35CBD10-37FB-4F36-94E5-FBCAB9CC6B23}" type="pres">
      <dgm:prSet presAssocID="{FCD6F517-85D8-498A-B826-B19556AC4FBC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E26A32AD-C4C7-42D6-87D8-98841CD7D559}" type="pres">
      <dgm:prSet presAssocID="{FCD6F517-85D8-498A-B826-B19556AC4FBC}" presName="descendantText" presStyleLbl="alignAcc1" presStyleIdx="1" presStyleCnt="2" custLinFactNeighborY="-7490">
        <dgm:presLayoutVars>
          <dgm:bulletEnabled val="1"/>
        </dgm:presLayoutVars>
      </dgm:prSet>
      <dgm:spPr/>
    </dgm:pt>
  </dgm:ptLst>
  <dgm:cxnLst>
    <dgm:cxn modelId="{94D0700F-0BA3-4F42-AF95-44950ECD51CF}" srcId="{FCD6F517-85D8-498A-B826-B19556AC4FBC}" destId="{10DFCE2B-1062-43E0-8914-5BBCF2739556}" srcOrd="0" destOrd="0" parTransId="{C4E8E634-9830-4C8F-BCF6-BD247583CD1A}" sibTransId="{A313E936-1C44-4EF5-8868-EB070BE47E7E}"/>
    <dgm:cxn modelId="{5BC64832-4B82-4987-A65B-2F1008DE67FF}" srcId="{FCD6F517-85D8-498A-B826-B19556AC4FBC}" destId="{2DDD6783-6BFE-482D-BEF7-9E9DD1A176D4}" srcOrd="1" destOrd="0" parTransId="{B50BB873-FB6E-4B1F-AA69-B5374D537203}" sibTransId="{0397A29B-8739-45BB-8B34-0346DA017AA1}"/>
    <dgm:cxn modelId="{23ACDE6F-2B83-430E-8F10-322AF0EB4018}" srcId="{5216FEC6-24E9-4DB1-9D00-07D14428CD9A}" destId="{43CC4A7D-A62B-4B67-910D-5AC5E17EC304}" srcOrd="1" destOrd="0" parTransId="{14E7097B-C880-4429-AA0B-C139CC54EFEC}" sibTransId="{30B81ED1-941B-44CC-958D-242C77C6FF32}"/>
    <dgm:cxn modelId="{4DEF3F53-40C4-460F-B79D-B128639760E5}" srcId="{FCD6F517-85D8-498A-B826-B19556AC4FBC}" destId="{E1FD16C4-2BDF-4169-A82C-8DAEEDFE9EDA}" srcOrd="2" destOrd="0" parTransId="{E5C2A43E-A3E6-4BD1-AE28-D548BCE4410F}" sibTransId="{04C431B4-2A63-4351-A5B5-506A4F3A50C9}"/>
    <dgm:cxn modelId="{3F9C9A59-8A05-4185-9D9B-08CAF841AB6D}" type="presOf" srcId="{10DFCE2B-1062-43E0-8914-5BBCF2739556}" destId="{E26A32AD-C4C7-42D6-87D8-98841CD7D559}" srcOrd="0" destOrd="0" presId="urn:microsoft.com/office/officeart/2005/8/layout/chevron2"/>
    <dgm:cxn modelId="{B2A4897A-F25C-4DF9-91BE-6D46A791FC9F}" srcId="{93887BC1-1AA9-4355-BEDF-1E905379E6FD}" destId="{FCD6F517-85D8-498A-B826-B19556AC4FBC}" srcOrd="1" destOrd="0" parTransId="{55933FCA-7648-4536-BF85-49991B29D228}" sibTransId="{A4EF6C9F-8FBF-481C-8AA6-179F46849717}"/>
    <dgm:cxn modelId="{C041438A-F0D2-4344-8D18-82EE839E34C8}" type="presOf" srcId="{43CC4A7D-A62B-4B67-910D-5AC5E17EC304}" destId="{462D9552-5D21-47BB-8ACD-A3014C5EF96A}" srcOrd="0" destOrd="1" presId="urn:microsoft.com/office/officeart/2005/8/layout/chevron2"/>
    <dgm:cxn modelId="{C8416C8A-9C0A-4E4E-888F-D47E62376161}" srcId="{5216FEC6-24E9-4DB1-9D00-07D14428CD9A}" destId="{308C58FD-15CF-4B13-AE2C-9A72E972197C}" srcOrd="0" destOrd="0" parTransId="{5740B7EE-9484-4F70-ABEC-69B946596179}" sibTransId="{CCFCF01C-BB71-4BDF-803A-E240A0832F5D}"/>
    <dgm:cxn modelId="{89C4139C-6A52-4C9D-A9B8-27095319043E}" type="presOf" srcId="{E1FD16C4-2BDF-4169-A82C-8DAEEDFE9EDA}" destId="{E26A32AD-C4C7-42D6-87D8-98841CD7D559}" srcOrd="0" destOrd="2" presId="urn:microsoft.com/office/officeart/2005/8/layout/chevron2"/>
    <dgm:cxn modelId="{AAB394A9-5F34-47C1-A41A-B55F4F15C85F}" type="presOf" srcId="{5216FEC6-24E9-4DB1-9D00-07D14428CD9A}" destId="{50611B12-72FD-433D-AB72-058320EAF198}" srcOrd="0" destOrd="0" presId="urn:microsoft.com/office/officeart/2005/8/layout/chevron2"/>
    <dgm:cxn modelId="{D1F9E3BD-6ABB-48C4-9C13-AFE81032DBBB}" type="presOf" srcId="{FCD6F517-85D8-498A-B826-B19556AC4FBC}" destId="{D35CBD10-37FB-4F36-94E5-FBCAB9CC6B23}" srcOrd="0" destOrd="0" presId="urn:microsoft.com/office/officeart/2005/8/layout/chevron2"/>
    <dgm:cxn modelId="{F234D6C1-31D1-4248-AB51-74C7C9AD45A0}" type="presOf" srcId="{308C58FD-15CF-4B13-AE2C-9A72E972197C}" destId="{462D9552-5D21-47BB-8ACD-A3014C5EF96A}" srcOrd="0" destOrd="0" presId="urn:microsoft.com/office/officeart/2005/8/layout/chevron2"/>
    <dgm:cxn modelId="{C331EBE4-E7E5-4223-9DB3-BE930B8F3517}" type="presOf" srcId="{93887BC1-1AA9-4355-BEDF-1E905379E6FD}" destId="{7CD339A7-6F18-4D17-8123-28F80CF1F5F2}" srcOrd="0" destOrd="0" presId="urn:microsoft.com/office/officeart/2005/8/layout/chevron2"/>
    <dgm:cxn modelId="{62919BE7-89D9-457E-973C-CF6513D78B6D}" srcId="{93887BC1-1AA9-4355-BEDF-1E905379E6FD}" destId="{5216FEC6-24E9-4DB1-9D00-07D14428CD9A}" srcOrd="0" destOrd="0" parTransId="{81A13568-82C6-44FC-877A-FB8AB2F1A415}" sibTransId="{A76FED19-5E60-475A-B6B5-9AE13FD46B79}"/>
    <dgm:cxn modelId="{FC4ACEFD-FEA5-4E6E-8504-127672F1F7A7}" type="presOf" srcId="{2DDD6783-6BFE-482D-BEF7-9E9DD1A176D4}" destId="{E26A32AD-C4C7-42D6-87D8-98841CD7D559}" srcOrd="0" destOrd="1" presId="urn:microsoft.com/office/officeart/2005/8/layout/chevron2"/>
    <dgm:cxn modelId="{8FADC88D-34D5-432B-9490-7464AF462D4B}" type="presParOf" srcId="{7CD339A7-6F18-4D17-8123-28F80CF1F5F2}" destId="{9011AAD9-26E7-48C0-B3A4-F2B1C2E95601}" srcOrd="0" destOrd="0" presId="urn:microsoft.com/office/officeart/2005/8/layout/chevron2"/>
    <dgm:cxn modelId="{47D7A685-E557-43ED-9279-E3F680C968A3}" type="presParOf" srcId="{9011AAD9-26E7-48C0-B3A4-F2B1C2E95601}" destId="{50611B12-72FD-433D-AB72-058320EAF198}" srcOrd="0" destOrd="0" presId="urn:microsoft.com/office/officeart/2005/8/layout/chevron2"/>
    <dgm:cxn modelId="{50565C00-4F52-495C-99A0-37854D6AF508}" type="presParOf" srcId="{9011AAD9-26E7-48C0-B3A4-F2B1C2E95601}" destId="{462D9552-5D21-47BB-8ACD-A3014C5EF96A}" srcOrd="1" destOrd="0" presId="urn:microsoft.com/office/officeart/2005/8/layout/chevron2"/>
    <dgm:cxn modelId="{4B987A18-5137-4C7C-B595-7AFE42B5DB95}" type="presParOf" srcId="{7CD339A7-6F18-4D17-8123-28F80CF1F5F2}" destId="{832D34EE-7923-42D0-B175-273C48660D2B}" srcOrd="1" destOrd="0" presId="urn:microsoft.com/office/officeart/2005/8/layout/chevron2"/>
    <dgm:cxn modelId="{0E596E8F-E2B5-4E36-B7FA-7236ADD02D48}" type="presParOf" srcId="{7CD339A7-6F18-4D17-8123-28F80CF1F5F2}" destId="{CD73DA48-2FCD-4880-BC23-604D2E51C142}" srcOrd="2" destOrd="0" presId="urn:microsoft.com/office/officeart/2005/8/layout/chevron2"/>
    <dgm:cxn modelId="{FD230FD2-3229-48FC-A2E3-049B9EB44D17}" type="presParOf" srcId="{CD73DA48-2FCD-4880-BC23-604D2E51C142}" destId="{D35CBD10-37FB-4F36-94E5-FBCAB9CC6B23}" srcOrd="0" destOrd="0" presId="urn:microsoft.com/office/officeart/2005/8/layout/chevron2"/>
    <dgm:cxn modelId="{C9CB3B4C-0EB7-4A2E-A541-986FE96D0547}" type="presParOf" srcId="{CD73DA48-2FCD-4880-BC23-604D2E51C142}" destId="{E26A32AD-C4C7-42D6-87D8-98841CD7D5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887BC1-1AA9-4355-BEDF-1E905379E6FD}" type="doc">
      <dgm:prSet loTypeId="urn:microsoft.com/office/officeart/2005/8/layout/hList7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5216FEC6-24E9-4DB1-9D00-07D14428CD9A}">
      <dgm:prSet phldrT="[文字]" custT="1"/>
      <dgm:spPr/>
      <dgm:t>
        <a:bodyPr/>
        <a:lstStyle/>
        <a:p>
          <a:r>
            <a:rPr lang="zh-TW" altLang="en-US" sz="2000" b="1" dirty="0">
              <a:latin typeface="標楷體" panose="03000509000000000000" pitchFamily="65" charset="-120"/>
              <a:ea typeface="標楷體" panose="03000509000000000000" pitchFamily="65" charset="-120"/>
            </a:rPr>
            <a:t>分散式網路監測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81A13568-82C6-44FC-877A-FB8AB2F1A415}" type="par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A76FED19-5E60-475A-B6B5-9AE13FD46B79}" type="sibTrans" cxnId="{62919BE7-89D9-457E-973C-CF6513D78B6D}">
      <dgm:prSet/>
      <dgm:spPr/>
      <dgm:t>
        <a:bodyPr/>
        <a:lstStyle/>
        <a:p>
          <a:endParaRPr lang="zh-TW" altLang="en-US"/>
        </a:p>
      </dgm:t>
    </dgm:pt>
    <dgm:pt modelId="{02952D4F-4FD5-4706-A124-5759D05EAAF9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zh-TW" altLang="en-US" sz="2000" b="1" dirty="0">
              <a:latin typeface="標楷體" panose="03000509000000000000" pitchFamily="65" charset="-120"/>
              <a:ea typeface="標楷體" panose="03000509000000000000" pitchFamily="65" charset="-120"/>
            </a:rPr>
            <a:t>異常偵測與預警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A93578A-21DE-4715-A280-6CB575853F49}" type="parTrans" cxnId="{D67BE47E-A258-41F7-8FC5-381261C17D59}">
      <dgm:prSet/>
      <dgm:spPr/>
      <dgm:t>
        <a:bodyPr/>
        <a:lstStyle/>
        <a:p>
          <a:endParaRPr lang="zh-TW" altLang="en-US"/>
        </a:p>
      </dgm:t>
    </dgm:pt>
    <dgm:pt modelId="{E3243965-81C3-4305-81B0-B3AE5292471A}" type="sibTrans" cxnId="{D67BE47E-A258-41F7-8FC5-381261C17D59}">
      <dgm:prSet/>
      <dgm:spPr/>
      <dgm:t>
        <a:bodyPr/>
        <a:lstStyle/>
        <a:p>
          <a:endParaRPr lang="zh-TW" altLang="en-US"/>
        </a:p>
      </dgm:t>
    </dgm:pt>
    <dgm:pt modelId="{3FDE34A9-B5E9-4538-BAA4-02BEC5A5A0E7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zh-TW" altLang="en-US" sz="2000" b="1" dirty="0">
              <a:latin typeface="標楷體" panose="03000509000000000000" pitchFamily="65" charset="-120"/>
              <a:ea typeface="標楷體" panose="03000509000000000000" pitchFamily="65" charset="-120"/>
            </a:rPr>
            <a:t>降低管理成本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EF0BC01-BEB6-4897-BBF4-5E29C1EC1FAB}" type="parTrans" cxnId="{3132FF79-3BD5-449F-B92D-A76A4A970C54}">
      <dgm:prSet/>
      <dgm:spPr/>
      <dgm:t>
        <a:bodyPr/>
        <a:lstStyle/>
        <a:p>
          <a:endParaRPr lang="zh-TW" altLang="en-US"/>
        </a:p>
      </dgm:t>
    </dgm:pt>
    <dgm:pt modelId="{130FCB95-AA9F-424E-96E2-160AE9BE2CA3}" type="sibTrans" cxnId="{3132FF79-3BD5-449F-B92D-A76A4A970C54}">
      <dgm:prSet/>
      <dgm:spPr/>
      <dgm:t>
        <a:bodyPr/>
        <a:lstStyle/>
        <a:p>
          <a:endParaRPr lang="zh-TW" altLang="en-US"/>
        </a:p>
      </dgm:t>
    </dgm:pt>
    <dgm:pt modelId="{7802B942-BEE1-4F8F-964F-21495777157B}">
      <dgm:prSet phldrT="[文字]" custT="1"/>
      <dgm:spPr/>
      <dgm:t>
        <a:bodyPr/>
        <a:lstStyle/>
        <a:p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即時收集各校網路流量、設備狀態與服務可用性數據。</a:t>
          </a:r>
        </a:p>
      </dgm:t>
    </dgm:pt>
    <dgm:pt modelId="{66268C5C-AA53-443D-B50C-9E7AA2C16BED}" type="parTrans" cxnId="{F599D6E0-F4A4-4470-8874-1A511F508B71}">
      <dgm:prSet/>
      <dgm:spPr/>
      <dgm:t>
        <a:bodyPr/>
        <a:lstStyle/>
        <a:p>
          <a:endParaRPr lang="zh-TW" altLang="en-US"/>
        </a:p>
      </dgm:t>
    </dgm:pt>
    <dgm:pt modelId="{C2E725E2-B618-4881-ABC2-9AEC2A8C5F7F}" type="sibTrans" cxnId="{F599D6E0-F4A4-4470-8874-1A511F508B71}">
      <dgm:prSet/>
      <dgm:spPr/>
      <dgm:t>
        <a:bodyPr/>
        <a:lstStyle/>
        <a:p>
          <a:endParaRPr lang="zh-TW" altLang="en-US"/>
        </a:p>
      </dgm:t>
    </dgm:pt>
    <dgm:pt modelId="{325A4392-559D-42ED-8CAC-40D008E2CE4A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主動識別網路異常，如流量突增、設備異常或服務中斷。</a:t>
          </a:r>
        </a:p>
      </dgm:t>
    </dgm:pt>
    <dgm:pt modelId="{80851698-B991-4071-B0DE-60D9C999F939}" type="parTrans" cxnId="{2C6DC02E-9A9F-4065-8618-448C44314C6D}">
      <dgm:prSet/>
      <dgm:spPr/>
      <dgm:t>
        <a:bodyPr/>
        <a:lstStyle/>
        <a:p>
          <a:endParaRPr lang="zh-TW" altLang="en-US"/>
        </a:p>
      </dgm:t>
    </dgm:pt>
    <dgm:pt modelId="{8A805F90-BA68-43CE-A607-3265DC3D90AC}" type="sibTrans" cxnId="{2C6DC02E-9A9F-4065-8618-448C44314C6D}">
      <dgm:prSet/>
      <dgm:spPr/>
      <dgm:t>
        <a:bodyPr/>
        <a:lstStyle/>
        <a:p>
          <a:endParaRPr lang="zh-TW" altLang="en-US"/>
        </a:p>
      </dgm:t>
    </dgm:pt>
    <dgm:pt modelId="{3BA6631C-2D8E-41E0-8CCB-C05C1D6E51A8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以低成本、高性能的樹莓派作為核心設備，提供自動化與可擴展的解決方案。</a:t>
          </a:r>
        </a:p>
      </dgm:t>
    </dgm:pt>
    <dgm:pt modelId="{4A3105F9-98DC-4BE3-BBCC-AB1D4AD5BFC3}" type="parTrans" cxnId="{BBB5A142-B5DF-4423-B95A-89F915C8E925}">
      <dgm:prSet/>
      <dgm:spPr/>
      <dgm:t>
        <a:bodyPr/>
        <a:lstStyle/>
        <a:p>
          <a:endParaRPr lang="zh-TW" altLang="en-US"/>
        </a:p>
      </dgm:t>
    </dgm:pt>
    <dgm:pt modelId="{C433FCEE-F862-42D4-B314-0539C1248984}" type="sibTrans" cxnId="{BBB5A142-B5DF-4423-B95A-89F915C8E925}">
      <dgm:prSet/>
      <dgm:spPr/>
      <dgm:t>
        <a:bodyPr/>
        <a:lstStyle/>
        <a:p>
          <a:endParaRPr lang="zh-TW" altLang="en-US"/>
        </a:p>
      </dgm:t>
    </dgm:pt>
    <dgm:pt modelId="{1F9A007B-663C-45E3-A79E-D6F6A02BE0A8}" type="pres">
      <dgm:prSet presAssocID="{93887BC1-1AA9-4355-BEDF-1E905379E6FD}" presName="Name0" presStyleCnt="0">
        <dgm:presLayoutVars>
          <dgm:dir/>
          <dgm:resizeHandles val="exact"/>
        </dgm:presLayoutVars>
      </dgm:prSet>
      <dgm:spPr/>
    </dgm:pt>
    <dgm:pt modelId="{4A50732D-FDA3-41D5-93D5-7C8CFB0A705C}" type="pres">
      <dgm:prSet presAssocID="{93887BC1-1AA9-4355-BEDF-1E905379E6FD}" presName="fgShape" presStyleLbl="fgShp" presStyleIdx="0" presStyleCnt="1"/>
      <dgm:spPr/>
    </dgm:pt>
    <dgm:pt modelId="{AB8C783C-951D-4FFD-BC4C-9CDC7FFDAFCF}" type="pres">
      <dgm:prSet presAssocID="{93887BC1-1AA9-4355-BEDF-1E905379E6FD}" presName="linComp" presStyleCnt="0"/>
      <dgm:spPr/>
    </dgm:pt>
    <dgm:pt modelId="{B85A2E1D-1494-4772-A992-94023F267F8F}" type="pres">
      <dgm:prSet presAssocID="{5216FEC6-24E9-4DB1-9D00-07D14428CD9A}" presName="compNode" presStyleCnt="0"/>
      <dgm:spPr/>
    </dgm:pt>
    <dgm:pt modelId="{F9291454-A709-4239-81DF-F1C01834C9F1}" type="pres">
      <dgm:prSet presAssocID="{5216FEC6-24E9-4DB1-9D00-07D14428CD9A}" presName="bkgdShape" presStyleLbl="node1" presStyleIdx="0" presStyleCnt="3"/>
      <dgm:spPr/>
    </dgm:pt>
    <dgm:pt modelId="{19DAEF42-9FDA-4C64-A156-94415B66A717}" type="pres">
      <dgm:prSet presAssocID="{5216FEC6-24E9-4DB1-9D00-07D14428CD9A}" presName="nodeTx" presStyleLbl="node1" presStyleIdx="0" presStyleCnt="3">
        <dgm:presLayoutVars>
          <dgm:bulletEnabled val="1"/>
        </dgm:presLayoutVars>
      </dgm:prSet>
      <dgm:spPr/>
    </dgm:pt>
    <dgm:pt modelId="{143827E1-DC97-4D9D-B362-DD4EF6E1558C}" type="pres">
      <dgm:prSet presAssocID="{5216FEC6-24E9-4DB1-9D00-07D14428CD9A}" presName="invisiNode" presStyleLbl="node1" presStyleIdx="0" presStyleCnt="3"/>
      <dgm:spPr/>
    </dgm:pt>
    <dgm:pt modelId="{837A085B-D047-4E4E-AB89-2E4F72A2830F}" type="pres">
      <dgm:prSet presAssocID="{5216FEC6-24E9-4DB1-9D00-07D14428CD9A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光圈 以實心填滿"/>
        </a:ext>
      </dgm:extLst>
    </dgm:pt>
    <dgm:pt modelId="{E07627AB-5C7A-4CF7-AD6F-D690CE32A129}" type="pres">
      <dgm:prSet presAssocID="{A76FED19-5E60-475A-B6B5-9AE13FD46B79}" presName="sibTrans" presStyleLbl="sibTrans2D1" presStyleIdx="0" presStyleCnt="0"/>
      <dgm:spPr/>
    </dgm:pt>
    <dgm:pt modelId="{9BCBE8E5-F4A9-4507-BFFD-52823CFCD907}" type="pres">
      <dgm:prSet presAssocID="{02952D4F-4FD5-4706-A124-5759D05EAAF9}" presName="compNode" presStyleCnt="0"/>
      <dgm:spPr/>
    </dgm:pt>
    <dgm:pt modelId="{1F4D8C68-777F-4AD3-A579-9D3F26FA31D9}" type="pres">
      <dgm:prSet presAssocID="{02952D4F-4FD5-4706-A124-5759D05EAAF9}" presName="bkgdShape" presStyleLbl="node1" presStyleIdx="1" presStyleCnt="3"/>
      <dgm:spPr/>
    </dgm:pt>
    <dgm:pt modelId="{B3E7065A-54FA-4680-A4A1-B3F0C78122AD}" type="pres">
      <dgm:prSet presAssocID="{02952D4F-4FD5-4706-A124-5759D05EAAF9}" presName="nodeTx" presStyleLbl="node1" presStyleIdx="1" presStyleCnt="3">
        <dgm:presLayoutVars>
          <dgm:bulletEnabled val="1"/>
        </dgm:presLayoutVars>
      </dgm:prSet>
      <dgm:spPr/>
    </dgm:pt>
    <dgm:pt modelId="{246C4FB8-00B0-43BA-A389-0B66F3BDA077}" type="pres">
      <dgm:prSet presAssocID="{02952D4F-4FD5-4706-A124-5759D05EAAF9}" presName="invisiNode" presStyleLbl="node1" presStyleIdx="1" presStyleCnt="3"/>
      <dgm:spPr/>
    </dgm:pt>
    <dgm:pt modelId="{2C01A494-78EA-4EF0-B8B7-9B0FCFA0E6F6}" type="pres">
      <dgm:prSet presAssocID="{02952D4F-4FD5-4706-A124-5759D05EAAF9}" presName="imagNode" presStyleLbl="fgImgPlac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網路攝影機 外框"/>
        </a:ext>
      </dgm:extLst>
    </dgm:pt>
    <dgm:pt modelId="{A1688ABE-1A51-4585-BA24-68CB068A1951}" type="pres">
      <dgm:prSet presAssocID="{E3243965-81C3-4305-81B0-B3AE5292471A}" presName="sibTrans" presStyleLbl="sibTrans2D1" presStyleIdx="0" presStyleCnt="0"/>
      <dgm:spPr/>
    </dgm:pt>
    <dgm:pt modelId="{7EAE0601-8552-4BBA-A688-C8D87CE2F6E8}" type="pres">
      <dgm:prSet presAssocID="{3FDE34A9-B5E9-4538-BAA4-02BEC5A5A0E7}" presName="compNode" presStyleCnt="0"/>
      <dgm:spPr/>
    </dgm:pt>
    <dgm:pt modelId="{81324F25-CEC2-487A-BA6D-933350C70907}" type="pres">
      <dgm:prSet presAssocID="{3FDE34A9-B5E9-4538-BAA4-02BEC5A5A0E7}" presName="bkgdShape" presStyleLbl="node1" presStyleIdx="2" presStyleCnt="3"/>
      <dgm:spPr/>
    </dgm:pt>
    <dgm:pt modelId="{8FFAF7C3-46C7-412D-A733-905F474E61AC}" type="pres">
      <dgm:prSet presAssocID="{3FDE34A9-B5E9-4538-BAA4-02BEC5A5A0E7}" presName="nodeTx" presStyleLbl="node1" presStyleIdx="2" presStyleCnt="3">
        <dgm:presLayoutVars>
          <dgm:bulletEnabled val="1"/>
        </dgm:presLayoutVars>
      </dgm:prSet>
      <dgm:spPr/>
    </dgm:pt>
    <dgm:pt modelId="{FCC00B17-C424-469A-B1F3-29E7EFCC53AD}" type="pres">
      <dgm:prSet presAssocID="{3FDE34A9-B5E9-4538-BAA4-02BEC5A5A0E7}" presName="invisiNode" presStyleLbl="node1" presStyleIdx="2" presStyleCnt="3"/>
      <dgm:spPr/>
    </dgm:pt>
    <dgm:pt modelId="{9F4474B1-54C1-47AB-A761-D2DF0D8AA16C}" type="pres">
      <dgm:prSet presAssocID="{3FDE34A9-B5E9-4538-BAA4-02BEC5A5A0E7}" presName="imagNode" presStyleLbl="fgImgPlac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點兩下手勢 以實心填滿"/>
        </a:ext>
      </dgm:extLst>
    </dgm:pt>
  </dgm:ptLst>
  <dgm:cxnLst>
    <dgm:cxn modelId="{5AEF5A04-0B73-4681-8AAE-43393617392D}" type="presOf" srcId="{3BA6631C-2D8E-41E0-8CCB-C05C1D6E51A8}" destId="{8FFAF7C3-46C7-412D-A733-905F474E61AC}" srcOrd="1" destOrd="1" presId="urn:microsoft.com/office/officeart/2005/8/layout/hList7"/>
    <dgm:cxn modelId="{3BFFAC26-9906-49FA-A088-9538005A08AF}" type="presOf" srcId="{93887BC1-1AA9-4355-BEDF-1E905379E6FD}" destId="{1F9A007B-663C-45E3-A79E-D6F6A02BE0A8}" srcOrd="0" destOrd="0" presId="urn:microsoft.com/office/officeart/2005/8/layout/hList7"/>
    <dgm:cxn modelId="{C044252E-F42A-47A6-B22D-F64E83399B1F}" type="presOf" srcId="{325A4392-559D-42ED-8CAC-40D008E2CE4A}" destId="{1F4D8C68-777F-4AD3-A579-9D3F26FA31D9}" srcOrd="0" destOrd="1" presId="urn:microsoft.com/office/officeart/2005/8/layout/hList7"/>
    <dgm:cxn modelId="{2C6DC02E-9A9F-4065-8618-448C44314C6D}" srcId="{02952D4F-4FD5-4706-A124-5759D05EAAF9}" destId="{325A4392-559D-42ED-8CAC-40D008E2CE4A}" srcOrd="0" destOrd="0" parTransId="{80851698-B991-4071-B0DE-60D9C999F939}" sibTransId="{8A805F90-BA68-43CE-A607-3265DC3D90AC}"/>
    <dgm:cxn modelId="{E749D634-6D48-4B87-9AE0-25CEEDD01CF4}" type="presOf" srcId="{3BA6631C-2D8E-41E0-8CCB-C05C1D6E51A8}" destId="{81324F25-CEC2-487A-BA6D-933350C70907}" srcOrd="0" destOrd="1" presId="urn:microsoft.com/office/officeart/2005/8/layout/hList7"/>
    <dgm:cxn modelId="{DFEE123E-1389-4167-83F6-672334DCDCA3}" type="presOf" srcId="{02952D4F-4FD5-4706-A124-5759D05EAAF9}" destId="{1F4D8C68-777F-4AD3-A579-9D3F26FA31D9}" srcOrd="0" destOrd="0" presId="urn:microsoft.com/office/officeart/2005/8/layout/hList7"/>
    <dgm:cxn modelId="{BBB5A142-B5DF-4423-B95A-89F915C8E925}" srcId="{3FDE34A9-B5E9-4538-BAA4-02BEC5A5A0E7}" destId="{3BA6631C-2D8E-41E0-8CCB-C05C1D6E51A8}" srcOrd="0" destOrd="0" parTransId="{4A3105F9-98DC-4BE3-BBCC-AB1D4AD5BFC3}" sibTransId="{C433FCEE-F862-42D4-B314-0539C1248984}"/>
    <dgm:cxn modelId="{EF09A567-515F-4515-BA23-AB2169D3C634}" type="presOf" srcId="{A76FED19-5E60-475A-B6B5-9AE13FD46B79}" destId="{E07627AB-5C7A-4CF7-AD6F-D690CE32A129}" srcOrd="0" destOrd="0" presId="urn:microsoft.com/office/officeart/2005/8/layout/hList7"/>
    <dgm:cxn modelId="{6F89E36E-A562-4A32-866F-48E4E638EED4}" type="presOf" srcId="{02952D4F-4FD5-4706-A124-5759D05EAAF9}" destId="{B3E7065A-54FA-4680-A4A1-B3F0C78122AD}" srcOrd="1" destOrd="0" presId="urn:microsoft.com/office/officeart/2005/8/layout/hList7"/>
    <dgm:cxn modelId="{BBE3024F-D469-4D4D-A461-F8C712559670}" type="presOf" srcId="{325A4392-559D-42ED-8CAC-40D008E2CE4A}" destId="{B3E7065A-54FA-4680-A4A1-B3F0C78122AD}" srcOrd="1" destOrd="1" presId="urn:microsoft.com/office/officeart/2005/8/layout/hList7"/>
    <dgm:cxn modelId="{7AB16857-E6F7-4D88-8D3D-3D3F504A2D24}" type="presOf" srcId="{7802B942-BEE1-4F8F-964F-21495777157B}" destId="{19DAEF42-9FDA-4C64-A156-94415B66A717}" srcOrd="1" destOrd="1" presId="urn:microsoft.com/office/officeart/2005/8/layout/hList7"/>
    <dgm:cxn modelId="{3132FF79-3BD5-449F-B92D-A76A4A970C54}" srcId="{93887BC1-1AA9-4355-BEDF-1E905379E6FD}" destId="{3FDE34A9-B5E9-4538-BAA4-02BEC5A5A0E7}" srcOrd="2" destOrd="0" parTransId="{DEF0BC01-BEB6-4897-BBF4-5E29C1EC1FAB}" sibTransId="{130FCB95-AA9F-424E-96E2-160AE9BE2CA3}"/>
    <dgm:cxn modelId="{1C42D47C-BD5C-45BF-820B-9F13C14CEA30}" type="presOf" srcId="{5216FEC6-24E9-4DB1-9D00-07D14428CD9A}" destId="{19DAEF42-9FDA-4C64-A156-94415B66A717}" srcOrd="1" destOrd="0" presId="urn:microsoft.com/office/officeart/2005/8/layout/hList7"/>
    <dgm:cxn modelId="{D67BE47E-A258-41F7-8FC5-381261C17D59}" srcId="{93887BC1-1AA9-4355-BEDF-1E905379E6FD}" destId="{02952D4F-4FD5-4706-A124-5759D05EAAF9}" srcOrd="1" destOrd="0" parTransId="{FA93578A-21DE-4715-A280-6CB575853F49}" sibTransId="{E3243965-81C3-4305-81B0-B3AE5292471A}"/>
    <dgm:cxn modelId="{F36DFD92-B0A4-4291-AF2F-616CDD7B1710}" type="presOf" srcId="{3FDE34A9-B5E9-4538-BAA4-02BEC5A5A0E7}" destId="{81324F25-CEC2-487A-BA6D-933350C70907}" srcOrd="0" destOrd="0" presId="urn:microsoft.com/office/officeart/2005/8/layout/hList7"/>
    <dgm:cxn modelId="{8D8AEC9F-999B-46A2-836C-6DCCF65D9999}" type="presOf" srcId="{3FDE34A9-B5E9-4538-BAA4-02BEC5A5A0E7}" destId="{8FFAF7C3-46C7-412D-A733-905F474E61AC}" srcOrd="1" destOrd="0" presId="urn:microsoft.com/office/officeart/2005/8/layout/hList7"/>
    <dgm:cxn modelId="{678606C4-7884-416F-8512-69E07AE1C488}" type="presOf" srcId="{7802B942-BEE1-4F8F-964F-21495777157B}" destId="{F9291454-A709-4239-81DF-F1C01834C9F1}" srcOrd="0" destOrd="1" presId="urn:microsoft.com/office/officeart/2005/8/layout/hList7"/>
    <dgm:cxn modelId="{A31093CA-5F07-42FB-8222-A0DA9A5B470D}" type="presOf" srcId="{E3243965-81C3-4305-81B0-B3AE5292471A}" destId="{A1688ABE-1A51-4585-BA24-68CB068A1951}" srcOrd="0" destOrd="0" presId="urn:microsoft.com/office/officeart/2005/8/layout/hList7"/>
    <dgm:cxn modelId="{F599D6E0-F4A4-4470-8874-1A511F508B71}" srcId="{5216FEC6-24E9-4DB1-9D00-07D14428CD9A}" destId="{7802B942-BEE1-4F8F-964F-21495777157B}" srcOrd="0" destOrd="0" parTransId="{66268C5C-AA53-443D-B50C-9E7AA2C16BED}" sibTransId="{C2E725E2-B618-4881-ABC2-9AEC2A8C5F7F}"/>
    <dgm:cxn modelId="{62919BE7-89D9-457E-973C-CF6513D78B6D}" srcId="{93887BC1-1AA9-4355-BEDF-1E905379E6FD}" destId="{5216FEC6-24E9-4DB1-9D00-07D14428CD9A}" srcOrd="0" destOrd="0" parTransId="{81A13568-82C6-44FC-877A-FB8AB2F1A415}" sibTransId="{A76FED19-5E60-475A-B6B5-9AE13FD46B79}"/>
    <dgm:cxn modelId="{A20A48F9-6243-4BB5-BFB7-63B7B12566D1}" type="presOf" srcId="{5216FEC6-24E9-4DB1-9D00-07D14428CD9A}" destId="{F9291454-A709-4239-81DF-F1C01834C9F1}" srcOrd="0" destOrd="0" presId="urn:microsoft.com/office/officeart/2005/8/layout/hList7"/>
    <dgm:cxn modelId="{03D4818D-C055-4D14-A2C3-EC8DF3B80B61}" type="presParOf" srcId="{1F9A007B-663C-45E3-A79E-D6F6A02BE0A8}" destId="{4A50732D-FDA3-41D5-93D5-7C8CFB0A705C}" srcOrd="0" destOrd="0" presId="urn:microsoft.com/office/officeart/2005/8/layout/hList7"/>
    <dgm:cxn modelId="{0D0BA289-5614-4823-AEF1-37F9DF2F50E6}" type="presParOf" srcId="{1F9A007B-663C-45E3-A79E-D6F6A02BE0A8}" destId="{AB8C783C-951D-4FFD-BC4C-9CDC7FFDAFCF}" srcOrd="1" destOrd="0" presId="urn:microsoft.com/office/officeart/2005/8/layout/hList7"/>
    <dgm:cxn modelId="{D9548905-36C0-4466-A4B3-4CA271232477}" type="presParOf" srcId="{AB8C783C-951D-4FFD-BC4C-9CDC7FFDAFCF}" destId="{B85A2E1D-1494-4772-A992-94023F267F8F}" srcOrd="0" destOrd="0" presId="urn:microsoft.com/office/officeart/2005/8/layout/hList7"/>
    <dgm:cxn modelId="{369E8742-FF8A-4B34-AEEA-845FDBA0D702}" type="presParOf" srcId="{B85A2E1D-1494-4772-A992-94023F267F8F}" destId="{F9291454-A709-4239-81DF-F1C01834C9F1}" srcOrd="0" destOrd="0" presId="urn:microsoft.com/office/officeart/2005/8/layout/hList7"/>
    <dgm:cxn modelId="{06581370-257C-40EB-B9D8-E596A416B422}" type="presParOf" srcId="{B85A2E1D-1494-4772-A992-94023F267F8F}" destId="{19DAEF42-9FDA-4C64-A156-94415B66A717}" srcOrd="1" destOrd="0" presId="urn:microsoft.com/office/officeart/2005/8/layout/hList7"/>
    <dgm:cxn modelId="{CA4F0681-7E73-4B66-A911-290117F162E1}" type="presParOf" srcId="{B85A2E1D-1494-4772-A992-94023F267F8F}" destId="{143827E1-DC97-4D9D-B362-DD4EF6E1558C}" srcOrd="2" destOrd="0" presId="urn:microsoft.com/office/officeart/2005/8/layout/hList7"/>
    <dgm:cxn modelId="{706CCB29-9515-4EB0-878A-99998D914D7E}" type="presParOf" srcId="{B85A2E1D-1494-4772-A992-94023F267F8F}" destId="{837A085B-D047-4E4E-AB89-2E4F72A2830F}" srcOrd="3" destOrd="0" presId="urn:microsoft.com/office/officeart/2005/8/layout/hList7"/>
    <dgm:cxn modelId="{72F6798F-ABCF-4587-903E-EFC66F579E08}" type="presParOf" srcId="{AB8C783C-951D-4FFD-BC4C-9CDC7FFDAFCF}" destId="{E07627AB-5C7A-4CF7-AD6F-D690CE32A129}" srcOrd="1" destOrd="0" presId="urn:microsoft.com/office/officeart/2005/8/layout/hList7"/>
    <dgm:cxn modelId="{4F100F5B-DF29-48CB-8332-933050E5F9B0}" type="presParOf" srcId="{AB8C783C-951D-4FFD-BC4C-9CDC7FFDAFCF}" destId="{9BCBE8E5-F4A9-4507-BFFD-52823CFCD907}" srcOrd="2" destOrd="0" presId="urn:microsoft.com/office/officeart/2005/8/layout/hList7"/>
    <dgm:cxn modelId="{ECEB4F41-7721-451B-8EF0-CF95FEA0B83F}" type="presParOf" srcId="{9BCBE8E5-F4A9-4507-BFFD-52823CFCD907}" destId="{1F4D8C68-777F-4AD3-A579-9D3F26FA31D9}" srcOrd="0" destOrd="0" presId="urn:microsoft.com/office/officeart/2005/8/layout/hList7"/>
    <dgm:cxn modelId="{64C9325D-4AC5-4C82-8AA8-DBD2F03084DD}" type="presParOf" srcId="{9BCBE8E5-F4A9-4507-BFFD-52823CFCD907}" destId="{B3E7065A-54FA-4680-A4A1-B3F0C78122AD}" srcOrd="1" destOrd="0" presId="urn:microsoft.com/office/officeart/2005/8/layout/hList7"/>
    <dgm:cxn modelId="{4196B137-63E4-49F0-9B56-03E6FDB413D7}" type="presParOf" srcId="{9BCBE8E5-F4A9-4507-BFFD-52823CFCD907}" destId="{246C4FB8-00B0-43BA-A389-0B66F3BDA077}" srcOrd="2" destOrd="0" presId="urn:microsoft.com/office/officeart/2005/8/layout/hList7"/>
    <dgm:cxn modelId="{9FC31625-CD25-4775-9BE6-13E994D30E80}" type="presParOf" srcId="{9BCBE8E5-F4A9-4507-BFFD-52823CFCD907}" destId="{2C01A494-78EA-4EF0-B8B7-9B0FCFA0E6F6}" srcOrd="3" destOrd="0" presId="urn:microsoft.com/office/officeart/2005/8/layout/hList7"/>
    <dgm:cxn modelId="{58E0C031-0CCB-4978-8E9E-63FFC041FC68}" type="presParOf" srcId="{AB8C783C-951D-4FFD-BC4C-9CDC7FFDAFCF}" destId="{A1688ABE-1A51-4585-BA24-68CB068A1951}" srcOrd="3" destOrd="0" presId="urn:microsoft.com/office/officeart/2005/8/layout/hList7"/>
    <dgm:cxn modelId="{9875729B-F755-44A5-AA30-E998F9E24CA2}" type="presParOf" srcId="{AB8C783C-951D-4FFD-BC4C-9CDC7FFDAFCF}" destId="{7EAE0601-8552-4BBA-A688-C8D87CE2F6E8}" srcOrd="4" destOrd="0" presId="urn:microsoft.com/office/officeart/2005/8/layout/hList7"/>
    <dgm:cxn modelId="{F540C891-110E-4EFD-9F80-B276EC473141}" type="presParOf" srcId="{7EAE0601-8552-4BBA-A688-C8D87CE2F6E8}" destId="{81324F25-CEC2-487A-BA6D-933350C70907}" srcOrd="0" destOrd="0" presId="urn:microsoft.com/office/officeart/2005/8/layout/hList7"/>
    <dgm:cxn modelId="{958FD7ED-E6FB-46D3-8C3C-09E658104D8A}" type="presParOf" srcId="{7EAE0601-8552-4BBA-A688-C8D87CE2F6E8}" destId="{8FFAF7C3-46C7-412D-A733-905F474E61AC}" srcOrd="1" destOrd="0" presId="urn:microsoft.com/office/officeart/2005/8/layout/hList7"/>
    <dgm:cxn modelId="{F5E84281-43A2-4A99-AE3E-1B51BEE4899B}" type="presParOf" srcId="{7EAE0601-8552-4BBA-A688-C8D87CE2F6E8}" destId="{FCC00B17-C424-469A-B1F3-29E7EFCC53AD}" srcOrd="2" destOrd="0" presId="urn:microsoft.com/office/officeart/2005/8/layout/hList7"/>
    <dgm:cxn modelId="{9450AC3A-DA07-42A3-BA9B-851F0D7E4DD3}" type="presParOf" srcId="{7EAE0601-8552-4BBA-A688-C8D87CE2F6E8}" destId="{9F4474B1-54C1-47AB-A761-D2DF0D8AA16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11B12-72FD-433D-AB72-058320EAF198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建立協同運作機制</a:t>
          </a:r>
        </a:p>
      </dsp:txBody>
      <dsp:txXfrm rot="-5400000">
        <a:off x="0" y="761667"/>
        <a:ext cx="1522412" cy="652462"/>
      </dsp:txXfrm>
    </dsp:sp>
    <dsp:sp modelId="{462D9552-5D21-47BB-8ACD-A3014C5EF96A}">
      <dsp:nvSpPr>
        <dsp:cNvPr id="0" name=""/>
        <dsp:cNvSpPr/>
      </dsp:nvSpPr>
      <dsp:spPr>
        <a:xfrm rot="5400000">
          <a:off x="3102371" y="-1579959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由桃園區網檢視金門 </a:t>
          </a:r>
          <a:r>
            <a:rPr lang="en-US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PA-3250  ACL 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桃園區網設定阻擋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ACL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，有害流量進入海纜前就先阻絕，以提升海纜的效益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</dsp:txBody>
      <dsp:txXfrm rot="-5400000">
        <a:off x="1522412" y="69010"/>
        <a:ext cx="4504577" cy="1275648"/>
      </dsp:txXfrm>
    </dsp:sp>
    <dsp:sp modelId="{D35CBD10-37FB-4F36-94E5-FBCAB9CC6B23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協助調整架構</a:t>
          </a:r>
        </a:p>
      </dsp:txBody>
      <dsp:txXfrm rot="-5400000">
        <a:off x="0" y="2649870"/>
        <a:ext cx="1522412" cy="652462"/>
      </dsp:txXfrm>
    </dsp:sp>
    <dsp:sp modelId="{E26A32AD-C4C7-42D6-87D8-98841CD7D559}">
      <dsp:nvSpPr>
        <dsp:cNvPr id="0" name=""/>
        <dsp:cNvSpPr/>
      </dsp:nvSpPr>
      <dsp:spPr>
        <a:xfrm rot="5400000">
          <a:off x="3102371" y="202820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把中小學端直接串接到 </a:t>
          </a:r>
          <a:r>
            <a:rPr lang="en-US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Juniper MX480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，學校流量會直接到桃園區網，中小學上網時不用經過很多層的網路設備。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預計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2025</a:t>
          </a:r>
          <a:r>
            <a:rPr lang="zh-TW" altLang="en-US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年暑假施工</a:t>
          </a:r>
        </a:p>
      </dsp:txBody>
      <dsp:txXfrm rot="-5400000">
        <a:off x="1522412" y="1851789"/>
        <a:ext cx="4504577" cy="12756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11B12-72FD-433D-AB72-058320EAF198}">
      <dsp:nvSpPr>
        <dsp:cNvPr id="0" name=""/>
        <dsp:cNvSpPr/>
      </dsp:nvSpPr>
      <dsp:spPr>
        <a:xfrm rot="5400000">
          <a:off x="-325912" y="328357"/>
          <a:ext cx="2172751" cy="1520925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建立協同運作機制</a:t>
          </a:r>
        </a:p>
      </dsp:txBody>
      <dsp:txXfrm rot="-5400000">
        <a:off x="2" y="762907"/>
        <a:ext cx="1520925" cy="651826"/>
      </dsp:txXfrm>
    </dsp:sp>
    <dsp:sp modelId="{462D9552-5D21-47BB-8ACD-A3014C5EF96A}">
      <dsp:nvSpPr>
        <dsp:cNvPr id="0" name=""/>
        <dsp:cNvSpPr/>
      </dsp:nvSpPr>
      <dsp:spPr>
        <a:xfrm rot="5400000">
          <a:off x="3102318" y="-1581393"/>
          <a:ext cx="1412288" cy="4575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由桃園區網檢視連江防火牆</a:t>
          </a:r>
          <a:r>
            <a:rPr lang="en-US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  ACL 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桃園區網設定阻擋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ACL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，有害流量進入海纜前就先阻絕，以提升海纜的效益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</dsp:txBody>
      <dsp:txXfrm rot="-5400000">
        <a:off x="1520925" y="68942"/>
        <a:ext cx="4506132" cy="1274404"/>
      </dsp:txXfrm>
    </dsp:sp>
    <dsp:sp modelId="{D35CBD10-37FB-4F36-94E5-FBCAB9CC6B23}">
      <dsp:nvSpPr>
        <dsp:cNvPr id="0" name=""/>
        <dsp:cNvSpPr/>
      </dsp:nvSpPr>
      <dsp:spPr>
        <a:xfrm rot="5400000">
          <a:off x="-325912" y="2214716"/>
          <a:ext cx="2172751" cy="1520925"/>
        </a:xfrm>
        <a:prstGeom prst="chevron">
          <a:avLst/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協助建置網路監測及自動告警</a:t>
          </a:r>
        </a:p>
      </dsp:txBody>
      <dsp:txXfrm rot="-5400000">
        <a:off x="2" y="2649266"/>
        <a:ext cx="1520925" cy="651826"/>
      </dsp:txXfrm>
    </dsp:sp>
    <dsp:sp modelId="{E26A32AD-C4C7-42D6-87D8-98841CD7D559}">
      <dsp:nvSpPr>
        <dsp:cNvPr id="0" name=""/>
        <dsp:cNvSpPr/>
      </dsp:nvSpPr>
      <dsp:spPr>
        <a:xfrm rot="5400000">
          <a:off x="3101947" y="201946"/>
          <a:ext cx="1413030" cy="4575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2025/5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 協助建置連江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Zabbix Server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監測網路設備及電路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目前已完成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Email 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自動告警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已完成</a:t>
          </a:r>
          <a:r>
            <a:rPr lang="en-US" altLang="zh-TW" sz="1800" kern="1200" baseline="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正協助設定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Telegram 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自動告警</a:t>
          </a:r>
        </a:p>
      </dsp:txBody>
      <dsp:txXfrm rot="-5400000">
        <a:off x="1520925" y="1851946"/>
        <a:ext cx="4506096" cy="12750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11B12-72FD-433D-AB72-058320EAF198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教網機房搬遷事宜</a:t>
          </a:r>
        </a:p>
      </dsp:txBody>
      <dsp:txXfrm rot="-5400000">
        <a:off x="0" y="761667"/>
        <a:ext cx="1522412" cy="652462"/>
      </dsp:txXfrm>
    </dsp:sp>
    <dsp:sp modelId="{462D9552-5D21-47BB-8ACD-A3014C5EF96A}">
      <dsp:nvSpPr>
        <dsp:cNvPr id="0" name=""/>
        <dsp:cNvSpPr/>
      </dsp:nvSpPr>
      <dsp:spPr>
        <a:xfrm rot="5400000">
          <a:off x="3102371" y="-1579959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教網機房搬遷所需事宜，因為對外電路須從市府搬遷至青園國小，採先建後拆方式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額外提供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2</a:t>
          </a: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組測試用</a:t>
          </a:r>
          <a:r>
            <a:rPr lang="en-US" altLang="zh-TW" sz="1800" kern="1200" dirty="0" err="1">
              <a:latin typeface="標楷體" panose="03000509000000000000" pitchFamily="65" charset="-120"/>
              <a:ea typeface="標楷體" panose="03000509000000000000" pitchFamily="65" charset="-120"/>
            </a:rPr>
            <a:t>ip</a:t>
          </a: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，供青園國小機房對外使用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 rot="-5400000">
        <a:off x="1522412" y="69010"/>
        <a:ext cx="4504577" cy="1275648"/>
      </dsp:txXfrm>
    </dsp:sp>
    <dsp:sp modelId="{D35CBD10-37FB-4F36-94E5-FBCAB9CC6B23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新光纖接入區網機房</a:t>
          </a:r>
        </a:p>
      </dsp:txBody>
      <dsp:txXfrm rot="-5400000">
        <a:off x="0" y="2649870"/>
        <a:ext cx="1522412" cy="652462"/>
      </dsp:txXfrm>
    </dsp:sp>
    <dsp:sp modelId="{E26A32AD-C4C7-42D6-87D8-98841CD7D559}">
      <dsp:nvSpPr>
        <dsp:cNvPr id="0" name=""/>
        <dsp:cNvSpPr/>
      </dsp:nvSpPr>
      <dsp:spPr>
        <a:xfrm rot="5400000">
          <a:off x="3102371" y="202820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提供新的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8</a:t>
          </a: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個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10Gbps</a:t>
          </a:r>
          <a:r>
            <a:rPr lang="zh-TW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光纖連接埠，以供網路設備連接使用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。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後續路由測試。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預計於</a:t>
          </a:r>
          <a:r>
            <a:rPr lang="en-US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7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月底建置</a:t>
          </a:r>
        </a:p>
      </dsp:txBody>
      <dsp:txXfrm rot="-5400000">
        <a:off x="1522412" y="1851789"/>
        <a:ext cx="4504577" cy="12756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91454-A709-4239-81DF-F1C01834C9F1}">
      <dsp:nvSpPr>
        <dsp:cNvPr id="0" name=""/>
        <dsp:cNvSpPr/>
      </dsp:nvSpPr>
      <dsp:spPr>
        <a:xfrm>
          <a:off x="1503" y="0"/>
          <a:ext cx="2338661" cy="48201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分散式網路監測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即時收集各校網路流量、設備狀態與服務可用性數據。</a:t>
          </a:r>
        </a:p>
      </dsp:txBody>
      <dsp:txXfrm>
        <a:off x="1503" y="1928047"/>
        <a:ext cx="2338661" cy="1928047"/>
      </dsp:txXfrm>
    </dsp:sp>
    <dsp:sp modelId="{837A085B-D047-4E4E-AB89-2E4F72A2830F}">
      <dsp:nvSpPr>
        <dsp:cNvPr id="0" name=""/>
        <dsp:cNvSpPr/>
      </dsp:nvSpPr>
      <dsp:spPr>
        <a:xfrm>
          <a:off x="368284" y="289207"/>
          <a:ext cx="1605099" cy="160509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4D8C68-777F-4AD3-A579-9D3F26FA31D9}">
      <dsp:nvSpPr>
        <dsp:cNvPr id="0" name=""/>
        <dsp:cNvSpPr/>
      </dsp:nvSpPr>
      <dsp:spPr>
        <a:xfrm>
          <a:off x="2410325" y="0"/>
          <a:ext cx="2338661" cy="4820118"/>
        </a:xfrm>
        <a:prstGeom prst="roundRect">
          <a:avLst>
            <a:gd name="adj" fmla="val 10000"/>
          </a:avLst>
        </a:prstGeom>
        <a:solidFill>
          <a:schemeClr val="accent5">
            <a:hueOff val="-918568"/>
            <a:satOff val="135"/>
            <a:lumOff val="-32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zh-TW" altLang="en-US" sz="20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異常偵測與預警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主動識別網路異常，如流量突增、設備異常或服務中斷。</a:t>
          </a:r>
        </a:p>
      </dsp:txBody>
      <dsp:txXfrm>
        <a:off x="2410325" y="1928047"/>
        <a:ext cx="2338661" cy="1928047"/>
      </dsp:txXfrm>
    </dsp:sp>
    <dsp:sp modelId="{2C01A494-78EA-4EF0-B8B7-9B0FCFA0E6F6}">
      <dsp:nvSpPr>
        <dsp:cNvPr id="0" name=""/>
        <dsp:cNvSpPr/>
      </dsp:nvSpPr>
      <dsp:spPr>
        <a:xfrm>
          <a:off x="2777106" y="289207"/>
          <a:ext cx="1605099" cy="160509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324F25-CEC2-487A-BA6D-933350C70907}">
      <dsp:nvSpPr>
        <dsp:cNvPr id="0" name=""/>
        <dsp:cNvSpPr/>
      </dsp:nvSpPr>
      <dsp:spPr>
        <a:xfrm>
          <a:off x="4819146" y="0"/>
          <a:ext cx="2338661" cy="4820118"/>
        </a:xfrm>
        <a:prstGeom prst="roundRect">
          <a:avLst>
            <a:gd name="adj" fmla="val 10000"/>
          </a:avLst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zh-TW" altLang="en-US" sz="20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降低管理成本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以低成本、高性能的樹莓派作為核心設備，提供自動化與可擴展的解決方案。</a:t>
          </a:r>
        </a:p>
      </dsp:txBody>
      <dsp:txXfrm>
        <a:off x="4819146" y="1928047"/>
        <a:ext cx="2338661" cy="1928047"/>
      </dsp:txXfrm>
    </dsp:sp>
    <dsp:sp modelId="{9F4474B1-54C1-47AB-A761-D2DF0D8AA16C}">
      <dsp:nvSpPr>
        <dsp:cNvPr id="0" name=""/>
        <dsp:cNvSpPr/>
      </dsp:nvSpPr>
      <dsp:spPr>
        <a:xfrm>
          <a:off x="5185928" y="289207"/>
          <a:ext cx="1605099" cy="1605099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0732D-FDA3-41D5-93D5-7C8CFB0A705C}">
      <dsp:nvSpPr>
        <dsp:cNvPr id="0" name=""/>
        <dsp:cNvSpPr/>
      </dsp:nvSpPr>
      <dsp:spPr>
        <a:xfrm>
          <a:off x="286372" y="3856094"/>
          <a:ext cx="6586567" cy="723017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618BD-5422-459A-98AA-91A37190DF71}" type="datetimeFigureOut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03EE7-311E-4EDE-9C11-DE51F2E035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325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DBC9-6902-4429-A650-06E2BA4D9C17}" type="datetimeFigureOut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CF858-E3CE-4666-9AC2-7B950E09360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5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50858793-9958-27ED-B9DE-4B68AF62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E1154C17-18DC-F6BE-390D-4223B492759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4134D151-3FEF-734E-4FCB-F4A98741A4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48273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6150" y="1347788"/>
            <a:ext cx="4846638" cy="36369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9" name="Google Shape;709;p69:notes"/>
          <p:cNvSpPr txBox="1">
            <a:spLocks noGrp="1"/>
          </p:cNvSpPr>
          <p:nvPr>
            <p:ph type="body" idx="1"/>
          </p:nvPr>
        </p:nvSpPr>
        <p:spPr>
          <a:xfrm>
            <a:off x="673473" y="5185635"/>
            <a:ext cx="5390860" cy="4242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710" name="Google Shape;710;p69:notes"/>
          <p:cNvSpPr txBox="1">
            <a:spLocks noGrp="1"/>
          </p:cNvSpPr>
          <p:nvPr>
            <p:ph type="sldNum" idx="12"/>
          </p:nvPr>
        </p:nvSpPr>
        <p:spPr>
          <a:xfrm>
            <a:off x="3815825" y="10236846"/>
            <a:ext cx="2920383" cy="539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1969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>
          <a:extLst>
            <a:ext uri="{FF2B5EF4-FFF2-40B4-BE49-F238E27FC236}">
              <a16:creationId xmlns:a16="http://schemas.microsoft.com/office/drawing/2014/main" id="{80D503A9-B5EF-8D62-318E-25173D825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>
            <a:extLst>
              <a:ext uri="{FF2B5EF4-FFF2-40B4-BE49-F238E27FC236}">
                <a16:creationId xmlns:a16="http://schemas.microsoft.com/office/drawing/2014/main" id="{F270EF88-12F8-3C07-A7B8-CB1762D375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>
            <a:extLst>
              <a:ext uri="{FF2B5EF4-FFF2-40B4-BE49-F238E27FC236}">
                <a16:creationId xmlns:a16="http://schemas.microsoft.com/office/drawing/2014/main" id="{85EC119B-DAFE-BAEF-C0E3-EED262D554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48729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>
          <a:extLst>
            <a:ext uri="{FF2B5EF4-FFF2-40B4-BE49-F238E27FC236}">
              <a16:creationId xmlns:a16="http://schemas.microsoft.com/office/drawing/2014/main" id="{F1EA8F2F-1CDE-6541-1ADE-273B80F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>
            <a:extLst>
              <a:ext uri="{FF2B5EF4-FFF2-40B4-BE49-F238E27FC236}">
                <a16:creationId xmlns:a16="http://schemas.microsoft.com/office/drawing/2014/main" id="{E63946FF-1F95-A6C2-F546-AB0185A213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>
            <a:extLst>
              <a:ext uri="{FF2B5EF4-FFF2-40B4-BE49-F238E27FC236}">
                <a16:creationId xmlns:a16="http://schemas.microsoft.com/office/drawing/2014/main" id="{CA70219B-97F2-1916-CC46-EFE1EC2A6B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61513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>
          <a:extLst>
            <a:ext uri="{FF2B5EF4-FFF2-40B4-BE49-F238E27FC236}">
              <a16:creationId xmlns:a16="http://schemas.microsoft.com/office/drawing/2014/main" id="{02296D2D-1FE4-786B-C25C-F8D87CB8D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>
            <a:extLst>
              <a:ext uri="{FF2B5EF4-FFF2-40B4-BE49-F238E27FC236}">
                <a16:creationId xmlns:a16="http://schemas.microsoft.com/office/drawing/2014/main" id="{5E6CDCFB-C44F-F54C-A867-67B8595415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>
            <a:extLst>
              <a:ext uri="{FF2B5EF4-FFF2-40B4-BE49-F238E27FC236}">
                <a16:creationId xmlns:a16="http://schemas.microsoft.com/office/drawing/2014/main" id="{DA1A6D8E-5324-3F85-8145-D380D59526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88801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8:notes"/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565" cy="4847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4" name="Google Shape;21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962C4B8F-252A-E527-FF3F-E3A454AB0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C7E70522-C6F4-CF64-FB61-D4566657A1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E0E0E522-312A-B3FA-87BF-9F6F6FEDF7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98890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g168de73a118_3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947" name="Google Shape;947;g168de73a118_3_159:notes"/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565" cy="4847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dirty="0"/>
          </a:p>
        </p:txBody>
      </p:sp>
      <p:sp>
        <p:nvSpPr>
          <p:cNvPr id="948" name="Google Shape;948;g168de73a118_3_159:notes"/>
          <p:cNvSpPr txBox="1">
            <a:spLocks noGrp="1"/>
          </p:cNvSpPr>
          <p:nvPr>
            <p:ph type="sldNum" idx="12"/>
          </p:nvPr>
        </p:nvSpPr>
        <p:spPr>
          <a:xfrm>
            <a:off x="3816661" y="10234759"/>
            <a:ext cx="2919643" cy="539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28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734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610193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9578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4492C756-1BDE-0EB1-9F4B-9C5B50C7E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8BFA30CB-1C53-CAF9-24B0-581D9D94AB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AAB9D448-67AE-D711-754B-0403EBEF89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4772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DDFFD-D3C8-4264-9AA2-7684B64CEF82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8069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293f56c15b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46150" y="1347788"/>
            <a:ext cx="4846638" cy="36369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293f56c15b6_1_0:notes"/>
          <p:cNvSpPr txBox="1">
            <a:spLocks noGrp="1"/>
          </p:cNvSpPr>
          <p:nvPr>
            <p:ph type="body" idx="1"/>
          </p:nvPr>
        </p:nvSpPr>
        <p:spPr>
          <a:xfrm>
            <a:off x="673473" y="5185635"/>
            <a:ext cx="5390860" cy="424292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g293f56c15b6_1_0:notes"/>
          <p:cNvSpPr txBox="1">
            <a:spLocks noGrp="1"/>
          </p:cNvSpPr>
          <p:nvPr>
            <p:ph type="sldNum" idx="12"/>
          </p:nvPr>
        </p:nvSpPr>
        <p:spPr>
          <a:xfrm>
            <a:off x="3815825" y="10236846"/>
            <a:ext cx="2920383" cy="539321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6962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2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689" name="Google Shape;68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31716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>
          <a:extLst>
            <a:ext uri="{FF2B5EF4-FFF2-40B4-BE49-F238E27FC236}">
              <a16:creationId xmlns:a16="http://schemas.microsoft.com/office/drawing/2014/main" id="{BA175D8E-7BF9-9BA0-30F7-F418AA4A9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29:notes">
            <a:extLst>
              <a:ext uri="{FF2B5EF4-FFF2-40B4-BE49-F238E27FC236}">
                <a16:creationId xmlns:a16="http://schemas.microsoft.com/office/drawing/2014/main" id="{D7CC28EC-870E-20A5-2807-04F3588DA1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689" name="Google Shape;689;p29:notes">
            <a:extLst>
              <a:ext uri="{FF2B5EF4-FFF2-40B4-BE49-F238E27FC236}">
                <a16:creationId xmlns:a16="http://schemas.microsoft.com/office/drawing/2014/main" id="{385624A8-F1CB-9621-190C-0EFCA61CCC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374374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962C4B8F-252A-E527-FF3F-E3A454AB0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C7E70522-C6F4-CF64-FB61-D4566657A1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E0E0E522-312A-B3FA-87BF-9F6F6FEDF7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98890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D9E00671-FF57-5714-2989-02F3B2FE8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C5B688CF-67F1-F365-2B9F-8594176D3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699EAACA-8F5F-7730-A291-61FDEE4723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09520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>
          <a:extLst>
            <a:ext uri="{FF2B5EF4-FFF2-40B4-BE49-F238E27FC236}">
              <a16:creationId xmlns:a16="http://schemas.microsoft.com/office/drawing/2014/main" id="{4C0439AE-DE33-D993-72FF-4389CF5EA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>
            <a:extLst>
              <a:ext uri="{FF2B5EF4-FFF2-40B4-BE49-F238E27FC236}">
                <a16:creationId xmlns:a16="http://schemas.microsoft.com/office/drawing/2014/main" id="{BAB49ECE-1888-CFF3-E132-1C88B47832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3157" y="5119983"/>
            <a:ext cx="5391417" cy="484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317" name="Google Shape;317;p10:notes">
            <a:extLst>
              <a:ext uri="{FF2B5EF4-FFF2-40B4-BE49-F238E27FC236}">
                <a16:creationId xmlns:a16="http://schemas.microsoft.com/office/drawing/2014/main" id="{BA03C0CA-0B59-276C-6917-6AD750770D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808038"/>
            <a:ext cx="5389562" cy="4043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73030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7B247-BCEB-4818-B254-B948AB7B0F99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924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35F2E-BE29-4E88-B63B-3955195EB63F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06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118C2-E4EA-40BB-A6FD-C37AEB2C4637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226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校務基本資料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C1721AEC-B170-4686-8337-854F6C287347}"/>
              </a:ext>
            </a:extLst>
          </p:cNvPr>
          <p:cNvSpPr txBox="1">
            <a:spLocks/>
          </p:cNvSpPr>
          <p:nvPr userDrawn="1"/>
        </p:nvSpPr>
        <p:spPr>
          <a:xfrm>
            <a:off x="8171934" y="6345247"/>
            <a:ext cx="774357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1400" b="1" smtClean="0">
                <a:solidFill>
                  <a:schemeClr val="accent1">
                    <a:lumMod val="75000"/>
                  </a:schemeClr>
                </a:solidFill>
              </a:rPr>
              <a:pPr/>
              <a:t>‹#›</a:t>
            </a:fld>
            <a:endParaRPr lang="zh-TW" alt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01209" y="6204247"/>
            <a:ext cx="2162529" cy="393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8961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4300131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學生就業力強 職場表現獲肯定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CA21AEF9-F4F2-4AE0-9A7B-268DAC67C725}"/>
              </a:ext>
            </a:extLst>
          </p:cNvPr>
          <p:cNvSpPr txBox="1">
            <a:spLocks/>
          </p:cNvSpPr>
          <p:nvPr userDrawn="1"/>
        </p:nvSpPr>
        <p:spPr>
          <a:xfrm>
            <a:off x="8295503" y="6337009"/>
            <a:ext cx="691978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1400" b="1" smtClean="0">
                <a:solidFill>
                  <a:schemeClr val="accent1">
                    <a:lumMod val="75000"/>
                  </a:schemeClr>
                </a:solidFill>
              </a:rPr>
              <a:pPr/>
              <a:t>‹#›</a:t>
            </a:fld>
            <a:endParaRPr lang="zh-TW" alt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02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只有標題">
  <p:cSld name="2_只有標題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0"/>
          <p:cNvSpPr txBox="1">
            <a:spLocks noGrp="1"/>
          </p:cNvSpPr>
          <p:nvPr>
            <p:ph type="body" idx="1"/>
          </p:nvPr>
        </p:nvSpPr>
        <p:spPr>
          <a:xfrm>
            <a:off x="401209" y="553371"/>
            <a:ext cx="3077765" cy="481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8232D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9" name="Google Shape;19;p90"/>
          <p:cNvSpPr txBox="1"/>
          <p:nvPr/>
        </p:nvSpPr>
        <p:spPr>
          <a:xfrm>
            <a:off x="8287265" y="6337009"/>
            <a:ext cx="683740" cy="357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>
                <a:solidFill>
                  <a:srgbClr val="2F549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sz="1400" b="1">
              <a:solidFill>
                <a:srgbClr val="2F5496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0" name="Google Shape;20;p90"/>
          <p:cNvSpPr/>
          <p:nvPr/>
        </p:nvSpPr>
        <p:spPr>
          <a:xfrm>
            <a:off x="324740" y="6187155"/>
            <a:ext cx="2256090" cy="5071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914517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57D715D-E32C-4748-ABD3-AD43FA1F76E2}"/>
              </a:ext>
            </a:extLst>
          </p:cNvPr>
          <p:cNvSpPr/>
          <p:nvPr userDrawn="1"/>
        </p:nvSpPr>
        <p:spPr>
          <a:xfrm>
            <a:off x="0" y="-22269"/>
            <a:ext cx="9142810" cy="9029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</p:spPr>
        <p:txBody>
          <a:bodyPr>
            <a:normAutofit/>
          </a:bodyPr>
          <a:lstStyle>
            <a:lvl1pPr algn="ctr">
              <a:defRPr sz="28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AACCC-99A9-4D83-AA7E-F5CC90EA1358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D09743-0E91-4D55-AEA0-AB1A9B79F548}"/>
              </a:ext>
            </a:extLst>
          </p:cNvPr>
          <p:cNvSpPr/>
          <p:nvPr userDrawn="1"/>
        </p:nvSpPr>
        <p:spPr>
          <a:xfrm>
            <a:off x="0" y="880639"/>
            <a:ext cx="9142810" cy="112779"/>
          </a:xfrm>
          <a:prstGeom prst="rect">
            <a:avLst/>
          </a:prstGeom>
          <a:solidFill>
            <a:srgbClr val="E0B30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圖形 16">
            <a:extLst>
              <a:ext uri="{FF2B5EF4-FFF2-40B4-BE49-F238E27FC236}">
                <a16:creationId xmlns:a16="http://schemas.microsoft.com/office/drawing/2014/main" id="{4580256D-CB9D-4B2D-9C5A-615B89761FE3}"/>
              </a:ext>
            </a:extLst>
          </p:cNvPr>
          <p:cNvSpPr/>
          <p:nvPr userDrawn="1"/>
        </p:nvSpPr>
        <p:spPr>
          <a:xfrm>
            <a:off x="1" y="-399575"/>
            <a:ext cx="646877" cy="1257936"/>
          </a:xfrm>
          <a:custGeom>
            <a:avLst/>
            <a:gdLst>
              <a:gd name="connsiteX0" fmla="*/ 1370636 w 4750731"/>
              <a:gd name="connsiteY0" fmla="*/ 19597 h 6928807"/>
              <a:gd name="connsiteX1" fmla="*/ 19597 w 4750731"/>
              <a:gd name="connsiteY1" fmla="*/ 19597 h 6928807"/>
              <a:gd name="connsiteX2" fmla="*/ 19597 w 4750731"/>
              <a:gd name="connsiteY2" fmla="*/ 6913681 h 6928807"/>
              <a:gd name="connsiteX3" fmla="*/ 1209647 w 4750731"/>
              <a:gd name="connsiteY3" fmla="*/ 6913681 h 6928807"/>
              <a:gd name="connsiteX4" fmla="*/ 4737184 w 4750731"/>
              <a:gd name="connsiteY4" fmla="*/ 3386145 h 69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731" h="6928807">
                <a:moveTo>
                  <a:pt x="1370636" y="19597"/>
                </a:moveTo>
                <a:lnTo>
                  <a:pt x="19597" y="19597"/>
                </a:lnTo>
                <a:lnTo>
                  <a:pt x="19597" y="6913681"/>
                </a:lnTo>
                <a:lnTo>
                  <a:pt x="1209647" y="6913681"/>
                </a:lnTo>
                <a:lnTo>
                  <a:pt x="4737184" y="3386145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5769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sz="1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6F616E5F-5623-4FA8-86B2-2FD0B45AD2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9896"/>
          <a:stretch/>
        </p:blipFill>
        <p:spPr>
          <a:xfrm>
            <a:off x="-28796" y="-846850"/>
            <a:ext cx="806036" cy="1705211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6004DB95-7E69-47EF-AD2A-E79F850CAA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8515350" y="-69455"/>
            <a:ext cx="62746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24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BD1C8-3D2E-42D1-8D23-4A31F8D93B9C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055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E4D5-115C-4218-8DD5-97218ADCA805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61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D8B6-0E99-4B4A-87D7-7C1BA770A343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848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D96A-FF85-49D3-B9F7-511B15DE197E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755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6FC-EA45-4BCA-9B2D-32704958905D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601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C924E-948D-4BD6-8D11-B070DEF5EFFD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5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FEC6-5022-4666-B930-2F893A3C441C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323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5A24E-383D-4037-911D-137D52132CE3}" type="datetime1">
              <a:rPr lang="zh-TW" altLang="en-US" smtClean="0"/>
              <a:t>2025/6/3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版面配置區 1">
            <a:extLst>
              <a:ext uri="{FF2B5EF4-FFF2-40B4-BE49-F238E27FC236}">
                <a16:creationId xmlns:a16="http://schemas.microsoft.com/office/drawing/2014/main" id="{F0F4BD61-FD2C-4C1C-9D09-8423B6211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8" name="文字版面配置區 2">
            <a:extLst>
              <a:ext uri="{FF2B5EF4-FFF2-40B4-BE49-F238E27FC236}">
                <a16:creationId xmlns:a16="http://schemas.microsoft.com/office/drawing/2014/main" id="{4CD693B8-A54E-45E5-96FC-3590D999E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9" name="日期版面配置區 3">
            <a:extLst>
              <a:ext uri="{FF2B5EF4-FFF2-40B4-BE49-F238E27FC236}">
                <a16:creationId xmlns:a16="http://schemas.microsoft.com/office/drawing/2014/main" id="{C8AFB07D-6488-4571-B775-1E32C7B60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25DEF4B9-514D-4E4C-9A72-716EB711F68C}" type="datetimeFigureOut">
              <a:rPr lang="zh-TW" altLang="en-US" smtClean="0"/>
              <a:pPr/>
              <a:t>2025/6/3</a:t>
            </a:fld>
            <a:endParaRPr lang="zh-TW" altLang="en-US"/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68375D23-553A-4A73-BDA0-254960CF3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投影片編號版面配置區 5">
            <a:extLst>
              <a:ext uri="{FF2B5EF4-FFF2-40B4-BE49-F238E27FC236}">
                <a16:creationId xmlns:a16="http://schemas.microsoft.com/office/drawing/2014/main" id="{590303AE-5FC5-460F-97C9-F9CC4E8A2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98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tags" Target="../tags/tag3.xml"/><Relationship Id="rId7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jp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p.tanet.edu.tw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9.jpg"/><Relationship Id="rId5" Type="http://schemas.openxmlformats.org/officeDocument/2006/relationships/image" Target="../media/image9.jp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anwp.kpprc.edu.tw/feedback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F875D12-86DF-4D02-B489-E8DBE2295D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10" y="0"/>
            <a:ext cx="9192519" cy="6867258"/>
          </a:xfrm>
          <a:prstGeom prst="rect">
            <a:avLst/>
          </a:prstGeom>
        </p:spPr>
      </p:pic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4652919" y="4738462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83132" y="1464332"/>
            <a:ext cx="4759677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桃園區域網路中心</a:t>
            </a:r>
            <a:endParaRPr lang="en-US" altLang="zh-TW" sz="4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第</a:t>
            </a:r>
            <a:r>
              <a:rPr lang="en-US" altLang="zh-TW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75</a:t>
            </a: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次管理會議</a:t>
            </a:r>
            <a:endParaRPr lang="en-US" altLang="zh-TW" sz="4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    工作報告</a:t>
            </a: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06630" y="4132820"/>
            <a:ext cx="436153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單  位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桃園區網中心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報告人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許時準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日  期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2025/06/02</a:t>
            </a: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654122" y="3456773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18">
            <a:extLst>
              <a:ext uri="{FF2B5EF4-FFF2-40B4-BE49-F238E27FC236}">
                <a16:creationId xmlns:a16="http://schemas.microsoft.com/office/drawing/2014/main" id="{DF1D1AD4-B461-4D0F-9A3F-DFBDFB58BF9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5917" y="5428687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</a:t>
            </a:r>
            <a:r>
              <a:rPr lang="en-US" altLang="zh-TW" sz="4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25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0BCDB1FC-001A-4CED-B3F3-7AD4467D6A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2006" y="1563187"/>
            <a:ext cx="1488629" cy="3600050"/>
          </a:xfrm>
          <a:prstGeom prst="rect">
            <a:avLst/>
          </a:prstGeom>
        </p:spPr>
      </p:pic>
      <p:sp>
        <p:nvSpPr>
          <p:cNvPr id="15" name="圖形 1">
            <a:extLst>
              <a:ext uri="{FF2B5EF4-FFF2-40B4-BE49-F238E27FC236}">
                <a16:creationId xmlns:a16="http://schemas.microsoft.com/office/drawing/2014/main" id="{8E944271-1AAF-4B29-802F-2C1FA55AC096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114300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0"/>
          </p:nvPr>
        </p:nvSpPr>
        <p:spPr>
          <a:xfrm>
            <a:off x="401208" y="553371"/>
            <a:ext cx="6685391" cy="481346"/>
          </a:xfrm>
        </p:spPr>
        <p:txBody>
          <a:bodyPr>
            <a:noAutofit/>
          </a:bodyPr>
          <a:lstStyle/>
          <a:p>
            <a:r>
              <a:rPr lang="zh-TW" altLang="en-US" sz="2000" dirty="0"/>
              <a:t>推廣使用教育部</a:t>
            </a:r>
            <a:r>
              <a:rPr lang="en-US" altLang="zh-TW" sz="2000" dirty="0"/>
              <a:t>CDN</a:t>
            </a:r>
            <a:r>
              <a:rPr lang="zh-TW" altLang="en-US" sz="2000" dirty="0"/>
              <a:t> </a:t>
            </a:r>
            <a:r>
              <a:rPr lang="en-US" altLang="zh-TW" sz="2000" dirty="0"/>
              <a:t>CDRS</a:t>
            </a:r>
            <a:r>
              <a:rPr lang="zh-TW" altLang="en-US" sz="2000" dirty="0"/>
              <a:t>，感謝</a:t>
            </a:r>
            <a:r>
              <a:rPr lang="en-US" altLang="zh-TW" sz="2000" dirty="0"/>
              <a:t>8</a:t>
            </a:r>
            <a:r>
              <a:rPr lang="zh-TW" altLang="en-US" sz="2000" dirty="0"/>
              <a:t>所高中職協助</a:t>
            </a:r>
          </a:p>
        </p:txBody>
      </p:sp>
      <p:sp>
        <p:nvSpPr>
          <p:cNvPr id="5" name="Google Shape;347;p12"/>
          <p:cNvSpPr txBox="1"/>
          <p:nvPr/>
        </p:nvSpPr>
        <p:spPr>
          <a:xfrm>
            <a:off x="2618656" y="6337692"/>
            <a:ext cx="6271800" cy="3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69900" marR="484505" lvl="0" indent="-88900">
              <a:buClr>
                <a:srgbClr val="000000"/>
              </a:buClr>
              <a:buSzPts val="3000"/>
            </a:pPr>
            <a:endParaRPr sz="1600" b="0" i="0" u="none" strike="noStrike" cap="none" dirty="0">
              <a:solidFill>
                <a:srgbClr val="000000"/>
              </a:solidFill>
              <a:latin typeface="Bell MT" panose="02020503060305020303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2C1B2AB-4BDA-078D-76E3-3248231D7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09" y="1755327"/>
            <a:ext cx="2676899" cy="4677428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8F4B06C-1361-BDC4-A5BD-BBFC71A37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048" y="1993485"/>
            <a:ext cx="5677692" cy="4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>
          <a:extLst>
            <a:ext uri="{FF2B5EF4-FFF2-40B4-BE49-F238E27FC236}">
              <a16:creationId xmlns:a16="http://schemas.microsoft.com/office/drawing/2014/main" id="{260DDC2E-F3C6-A018-ACA7-0D280EE54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C26FC1-CBB8-715A-0A37-62ADB39737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5654534" cy="481346"/>
          </a:xfrm>
        </p:spPr>
        <p:txBody>
          <a:bodyPr>
            <a:normAutofit fontScale="92500"/>
          </a:bodyPr>
          <a:lstStyle/>
          <a:p>
            <a:r>
              <a:rPr lang="en-US" altLang="zh-TW" dirty="0" err="1"/>
              <a:t>桃園區網CDN</a:t>
            </a:r>
            <a:r>
              <a:rPr lang="en-US" altLang="zh-TW" dirty="0"/>
              <a:t> CDRS</a:t>
            </a:r>
            <a:r>
              <a:rPr lang="zh-TW" altLang="en-US" dirty="0"/>
              <a:t> 查詢量</a:t>
            </a:r>
            <a:r>
              <a:rPr lang="en-US" altLang="zh-TW" dirty="0"/>
              <a:t>(2025/5/1~5/13)</a:t>
            </a:r>
            <a:endParaRPr lang="zh-TW" altLang="en-US" dirty="0"/>
          </a:p>
        </p:txBody>
      </p:sp>
      <p:sp>
        <p:nvSpPr>
          <p:cNvPr id="5" name="Google Shape;347;p12">
            <a:extLst>
              <a:ext uri="{FF2B5EF4-FFF2-40B4-BE49-F238E27FC236}">
                <a16:creationId xmlns:a16="http://schemas.microsoft.com/office/drawing/2014/main" id="{D1B290AB-9FDC-44F3-50AE-93A0CFDEA961}"/>
              </a:ext>
            </a:extLst>
          </p:cNvPr>
          <p:cNvSpPr txBox="1"/>
          <p:nvPr/>
        </p:nvSpPr>
        <p:spPr>
          <a:xfrm>
            <a:off x="2618656" y="6337692"/>
            <a:ext cx="6271800" cy="3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69900" marR="484505" lvl="0" indent="-88900">
              <a:buClr>
                <a:srgbClr val="000000"/>
              </a:buClr>
              <a:buSzPts val="3000"/>
            </a:pPr>
            <a:endParaRPr sz="1600" b="0" i="0" u="none" strike="noStrike" cap="none" dirty="0">
              <a:solidFill>
                <a:srgbClr val="000000"/>
              </a:solidFill>
              <a:latin typeface="Bell MT" panose="02020503060305020303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089E36C-DFD2-2794-1034-B7A14FCFA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0717"/>
            <a:ext cx="9144000" cy="34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0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B7945B1B-25A9-DE4A-D430-E1CAFA5C2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AA3C475A-9E94-C601-FC54-4549307FFF3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5489452" cy="481346"/>
          </a:xfrm>
        </p:spPr>
        <p:txBody>
          <a:bodyPr/>
          <a:lstStyle/>
          <a:p>
            <a:r>
              <a:rPr lang="en-US" altLang="zh-TW" dirty="0"/>
              <a:t>2025</a:t>
            </a:r>
            <a:r>
              <a:rPr lang="zh-TW" altLang="en-US" dirty="0"/>
              <a:t>年協助金門教網中心</a:t>
            </a:r>
          </a:p>
        </p:txBody>
      </p:sp>
      <p:sp>
        <p:nvSpPr>
          <p:cNvPr id="4" name="Google Shape;322;p10">
            <a:extLst>
              <a:ext uri="{FF2B5EF4-FFF2-40B4-BE49-F238E27FC236}">
                <a16:creationId xmlns:a16="http://schemas.microsoft.com/office/drawing/2014/main" id="{3549145C-E0A6-20A0-6A65-A1763420DAE1}"/>
              </a:ext>
            </a:extLst>
          </p:cNvPr>
          <p:cNvSpPr txBox="1"/>
          <p:nvPr/>
        </p:nvSpPr>
        <p:spPr>
          <a:xfrm>
            <a:off x="4446873" y="1341669"/>
            <a:ext cx="3995043" cy="1384954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1.2024/12/12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線上會議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桃園區網、金門縣網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b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</a:br>
            <a:endParaRPr lang="en-US" altLang="zh-TW" sz="120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2.2025/01/16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線上會議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與會人員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: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教育部資科司、桃園區網中心、金門縣網，廠商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-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中華電信代表、廠商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-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網達先進、代表、廠商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-D-Link 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友訊代表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b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</a:br>
            <a:endParaRPr lang="en-US" altLang="zh-TW" sz="1200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3.2025/03/20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實體會議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桃園區網、金門縣網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endParaRPr sz="120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graphicFrame>
        <p:nvGraphicFramePr>
          <p:cNvPr id="7" name="資料庫圖表 6">
            <a:extLst>
              <a:ext uri="{FF2B5EF4-FFF2-40B4-BE49-F238E27FC236}">
                <a16:creationId xmlns:a16="http://schemas.microsoft.com/office/drawing/2014/main" id="{4D92B0FC-F861-B03E-7F87-67A9F058E3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1503976"/>
              </p:ext>
            </p:extLst>
          </p:nvPr>
        </p:nvGraphicFramePr>
        <p:xfrm>
          <a:off x="858532" y="279667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8856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88E1ED2F-5CE9-8DB8-6E0F-8ED7DD476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950E562E-28F0-4FF6-6CAE-78C1AECF7A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5489452" cy="481346"/>
          </a:xfrm>
        </p:spPr>
        <p:txBody>
          <a:bodyPr/>
          <a:lstStyle/>
          <a:p>
            <a:r>
              <a:rPr lang="en-US" altLang="zh-TW" dirty="0"/>
              <a:t>2025</a:t>
            </a:r>
            <a:r>
              <a:rPr lang="zh-TW" altLang="en-US" dirty="0"/>
              <a:t>年協助連江教網中心</a:t>
            </a:r>
          </a:p>
        </p:txBody>
      </p:sp>
      <p:graphicFrame>
        <p:nvGraphicFramePr>
          <p:cNvPr id="7" name="資料庫圖表 6">
            <a:extLst>
              <a:ext uri="{FF2B5EF4-FFF2-40B4-BE49-F238E27FC236}">
                <a16:creationId xmlns:a16="http://schemas.microsoft.com/office/drawing/2014/main" id="{0C3813FE-7D23-BF4C-E78A-FC262D6DD5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235588"/>
              </p:ext>
            </p:extLst>
          </p:nvPr>
        </p:nvGraphicFramePr>
        <p:xfrm>
          <a:off x="848906" y="244053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137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A79EA5D5-4E3E-BFB6-E24D-6E4849265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4FBBDC22-B5A3-D37B-1605-822525595C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5489452" cy="481346"/>
          </a:xfrm>
        </p:spPr>
        <p:txBody>
          <a:bodyPr/>
          <a:lstStyle/>
          <a:p>
            <a:r>
              <a:rPr lang="en-US" altLang="zh-TW" dirty="0"/>
              <a:t>2025</a:t>
            </a:r>
            <a:r>
              <a:rPr lang="zh-TW" altLang="en-US" dirty="0"/>
              <a:t>年協助桃園市網中心</a:t>
            </a:r>
          </a:p>
        </p:txBody>
      </p:sp>
      <p:graphicFrame>
        <p:nvGraphicFramePr>
          <p:cNvPr id="7" name="資料庫圖表 6">
            <a:extLst>
              <a:ext uri="{FF2B5EF4-FFF2-40B4-BE49-F238E27FC236}">
                <a16:creationId xmlns:a16="http://schemas.microsoft.com/office/drawing/2014/main" id="{E993C546-5250-F7E8-1325-EA26354E4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570591"/>
              </p:ext>
            </p:extLst>
          </p:nvPr>
        </p:nvGraphicFramePr>
        <p:xfrm>
          <a:off x="897033" y="23250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078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3"/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3723982" cy="481346"/>
          </a:xfrm>
        </p:spPr>
        <p:txBody>
          <a:bodyPr>
            <a:normAutofit fontScale="77500" lnSpcReduction="20000"/>
          </a:bodyPr>
          <a:lstStyle/>
          <a:p>
            <a:r>
              <a:rPr lang="zh-TW" altLang="en-US" dirty="0"/>
              <a:t>桃園區網無線漫遊向上集中架構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51" y="2140528"/>
            <a:ext cx="8240112" cy="42667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7279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366704" y="337710"/>
            <a:ext cx="6564448" cy="481346"/>
          </a:xfrm>
        </p:spPr>
        <p:txBody>
          <a:bodyPr>
            <a:noAutofit/>
          </a:bodyPr>
          <a:lstStyle/>
          <a:p>
            <a:r>
              <a:rPr lang="zh-TW" altLang="en-US" dirty="0"/>
              <a:t>桃園區網打造</a:t>
            </a:r>
            <a:r>
              <a:rPr lang="zh-TW" altLang="en-US" dirty="0">
                <a:solidFill>
                  <a:srgbClr val="0070C0"/>
                </a:solidFill>
              </a:rPr>
              <a:t>迅速且便利</a:t>
            </a:r>
            <a:r>
              <a:rPr lang="zh-TW" altLang="en-US" dirty="0"/>
              <a:t>的</a:t>
            </a:r>
            <a:endParaRPr lang="en-US" altLang="zh-TW" dirty="0"/>
          </a:p>
          <a:p>
            <a:r>
              <a:rPr lang="zh-TW" altLang="en-US" dirty="0"/>
              <a:t>無線漫遊向上集中環境</a:t>
            </a:r>
          </a:p>
        </p:txBody>
      </p:sp>
      <p:sp>
        <p:nvSpPr>
          <p:cNvPr id="5" name="Google Shape;441;p16"/>
          <p:cNvSpPr txBox="1"/>
          <p:nvPr/>
        </p:nvSpPr>
        <p:spPr>
          <a:xfrm>
            <a:off x="-155275" y="1967822"/>
            <a:ext cx="8350370" cy="2948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>
              <a:lnSpc>
                <a:spcPct val="120000"/>
              </a:lnSpc>
              <a:buClr>
                <a:srgbClr val="555DAB"/>
              </a:buClr>
              <a:buSzPts val="1800"/>
              <a:buFont typeface="+mj-lt"/>
              <a:buAutoNum type="arabicPeriod"/>
            </a:pP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簡化設定，各校僅需下載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LDAP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憑證，設定各校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AP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Controller 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設定。</a:t>
            </a:r>
            <a:endParaRPr lang="en-US" altLang="zh-TW" dirty="0">
              <a:latin typeface="DFKai-SB"/>
              <a:ea typeface="DFKai-SB"/>
              <a:cs typeface="DFKai-SB"/>
              <a:sym typeface="DFKai-SB"/>
            </a:endParaRPr>
          </a:p>
          <a:p>
            <a:pPr marL="800100" lvl="1" indent="-342900">
              <a:lnSpc>
                <a:spcPct val="120000"/>
              </a:lnSpc>
              <a:buClr>
                <a:srgbClr val="555DAB"/>
              </a:buClr>
              <a:buSzPts val="1800"/>
              <a:buFont typeface="+mj-lt"/>
              <a:buAutoNum type="arabicPeriod"/>
            </a:pP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認證平台軟硬體，與漫遊中心 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OPEN VPN 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憑證及與漫遊中心介接設定，皆由桃園區網建置。</a:t>
            </a: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en-US" altLang="zh-TW" dirty="0">
              <a:latin typeface="DFKai-SB"/>
              <a:ea typeface="DFKai-SB"/>
              <a:cs typeface="DFKai-SB"/>
              <a:sym typeface="DFKai-SB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22218" y="3153072"/>
          <a:ext cx="6670962" cy="3526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582">
                  <a:extLst>
                    <a:ext uri="{9D8B030D-6E8A-4147-A177-3AD203B41FA5}">
                      <a16:colId xmlns:a16="http://schemas.microsoft.com/office/drawing/2014/main" val="1637381632"/>
                    </a:ext>
                  </a:extLst>
                </a:gridCol>
                <a:gridCol w="1517072">
                  <a:extLst>
                    <a:ext uri="{9D8B030D-6E8A-4147-A177-3AD203B41FA5}">
                      <a16:colId xmlns:a16="http://schemas.microsoft.com/office/drawing/2014/main" val="3551732787"/>
                    </a:ext>
                  </a:extLst>
                </a:gridCol>
                <a:gridCol w="2223654">
                  <a:extLst>
                    <a:ext uri="{9D8B030D-6E8A-4147-A177-3AD203B41FA5}">
                      <a16:colId xmlns:a16="http://schemas.microsoft.com/office/drawing/2014/main" val="1487308120"/>
                    </a:ext>
                  </a:extLst>
                </a:gridCol>
                <a:gridCol w="2223654">
                  <a:extLst>
                    <a:ext uri="{9D8B030D-6E8A-4147-A177-3AD203B41FA5}">
                      <a16:colId xmlns:a16="http://schemas.microsoft.com/office/drawing/2014/main" val="3896879618"/>
                    </a:ext>
                  </a:extLst>
                </a:gridCol>
              </a:tblGrid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序號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完成建置</a:t>
                      </a:r>
                      <a:r>
                        <a:rPr lang="en-US" altLang="zh-TW" sz="1600" dirty="0" err="1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eduroam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時間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備註</a:t>
                      </a: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1953395490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六和高中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初始建置，調整環境</a:t>
                      </a: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249936615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啟英高中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初始建置，調整環境</a:t>
                      </a: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2814924428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復旦高中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2013314504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中原大學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4288642297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大興高中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4202958148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中央警大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1629541370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清華高中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4167359050"/>
                  </a:ext>
                </a:extLst>
              </a:tr>
              <a:tr h="39182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萬能科大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</a:t>
                      </a:r>
                    </a:p>
                  </a:txBody>
                  <a:tcPr marL="107788" marR="107788" marT="53894" marB="53894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7788" marR="107788" marT="53894" marB="53894"/>
                </a:tc>
                <a:extLst>
                  <a:ext uri="{0D108BD9-81ED-4DB2-BD59-A6C34878D82A}">
                    <a16:rowId xmlns:a16="http://schemas.microsoft.com/office/drawing/2014/main" val="548647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398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4645244" cy="481346"/>
          </a:xfrm>
        </p:spPr>
        <p:txBody>
          <a:bodyPr/>
          <a:lstStyle/>
          <a:p>
            <a:r>
              <a:rPr lang="zh-TW" altLang="en-US" dirty="0"/>
              <a:t>雙區網中心異地備份架構</a:t>
            </a:r>
          </a:p>
        </p:txBody>
      </p:sp>
      <p:sp>
        <p:nvSpPr>
          <p:cNvPr id="5" name="Google Shape;441;p16"/>
          <p:cNvSpPr txBox="1"/>
          <p:nvPr/>
        </p:nvSpPr>
        <p:spPr>
          <a:xfrm>
            <a:off x="-124453" y="1957548"/>
            <a:ext cx="8350370" cy="2948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spcAft>
                <a:spcPts val="1200"/>
              </a:spcAft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花蓮區網中心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國立東華大學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與桃園區網中心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國立中央大學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於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2022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9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月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19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日簽署合作備忘錄，雙方平等互惠使用對方儲存空間為異地備份。</a:t>
            </a:r>
          </a:p>
          <a:p>
            <a:pPr marL="742950" lvl="1" indent="-285750">
              <a:lnSpc>
                <a:spcPct val="120000"/>
              </a:lnSpc>
              <a:spcAft>
                <a:spcPts val="1200"/>
              </a:spcAft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協助雙方連線學校避免因勒索病毒、地震、火災等不預期意外，造成學校重要資料損失。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39E4937-E755-412B-A062-876ADE325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000" y="3277456"/>
            <a:ext cx="1946092" cy="293867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09" y="3812728"/>
            <a:ext cx="5780944" cy="174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314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69"/>
          <p:cNvSpPr txBox="1">
            <a:spLocks noGrp="1"/>
          </p:cNvSpPr>
          <p:nvPr>
            <p:ph type="body" idx="1"/>
          </p:nvPr>
        </p:nvSpPr>
        <p:spPr>
          <a:xfrm>
            <a:off x="401197" y="553375"/>
            <a:ext cx="8134568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zh-TW" altLang="en-US" dirty="0">
                <a:solidFill>
                  <a:srgbClr val="000000"/>
                </a:solidFill>
              </a:rPr>
              <a:t>新增</a:t>
            </a:r>
            <a:r>
              <a:rPr lang="en-US" altLang="zh-TW" dirty="0">
                <a:solidFill>
                  <a:srgbClr val="000000"/>
                </a:solidFill>
              </a:rPr>
              <a:t>WORM</a:t>
            </a:r>
            <a:r>
              <a:rPr lang="zh-TW" altLang="en-US" dirty="0">
                <a:solidFill>
                  <a:srgbClr val="000000"/>
                </a:solidFill>
              </a:rPr>
              <a:t>異地備份系統放置政大機房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713" name="Google Shape;713;p69"/>
          <p:cNvSpPr txBox="1">
            <a:spLocks noGrp="1"/>
          </p:cNvSpPr>
          <p:nvPr>
            <p:ph type="body" idx="1"/>
          </p:nvPr>
        </p:nvSpPr>
        <p:spPr>
          <a:xfrm>
            <a:off x="483080" y="1874982"/>
            <a:ext cx="4011282" cy="4724226"/>
          </a:xfrm>
          <a:prstGeom prst="rect">
            <a:avLst/>
          </a:prstGeom>
          <a:solidFill>
            <a:srgbClr val="C4E0B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>
              <a:lnSpc>
                <a:spcPct val="115000"/>
              </a:lnSpc>
              <a:spcBef>
                <a:spcPts val="1000"/>
              </a:spcBef>
              <a:buClr>
                <a:schemeClr val="dk1"/>
              </a:buClr>
              <a:buSzPts val="1800"/>
            </a:pPr>
            <a:r>
              <a:rPr lang="en-US" altLang="zh-TW" sz="1600" dirty="0"/>
              <a:t>2024</a:t>
            </a:r>
            <a:r>
              <a:rPr lang="zh-TW" altLang="en-US" sz="1600" dirty="0"/>
              <a:t>年</a:t>
            </a:r>
            <a:r>
              <a:rPr lang="en-US" altLang="zh-TW" sz="1600" dirty="0"/>
              <a:t>11</a:t>
            </a:r>
            <a:r>
              <a:rPr lang="zh-TW" altLang="en-US" sz="1600" dirty="0"/>
              <a:t>月</a:t>
            </a:r>
            <a:r>
              <a:rPr lang="en-US" altLang="zh-TW" sz="1600" dirty="0"/>
              <a:t>28</a:t>
            </a:r>
            <a:r>
              <a:rPr lang="zh-TW" altLang="en-US" sz="1600" dirty="0"/>
              <a:t>日至政大機房</a:t>
            </a:r>
            <a:endParaRPr lang="en-US" altLang="zh-TW" sz="1600" dirty="0"/>
          </a:p>
          <a:p>
            <a:pPr marL="342900" lvl="0" indent="-342900" algn="ctr">
              <a:lnSpc>
                <a:spcPct val="115000"/>
              </a:lnSpc>
              <a:spcBef>
                <a:spcPts val="1000"/>
              </a:spcBef>
              <a:buClr>
                <a:schemeClr val="dk1"/>
              </a:buClr>
              <a:buSzPts val="1800"/>
            </a:pPr>
            <a:r>
              <a:rPr lang="zh-TW" altLang="en-US" sz="1600" dirty="0"/>
              <a:t>安裝 </a:t>
            </a:r>
            <a:r>
              <a:rPr lang="en-US" altLang="zh-TW" sz="1600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WORM</a:t>
            </a:r>
            <a:r>
              <a:rPr lang="zh-TW" altLang="en-US" sz="1600" dirty="0">
                <a:solidFill>
                  <a:srgbClr val="000000"/>
                </a:solidFill>
              </a:rPr>
              <a:t>異地備份系統</a:t>
            </a:r>
            <a:endParaRPr sz="16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714" name="Google Shape;714;p69"/>
          <p:cNvSpPr txBox="1">
            <a:spLocks noGrp="1"/>
          </p:cNvSpPr>
          <p:nvPr>
            <p:ph type="body" idx="4294967295"/>
          </p:nvPr>
        </p:nvSpPr>
        <p:spPr>
          <a:xfrm>
            <a:off x="4715687" y="1891275"/>
            <a:ext cx="3945234" cy="4733811"/>
          </a:xfrm>
          <a:prstGeom prst="rect">
            <a:avLst/>
          </a:prstGeom>
          <a:solidFill>
            <a:srgbClr val="C4E0B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15000"/>
              </a:lnSpc>
              <a:spcBef>
                <a:spcPts val="1000"/>
              </a:spcBef>
              <a:buClr>
                <a:schemeClr val="dk1"/>
              </a:buClr>
              <a:buSzPts val="1800"/>
              <a:buNone/>
            </a:pPr>
            <a:r>
              <a:rPr lang="zh-TW" altLang="en-US" sz="1600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備份資料採</a:t>
            </a:r>
            <a:r>
              <a:rPr lang="en-US" altLang="zh-TW" sz="1600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WORM (Write Once Read Many)</a:t>
            </a:r>
            <a:r>
              <a:rPr lang="zh-TW" altLang="en-US" sz="1600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，防止勒索病毒對備份資料進行任何修改和加密。</a:t>
            </a:r>
            <a:endParaRPr sz="16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033" y="2813907"/>
            <a:ext cx="2721034" cy="159767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0843" y="2931876"/>
            <a:ext cx="3694922" cy="348965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4678" y="4485372"/>
            <a:ext cx="1688086" cy="204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36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1A29510A-92C3-5880-3CFB-5388B704E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CA4CE2E-5FD7-29C5-E44C-F64D84CE7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即時告警以</a:t>
            </a:r>
            <a:r>
              <a:rPr lang="en-US" altLang="zh-TW" dirty="0"/>
              <a:t>Telegram </a:t>
            </a:r>
            <a:r>
              <a:rPr lang="zh-TW" altLang="en-US" dirty="0"/>
              <a:t>替代 </a:t>
            </a:r>
            <a:r>
              <a:rPr lang="en-US" altLang="zh-TW" dirty="0"/>
              <a:t>LINE Notify</a:t>
            </a:r>
            <a:endParaRPr lang="zh-TW" altLang="en-US" dirty="0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0CEA6A22-1CCB-7F3C-D165-815F1FFB3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21057" y="3097140"/>
            <a:ext cx="3120070" cy="2782452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E2B563C2-BE6C-A6F3-7E61-953DDBF5D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554" y="3107622"/>
            <a:ext cx="2534892" cy="277197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0B1A681-69E0-5BD4-4E6D-107933AB8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777" y="1828800"/>
            <a:ext cx="967644" cy="100584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E91C4F76-74EB-920E-D0F4-D17D423AE1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7167" y="1828800"/>
            <a:ext cx="1009720" cy="942560"/>
          </a:xfrm>
          <a:prstGeom prst="rect">
            <a:avLst/>
          </a:prstGeom>
        </p:spPr>
      </p:pic>
      <p:sp>
        <p:nvSpPr>
          <p:cNvPr id="11" name="箭號: 向右 10">
            <a:extLst>
              <a:ext uri="{FF2B5EF4-FFF2-40B4-BE49-F238E27FC236}">
                <a16:creationId xmlns:a16="http://schemas.microsoft.com/office/drawing/2014/main" id="{7ED17B7E-06A7-AB2A-D82D-A28DBAEED609}"/>
              </a:ext>
            </a:extLst>
          </p:cNvPr>
          <p:cNvSpPr/>
          <p:nvPr/>
        </p:nvSpPr>
        <p:spPr>
          <a:xfrm>
            <a:off x="2949819" y="2091047"/>
            <a:ext cx="602976" cy="4813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B9CDBE7D-89D6-E025-22EC-8CBFFB2498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73" y="3107622"/>
            <a:ext cx="2693434" cy="1847562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77787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3200" dirty="0">
                <a:solidFill>
                  <a:schemeClr val="bg1"/>
                </a:solidFill>
                <a:cs typeface="Arial"/>
              </a:rPr>
              <a:t>議程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3AF46-E5C2-4C10-A315-CD7F368E51DC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FE45356-C018-0E26-DD11-DC7F894E5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042" y="991326"/>
            <a:ext cx="6243144" cy="586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7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DCB1AE32-197E-1591-AFE5-A09A89BB8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5D8DE9C3-41BD-ADFB-752D-7109913A1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TANet</a:t>
            </a:r>
            <a:r>
              <a:rPr lang="zh-TW" altLang="en-US" dirty="0"/>
              <a:t>網路品質測試系統</a:t>
            </a:r>
          </a:p>
        </p:txBody>
      </p:sp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EDAB2721-127C-6EF9-2FFD-6293AAE5B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642" y="1185545"/>
            <a:ext cx="788670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1800" dirty="0"/>
              <a:t>舊網址 </a:t>
            </a:r>
            <a:r>
              <a:rPr lang="en-US" altLang="zh-TW" sz="1800" dirty="0"/>
              <a:t>https://nts.tanet.edu.tw/ </a:t>
            </a:r>
            <a:r>
              <a:rPr lang="zh-TW" altLang="en-US" sz="1800" dirty="0"/>
              <a:t>，將於</a:t>
            </a:r>
            <a:r>
              <a:rPr lang="en-US" altLang="zh-TW" sz="1800" dirty="0"/>
              <a:t>114</a:t>
            </a:r>
            <a:r>
              <a:rPr lang="zh-TW" altLang="en-US" sz="1800" dirty="0"/>
              <a:t>年</a:t>
            </a:r>
            <a:r>
              <a:rPr lang="en-US" altLang="zh-TW" sz="1800" dirty="0"/>
              <a:t>6</a:t>
            </a:r>
            <a:r>
              <a:rPr lang="zh-TW" altLang="en-US" sz="1800" dirty="0"/>
              <a:t>月</a:t>
            </a:r>
            <a:r>
              <a:rPr lang="en-US" altLang="zh-TW" sz="1800" dirty="0"/>
              <a:t>5</a:t>
            </a:r>
            <a:r>
              <a:rPr lang="zh-TW" altLang="en-US" sz="1800" dirty="0"/>
              <a:t>日起停止服務</a:t>
            </a:r>
            <a:endParaRPr lang="en-US" altLang="zh-TW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1800" dirty="0"/>
              <a:t>改用新版服務 </a:t>
            </a:r>
            <a:r>
              <a:rPr lang="en-US" altLang="zh-TW" sz="1800" dirty="0">
                <a:hlinkClick r:id="rId3"/>
              </a:rPr>
              <a:t>https://sp.tanet.edu.tw/</a:t>
            </a:r>
            <a:endParaRPr lang="zh-TW" altLang="en-US" sz="18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0E816A9-2E8A-48AA-707B-47086C7B7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678" y="2113281"/>
            <a:ext cx="7662672" cy="4379593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79240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280277" y="3098447"/>
            <a:ext cx="3863723" cy="15927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TW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TWAREN/TANet</a:t>
            </a: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新世代骨幹網路</a:t>
            </a:r>
            <a:r>
              <a:rPr lang="en-US" altLang="zh-TW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(NGI)</a:t>
            </a: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設備汰換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49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>
                <a:cs typeface="Noto Sans Symbols"/>
                <a:sym typeface="Noto Sans Symbols"/>
              </a:rPr>
              <a:t>TWAREN/TANet</a:t>
            </a:r>
            <a:r>
              <a:rPr lang="zh-TW" altLang="en-US" dirty="0">
                <a:cs typeface="Noto Sans Symbols"/>
                <a:sym typeface="Noto Sans Symbols"/>
              </a:rPr>
              <a:t>新世代骨幹網路</a:t>
            </a:r>
            <a:r>
              <a:rPr lang="en-US" altLang="zh-TW" dirty="0">
                <a:cs typeface="Noto Sans Symbols"/>
                <a:sym typeface="Noto Sans Symbols"/>
              </a:rPr>
              <a:t>(NGI)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82" y="1189608"/>
            <a:ext cx="7028712" cy="497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311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F3A001ED-4130-0E27-8EAD-CC1A6141A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70B6251-2114-E867-6D47-08597EF1F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新世代教育學術研究骨幹網路機房施工 </a:t>
            </a:r>
            <a:br>
              <a:rPr lang="zh-TW" altLang="en-US" dirty="0"/>
            </a:b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F7AFA48-60B6-5C5E-7D44-6E5D5FEFB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98" y="2796577"/>
            <a:ext cx="4002654" cy="3007054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id="{CD760E05-2056-0884-1799-C36E5FF96FF7}"/>
              </a:ext>
            </a:extLst>
          </p:cNvPr>
          <p:cNvSpPr/>
          <p:nvPr/>
        </p:nvSpPr>
        <p:spPr>
          <a:xfrm>
            <a:off x="4144511" y="3940480"/>
            <a:ext cx="602976" cy="4813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A81D0DC-2714-01BD-F9DD-8D6829001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006" y="2778131"/>
            <a:ext cx="4150022" cy="3025500"/>
          </a:xfrm>
          <a:prstGeom prst="rect">
            <a:avLst/>
          </a:prstGeom>
        </p:spPr>
      </p:pic>
      <p:sp>
        <p:nvSpPr>
          <p:cNvPr id="2" name="Google Shape;322;p10">
            <a:extLst>
              <a:ext uri="{FF2B5EF4-FFF2-40B4-BE49-F238E27FC236}">
                <a16:creationId xmlns:a16="http://schemas.microsoft.com/office/drawing/2014/main" id="{33ECC109-5050-88EE-F2C3-F80FBFDD1FC1}"/>
              </a:ext>
            </a:extLst>
          </p:cNvPr>
          <p:cNvSpPr txBox="1"/>
          <p:nvPr/>
        </p:nvSpPr>
        <p:spPr>
          <a:xfrm>
            <a:off x="1237329" y="1277661"/>
            <a:ext cx="3995043" cy="101562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機房電力施工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,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於 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4/11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點至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12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點切換電力迴路</a:t>
            </a:r>
            <a:endParaRPr lang="en-US" altLang="zh-TW" sz="120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n-US" altLang="zh-TW" sz="120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機房電力施工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,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於 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4/14 12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點至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13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點</a:t>
            </a:r>
            <a: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30</a:t>
            </a:r>
            <a:r>
              <a:rPr lang="zh-TW" altLang="en-US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分切換電力迴路</a:t>
            </a:r>
            <a:br>
              <a:rPr lang="en-US" altLang="zh-TW" sz="1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</a:br>
            <a:endParaRPr lang="en-US" altLang="zh-TW" sz="1200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3.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受影響學校</a:t>
            </a:r>
            <a:r>
              <a:rPr lang="en-US" altLang="zh-TW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:</a:t>
            </a:r>
            <a:r>
              <a:rPr lang="zh-TW" altLang="en-US" sz="120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體育大學、長庚科大、國防大學</a:t>
            </a:r>
            <a:endParaRPr sz="120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32222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10618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分散式網路</a:t>
            </a:r>
            <a:endParaRPr lang="en-US" altLang="zh-TW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  <a:p>
            <a:pPr algn="ctr">
              <a:defRPr/>
            </a:pP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效能監測計畫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594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"/>
          <p:cNvSpPr txBox="1">
            <a:spLocks noGrp="1"/>
          </p:cNvSpPr>
          <p:nvPr>
            <p:ph sz="quarter" idx="10"/>
          </p:nvPr>
        </p:nvSpPr>
        <p:spPr>
          <a:xfrm>
            <a:off x="401209" y="1975820"/>
            <a:ext cx="7770639" cy="1958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lnSpc>
                <a:spcPct val="110000"/>
              </a:lnSpc>
              <a:spcBef>
                <a:spcPts val="0"/>
              </a:spcBef>
              <a:buClr>
                <a:srgbClr val="555DAB"/>
              </a:buClr>
              <a:buSzPts val="24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</a:rPr>
              <a:t>桃園區網中心負責超過</a:t>
            </a:r>
            <a:r>
              <a:rPr lang="en-US" altLang="zh-TW" sz="2000" dirty="0">
                <a:latin typeface="DFKai-SB"/>
                <a:ea typeface="DFKai-SB"/>
              </a:rPr>
              <a:t>300</a:t>
            </a:r>
            <a:r>
              <a:rPr lang="zh-TW" altLang="en-US" sz="2000" dirty="0">
                <a:latin typeface="DFKai-SB"/>
                <a:ea typeface="DFKai-SB"/>
              </a:rPr>
              <a:t>所學校的網路連接台灣學術網路主節點，為落實智慧網管政策並提升網路穩定性與安全性，</a:t>
            </a:r>
            <a:r>
              <a:rPr lang="zh-TW" altLang="en-US" sz="2000" dirty="0">
                <a:solidFill>
                  <a:srgbClr val="0070C0"/>
                </a:solidFill>
                <a:latin typeface="DFKai-SB"/>
                <a:ea typeface="DFKai-SB"/>
              </a:rPr>
              <a:t>規劃利用樹莓派（</a:t>
            </a:r>
            <a:r>
              <a:rPr lang="en-US" altLang="zh-TW" sz="2000" dirty="0">
                <a:solidFill>
                  <a:srgbClr val="0070C0"/>
                </a:solidFill>
                <a:latin typeface="DFKai-SB"/>
                <a:ea typeface="DFKai-SB"/>
              </a:rPr>
              <a:t>Raspberry Pi</a:t>
            </a:r>
            <a:r>
              <a:rPr lang="zh-TW" altLang="en-US" sz="2000" dirty="0">
                <a:solidFill>
                  <a:srgbClr val="0070C0"/>
                </a:solidFill>
                <a:latin typeface="DFKai-SB"/>
                <a:ea typeface="DFKai-SB"/>
              </a:rPr>
              <a:t>）進行分散式部署至各連線學校</a:t>
            </a:r>
            <a:r>
              <a:rPr lang="zh-TW" altLang="en-US" sz="2000" dirty="0">
                <a:latin typeface="DFKai-SB"/>
                <a:ea typeface="DFKai-SB"/>
              </a:rPr>
              <a:t>，實現成本效益高、靈活性強的監測方案。</a:t>
            </a:r>
            <a:endParaRPr lang="en-US" sz="1800" b="0" i="0" u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F9CECCD6-D25C-8872-A31C-3ECF6DDABC9D}"/>
              </a:ext>
            </a:extLst>
          </p:cNvPr>
          <p:cNvSpPr txBox="1">
            <a:spLocks/>
          </p:cNvSpPr>
          <p:nvPr/>
        </p:nvSpPr>
        <p:spPr>
          <a:xfrm>
            <a:off x="401209" y="553371"/>
            <a:ext cx="5932916" cy="481346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202F3D">
                  <a:lumMod val="75000"/>
                </a:srgbClr>
              </a:buClr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計畫背景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A41E2F5-7C71-1E5E-F330-525B64AB2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547" y="3429000"/>
            <a:ext cx="5447898" cy="337493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B7945B1B-25A9-DE4A-D430-E1CAFA5C2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AA3C475A-9E94-C601-FC54-4549307FFF3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5489452" cy="481346"/>
          </a:xfrm>
        </p:spPr>
        <p:txBody>
          <a:bodyPr/>
          <a:lstStyle/>
          <a:p>
            <a:r>
              <a:rPr lang="zh-TW" altLang="en-US" dirty="0"/>
              <a:t>計畫目標</a:t>
            </a:r>
          </a:p>
        </p:txBody>
      </p:sp>
      <p:graphicFrame>
        <p:nvGraphicFramePr>
          <p:cNvPr id="7" name="資料庫圖表 6">
            <a:extLst>
              <a:ext uri="{FF2B5EF4-FFF2-40B4-BE49-F238E27FC236}">
                <a16:creationId xmlns:a16="http://schemas.microsoft.com/office/drawing/2014/main" id="{4D92B0FC-F861-B03E-7F87-67A9F058E304}"/>
              </a:ext>
            </a:extLst>
          </p:cNvPr>
          <p:cNvGraphicFramePr/>
          <p:nvPr/>
        </p:nvGraphicFramePr>
        <p:xfrm>
          <a:off x="858532" y="2040556"/>
          <a:ext cx="7159312" cy="4820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602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F0D6CCEB-1C42-AF9E-A472-8419325C1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8092"/>
            <a:ext cx="9144000" cy="498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98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</p:spPr>
        <p:txBody>
          <a:bodyPr anchor="ctr">
            <a:noAutofit/>
          </a:bodyPr>
          <a:lstStyle/>
          <a:p>
            <a:r>
              <a:rPr lang="zh-TW" altLang="en-US" sz="2000" dirty="0"/>
              <a:t>感謝</a:t>
            </a:r>
            <a:r>
              <a:rPr lang="en-US" altLang="zh-TW" sz="2000" dirty="0"/>
              <a:t>20</a:t>
            </a:r>
            <a:r>
              <a:rPr lang="zh-TW" altLang="en-US" sz="2000" dirty="0"/>
              <a:t>所連線單位參與計畫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C1EA62D8-A8E2-6793-3C03-F26A02D3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46171ED-8A70-41BD-A3D6-12C0EBDE3C61}" type="slidenum">
              <a:rPr lang="zh-TW" altLang="en-US" smtClean="0"/>
              <a:pPr>
                <a:spcAft>
                  <a:spcPts val="600"/>
                </a:spcAft>
              </a:pPr>
              <a:t>28</a:t>
            </a:fld>
            <a:endParaRPr lang="zh-TW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66EAF84-6192-B236-4140-F8D17710A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57806"/>
              </p:ext>
            </p:extLst>
          </p:nvPr>
        </p:nvGraphicFramePr>
        <p:xfrm>
          <a:off x="1143000" y="1066044"/>
          <a:ext cx="6406375" cy="56945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9808">
                  <a:extLst>
                    <a:ext uri="{9D8B030D-6E8A-4147-A177-3AD203B41FA5}">
                      <a16:colId xmlns:a16="http://schemas.microsoft.com/office/drawing/2014/main" val="2301728960"/>
                    </a:ext>
                  </a:extLst>
                </a:gridCol>
                <a:gridCol w="2475350">
                  <a:extLst>
                    <a:ext uri="{9D8B030D-6E8A-4147-A177-3AD203B41FA5}">
                      <a16:colId xmlns:a16="http://schemas.microsoft.com/office/drawing/2014/main" val="391042111"/>
                    </a:ext>
                  </a:extLst>
                </a:gridCol>
                <a:gridCol w="1726709">
                  <a:extLst>
                    <a:ext uri="{9D8B030D-6E8A-4147-A177-3AD203B41FA5}">
                      <a16:colId xmlns:a16="http://schemas.microsoft.com/office/drawing/2014/main" val="2701197159"/>
                    </a:ext>
                  </a:extLst>
                </a:gridCol>
                <a:gridCol w="1454508">
                  <a:extLst>
                    <a:ext uri="{9D8B030D-6E8A-4147-A177-3AD203B41FA5}">
                      <a16:colId xmlns:a16="http://schemas.microsoft.com/office/drawing/2014/main" val="315808079"/>
                    </a:ext>
                  </a:extLst>
                </a:gridCol>
              </a:tblGrid>
              <a:tr h="311396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編號</a:t>
                      </a: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學校代碼</a:t>
                      </a:r>
                      <a:endParaRPr lang="zh-TW" altLang="en-US" sz="16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備註</a:t>
                      </a:r>
                      <a:endParaRPr lang="zh-TW" altLang="en-US" sz="16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779084908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LHVS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736869520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陸軍專科學校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AAROC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978407330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長庚大學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CGU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930049289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啟英高中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CYVS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906701763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治平高中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CPSHS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396853857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天主教振聲高中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FXSH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237887042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私立大華高中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THSH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873665961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中央警察大學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CPU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4102653002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育達高中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YUDA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754814589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健行科技大學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UCH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108866548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國家原子能科技研究院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NARI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976058108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南亞技術學院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NANYA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602928571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13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金門縣網中心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KEIC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302408570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14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金門烈嶼國中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LYJH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950818446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15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連江縣網中心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MATSU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3156041285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16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連江東引國中小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TYJH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第二批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3822682969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17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銘傳大學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MCU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第二批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333818287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18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新生醫校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HSC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第二批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201966444"/>
                  </a:ext>
                </a:extLst>
              </a:tr>
              <a:tr h="2699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中壢高中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CLHS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第二批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1586006816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20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長庚科大</a:t>
                      </a: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CGUST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第二批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0360" marR="10360" marT="10360" marB="0" anchor="b"/>
                </a:tc>
                <a:extLst>
                  <a:ext uri="{0D108BD9-81ED-4DB2-BD59-A6C34878D82A}">
                    <a16:rowId xmlns:a16="http://schemas.microsoft.com/office/drawing/2014/main" val="2562279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8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討論議案</a:t>
            </a: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02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>
            <a:extLst>
              <a:ext uri="{FF2B5EF4-FFF2-40B4-BE49-F238E27FC236}">
                <a16:creationId xmlns:a16="http://schemas.microsoft.com/office/drawing/2014/main" id="{B7407D7A-8CD0-4482-817F-4B20A258A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</p:pic>
      <p:grpSp>
        <p:nvGrpSpPr>
          <p:cNvPr id="15" name="组合 15">
            <a:extLst>
              <a:ext uri="{FF2B5EF4-FFF2-40B4-BE49-F238E27FC236}">
                <a16:creationId xmlns:a16="http://schemas.microsoft.com/office/drawing/2014/main" id="{EBC43D89-307D-43F9-9C4A-D35537C45032}"/>
              </a:ext>
            </a:extLst>
          </p:cNvPr>
          <p:cNvGrpSpPr/>
          <p:nvPr/>
        </p:nvGrpSpPr>
        <p:grpSpPr>
          <a:xfrm>
            <a:off x="3939810" y="1813159"/>
            <a:ext cx="288235" cy="3043430"/>
            <a:chOff x="2304906" y="1446070"/>
            <a:chExt cx="642258" cy="3789293"/>
          </a:xfrm>
        </p:grpSpPr>
        <p:cxnSp>
          <p:nvCxnSpPr>
            <p:cNvPr id="16" name="直接连接符 16">
              <a:extLst>
                <a:ext uri="{FF2B5EF4-FFF2-40B4-BE49-F238E27FC236}">
                  <a16:creationId xmlns:a16="http://schemas.microsoft.com/office/drawing/2014/main" id="{240FB15F-C5A3-4258-B87B-66EFCD62830C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7">
              <a:extLst>
                <a:ext uri="{FF2B5EF4-FFF2-40B4-BE49-F238E27FC236}">
                  <a16:creationId xmlns:a16="http://schemas.microsoft.com/office/drawing/2014/main" id="{B920D5AD-C67A-4761-A88F-F68708565360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18" name="直接连接符 18">
                <a:extLst>
                  <a:ext uri="{FF2B5EF4-FFF2-40B4-BE49-F238E27FC236}">
                    <a16:creationId xmlns:a16="http://schemas.microsoft.com/office/drawing/2014/main" id="{8515BEB4-8B67-4040-A387-D95F927812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9">
                <a:extLst>
                  <a:ext uri="{FF2B5EF4-FFF2-40B4-BE49-F238E27FC236}">
                    <a16:creationId xmlns:a16="http://schemas.microsoft.com/office/drawing/2014/main" id="{FCDA9C92-A633-48BF-9DD1-E3A31DD3EE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4">
            <a:extLst>
              <a:ext uri="{FF2B5EF4-FFF2-40B4-BE49-F238E27FC236}">
                <a16:creationId xmlns:a16="http://schemas.microsoft.com/office/drawing/2014/main" id="{67DF3FD4-2437-4E43-920E-D90045863252}"/>
              </a:ext>
            </a:extLst>
          </p:cNvPr>
          <p:cNvSpPr txBox="1"/>
          <p:nvPr/>
        </p:nvSpPr>
        <p:spPr>
          <a:xfrm>
            <a:off x="3033796" y="1394098"/>
            <a:ext cx="738664" cy="923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523604" y="1931696"/>
            <a:ext cx="4241016" cy="2315765"/>
            <a:chOff x="5678714" y="1603004"/>
            <a:chExt cx="4241016" cy="2315765"/>
          </a:xfrm>
        </p:grpSpPr>
        <p:sp>
          <p:nvSpPr>
            <p:cNvPr id="3" name="椭圆 3">
              <a:extLst>
                <a:ext uri="{FF2B5EF4-FFF2-40B4-BE49-F238E27FC236}">
                  <a16:creationId xmlns:a16="http://schemas.microsoft.com/office/drawing/2014/main" id="{20072517-444C-4434-9255-4C005B98D3C1}"/>
                </a:ext>
              </a:extLst>
            </p:cNvPr>
            <p:cNvSpPr/>
            <p:nvPr/>
          </p:nvSpPr>
          <p:spPr>
            <a:xfrm>
              <a:off x="5678715" y="1603004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椭圆 4">
              <a:extLst>
                <a:ext uri="{FF2B5EF4-FFF2-40B4-BE49-F238E27FC236}">
                  <a16:creationId xmlns:a16="http://schemas.microsoft.com/office/drawing/2014/main" id="{F7A94B7D-366F-4DF3-9CCD-1818972C994A}"/>
                </a:ext>
              </a:extLst>
            </p:cNvPr>
            <p:cNvSpPr/>
            <p:nvPr/>
          </p:nvSpPr>
          <p:spPr>
            <a:xfrm>
              <a:off x="5678715" y="2198925"/>
              <a:ext cx="421750" cy="42175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A1FC1DF6-A0D0-484A-9E53-6BA2E0248508}"/>
                </a:ext>
              </a:extLst>
            </p:cNvPr>
            <p:cNvSpPr/>
            <p:nvPr/>
          </p:nvSpPr>
          <p:spPr>
            <a:xfrm>
              <a:off x="5678715" y="2796285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椭圆 6">
              <a:extLst>
                <a:ext uri="{FF2B5EF4-FFF2-40B4-BE49-F238E27FC236}">
                  <a16:creationId xmlns:a16="http://schemas.microsoft.com/office/drawing/2014/main" id="{034FCECD-EFF7-408E-9788-AABCE9900356}"/>
                </a:ext>
              </a:extLst>
            </p:cNvPr>
            <p:cNvSpPr/>
            <p:nvPr/>
          </p:nvSpPr>
          <p:spPr>
            <a:xfrm>
              <a:off x="5678715" y="3392205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" name="直接连接符 7">
              <a:extLst>
                <a:ext uri="{FF2B5EF4-FFF2-40B4-BE49-F238E27FC236}">
                  <a16:creationId xmlns:a16="http://schemas.microsoft.com/office/drawing/2014/main" id="{09058C8C-ED1C-4DEF-9963-80555F1DFCDA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069960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79EF341-3814-4104-A224-CA48489188C2}"/>
                </a:ext>
              </a:extLst>
            </p:cNvPr>
            <p:cNvSpPr/>
            <p:nvPr/>
          </p:nvSpPr>
          <p:spPr>
            <a:xfrm>
              <a:off x="6304646" y="1634587"/>
              <a:ext cx="288055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工作報告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BB28419-CF90-4D9A-A423-C2CF50823339}"/>
                </a:ext>
              </a:extLst>
            </p:cNvPr>
            <p:cNvSpPr/>
            <p:nvPr/>
          </p:nvSpPr>
          <p:spPr>
            <a:xfrm>
              <a:off x="6304645" y="2219750"/>
              <a:ext cx="3615085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zh-TW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TWAREN/TANet</a:t>
              </a:r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新世代骨幹網路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6B958BB-0E5D-4D38-A8EA-86C2A52D1FD5}"/>
                </a:ext>
              </a:extLst>
            </p:cNvPr>
            <p:cNvSpPr/>
            <p:nvPr/>
          </p:nvSpPr>
          <p:spPr>
            <a:xfrm>
              <a:off x="6304646" y="2826156"/>
              <a:ext cx="3615084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分散式網路效能監測計畫</a:t>
              </a:r>
            </a:p>
          </p:txBody>
        </p:sp>
        <p:cxnSp>
          <p:nvCxnSpPr>
            <p:cNvPr id="12" name="直接连接符 12">
              <a:extLst>
                <a:ext uri="{FF2B5EF4-FFF2-40B4-BE49-F238E27FC236}">
                  <a16:creationId xmlns:a16="http://schemas.microsoft.com/office/drawing/2014/main" id="{D0DE3225-2CC2-410F-BA80-2B67CDF4F7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5" y="3297567"/>
              <a:ext cx="2428378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3">
              <a:extLst>
                <a:ext uri="{FF2B5EF4-FFF2-40B4-BE49-F238E27FC236}">
                  <a16:creationId xmlns:a16="http://schemas.microsoft.com/office/drawing/2014/main" id="{A5BCA3E7-8F58-4547-8D86-320B5E8AB486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691161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4">
              <a:extLst>
                <a:ext uri="{FF2B5EF4-FFF2-40B4-BE49-F238E27FC236}">
                  <a16:creationId xmlns:a16="http://schemas.microsoft.com/office/drawing/2014/main" id="{5E0C9C92-D8C0-4B43-A5AD-078784C90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3918768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264FCC-E285-4CFF-873E-F63987CABB12}"/>
                </a:ext>
              </a:extLst>
            </p:cNvPr>
            <p:cNvSpPr/>
            <p:nvPr/>
          </p:nvSpPr>
          <p:spPr>
            <a:xfrm>
              <a:off x="6304645" y="3432561"/>
              <a:ext cx="3284521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討論議案</a:t>
              </a:r>
            </a:p>
          </p:txBody>
        </p:sp>
      </p:grpSp>
      <p:sp>
        <p:nvSpPr>
          <p:cNvPr id="35" name="圖形 1">
            <a:extLst>
              <a:ext uri="{FF2B5EF4-FFF2-40B4-BE49-F238E27FC236}">
                <a16:creationId xmlns:a16="http://schemas.microsoft.com/office/drawing/2014/main" id="{1985BBED-601C-4C83-94FC-01E0AAE7579C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4" name="投影片編號版面配置區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2155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>
                <a:solidFill>
                  <a:schemeClr val="bg1"/>
                </a:solidFill>
              </a:rPr>
              <a:t>議案一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485215" y="1117412"/>
            <a:ext cx="7886700" cy="494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議案一、</a:t>
            </a:r>
            <a:br>
              <a:rPr lang="en-US" altLang="zh-TW" sz="2000" dirty="0">
                <a:solidFill>
                  <a:schemeClr val="dk1"/>
                </a:solidFill>
              </a:rPr>
            </a:br>
            <a:r>
              <a:rPr lang="zh-TW" altLang="en-US" sz="2000" dirty="0">
                <a:solidFill>
                  <a:schemeClr val="dk1"/>
                </a:solidFill>
              </a:rPr>
              <a:t>   提議</a:t>
            </a:r>
            <a:r>
              <a:rPr lang="zh-TW" altLang="en-US" sz="2000" dirty="0">
                <a:solidFill>
                  <a:srgbClr val="0070C0"/>
                </a:solidFill>
              </a:rPr>
              <a:t>新生醫專</a:t>
            </a:r>
            <a:r>
              <a:rPr lang="zh-TW" altLang="en-US" sz="2000" dirty="0">
                <a:solidFill>
                  <a:schemeClr val="dk1"/>
                </a:solidFill>
              </a:rPr>
              <a:t>及</a:t>
            </a:r>
            <a:r>
              <a:rPr lang="zh-TW" altLang="en-US" sz="2000" dirty="0">
                <a:solidFill>
                  <a:srgbClr val="0070C0"/>
                </a:solidFill>
              </a:rPr>
              <a:t>國防大學</a:t>
            </a:r>
            <a:r>
              <a:rPr lang="zh-TW" altLang="en-US" sz="2000" dirty="0">
                <a:solidFill>
                  <a:schemeClr val="dk1"/>
                </a:solidFill>
              </a:rPr>
              <a:t>為桃園區域網路中心管理委員會第</a:t>
            </a:r>
            <a:r>
              <a:rPr lang="en-US" altLang="zh-TW" sz="2000" dirty="0">
                <a:solidFill>
                  <a:schemeClr val="dk1"/>
                </a:solidFill>
              </a:rPr>
              <a:t>76</a:t>
            </a:r>
            <a:r>
              <a:rPr lang="zh-TW" altLang="en-US" sz="2000" dirty="0">
                <a:solidFill>
                  <a:schemeClr val="dk1"/>
                </a:solidFill>
              </a:rPr>
              <a:t>次會議經驗分享學校，提請討論。</a:t>
            </a: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說明</a:t>
            </a:r>
            <a:r>
              <a:rPr lang="en-US" altLang="zh-TW" sz="2000" dirty="0">
                <a:solidFill>
                  <a:schemeClr val="dk1"/>
                </a:solidFill>
              </a:rPr>
              <a:t>:</a:t>
            </a:r>
            <a:r>
              <a:rPr lang="zh-TW" altLang="en-US" sz="2000" dirty="0">
                <a:solidFill>
                  <a:schemeClr val="dk1"/>
                </a:solidFill>
              </a:rPr>
              <a:t> </a:t>
            </a:r>
            <a:endParaRPr lang="en-US" altLang="zh-TW" sz="2000" dirty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    為達到觀摩交流之目的，輪流由各連線學校經驗分享，內容不侷限網路管理、資訊安全，其他教學上、軟體使用、電算中心任務等各項議題都歡迎分享。</a:t>
            </a:r>
            <a:endParaRPr lang="en-US" altLang="zh-TW" sz="2000" dirty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    </a:t>
            </a:r>
            <a:r>
              <a:rPr lang="zh-TW" altLang="en-US" sz="2000" dirty="0">
                <a:solidFill>
                  <a:srgbClr val="0070C0"/>
                </a:solidFill>
              </a:rPr>
              <a:t>如排定會議當天學校另有公務，請事先錄製經驗分享影片於會議播放</a:t>
            </a:r>
            <a:r>
              <a:rPr lang="zh-TW" altLang="en-US" sz="2000" dirty="0">
                <a:solidFill>
                  <a:schemeClr val="dk1"/>
                </a:solidFill>
              </a:rPr>
              <a:t>，請輪派之經驗分享學校配合。</a:t>
            </a:r>
            <a:endParaRPr lang="en-US" altLang="zh-TW" sz="2000" dirty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endParaRPr lang="en-US" altLang="zh-TW" sz="2000" dirty="0">
              <a:solidFill>
                <a:schemeClr val="dk1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43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>
                <a:solidFill>
                  <a:schemeClr val="bg1"/>
                </a:solidFill>
              </a:rPr>
              <a:t>議案二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628650" y="1205514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議案二、</a:t>
            </a:r>
            <a:br>
              <a:rPr lang="en-US" altLang="zh-TW" sz="2000" dirty="0">
                <a:solidFill>
                  <a:schemeClr val="dk1"/>
                </a:solidFill>
              </a:rPr>
            </a:br>
            <a:r>
              <a:rPr lang="zh-TW" altLang="en-US" sz="2000" dirty="0">
                <a:solidFill>
                  <a:schemeClr val="dk1"/>
                </a:solidFill>
              </a:rPr>
              <a:t>   桃園區域網路中心管理委員會第</a:t>
            </a:r>
            <a:r>
              <a:rPr lang="en-US" altLang="zh-TW" sz="2000" dirty="0">
                <a:solidFill>
                  <a:schemeClr val="dk1"/>
                </a:solidFill>
              </a:rPr>
              <a:t>76</a:t>
            </a:r>
            <a:r>
              <a:rPr lang="zh-TW" altLang="en-US" sz="2000" dirty="0">
                <a:solidFill>
                  <a:schemeClr val="dk1"/>
                </a:solidFill>
              </a:rPr>
              <a:t>次會議承辦單位，提請討論。</a:t>
            </a: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說明</a:t>
            </a:r>
            <a:r>
              <a:rPr lang="en-US" altLang="zh-TW" sz="2000" dirty="0">
                <a:solidFill>
                  <a:schemeClr val="dk1"/>
                </a:solidFill>
              </a:rPr>
              <a:t>:</a:t>
            </a:r>
            <a:br>
              <a:rPr lang="en-US" altLang="zh-TW" sz="2000" dirty="0">
                <a:solidFill>
                  <a:schemeClr val="dk1"/>
                </a:solidFill>
              </a:rPr>
            </a:br>
            <a:r>
              <a:rPr lang="zh-TW" altLang="en-US" sz="2000" dirty="0">
                <a:solidFill>
                  <a:schemeClr val="dk1"/>
                </a:solidFill>
              </a:rPr>
              <a:t>   </a:t>
            </a: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042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CE6541D6-4FFC-4E2A-9239-586825C7AF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0" name="圖形 1">
            <a:extLst>
              <a:ext uri="{FF2B5EF4-FFF2-40B4-BE49-F238E27FC236}">
                <a16:creationId xmlns:a16="http://schemas.microsoft.com/office/drawing/2014/main" id="{4BB76843-C9E4-4C6D-A3E5-DEECB7EB19D3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DF34DC7C-0DD2-49C9-8FD6-DD8E3DD7953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0377" y="3618472"/>
            <a:ext cx="326655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TW" altLang="en-US" sz="1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桃園區網中心</a:t>
            </a:r>
            <a:endParaRPr lang="en-US" altLang="zh-CN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5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許時準</a:t>
            </a:r>
            <a:br>
              <a:rPr lang="en-US" altLang="zh-TW" sz="15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CN" sz="1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center20@cc.ncu.edu.tw</a:t>
            </a:r>
            <a:endParaRPr lang="zh-CN" altLang="en-US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PA_Line 21">
            <a:extLst>
              <a:ext uri="{FF2B5EF4-FFF2-40B4-BE49-F238E27FC236}">
                <a16:creationId xmlns:a16="http://schemas.microsoft.com/office/drawing/2014/main" id="{0D1E8973-3897-4E71-8345-0AA9CA473B78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080379" y="3468627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18">
            <a:extLst>
              <a:ext uri="{FF2B5EF4-FFF2-40B4-BE49-F238E27FC236}">
                <a16:creationId xmlns:a16="http://schemas.microsoft.com/office/drawing/2014/main" id="{C5CB3135-0B7D-4F98-903E-BC07A96BFBB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79176" y="1806672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202</a:t>
            </a:r>
            <a:r>
              <a:rPr lang="en-US" altLang="zh-TW" sz="4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5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469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工作報告</a:t>
            </a:r>
            <a:r>
              <a:rPr lang="en-US" altLang="zh-TW" dirty="0"/>
              <a:t>(1)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15368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TW" altLang="en-US" sz="2000" dirty="0"/>
              <a:t>為審查</a:t>
            </a:r>
            <a:r>
              <a:rPr lang="en-US" altLang="zh-TW" sz="2000" dirty="0"/>
              <a:t>114</a:t>
            </a:r>
            <a:r>
              <a:rPr lang="zh-TW" altLang="en-US" sz="2000" dirty="0"/>
              <a:t>年連線計畫執行情形，請</a:t>
            </a:r>
            <a:r>
              <a:rPr lang="zh-TW" altLang="en-US" sz="2000" dirty="0">
                <a:solidFill>
                  <a:srgbClr val="0070C0"/>
                </a:solidFill>
              </a:rPr>
              <a:t>南亞技術學院、萬能科大、中央大學、元智大學、健行科大、國防大學、開南大學、銘傳大學、長庚大學、長庚科大</a:t>
            </a:r>
            <a:r>
              <a:rPr lang="en-US" altLang="zh-TW" sz="2000" dirty="0"/>
              <a:t>(1G</a:t>
            </a:r>
            <a:r>
              <a:rPr lang="zh-TW" altLang="en-US" sz="2000" dirty="0"/>
              <a:t>以上</a:t>
            </a:r>
            <a:r>
              <a:rPr lang="en-US" altLang="zh-TW" sz="2000" dirty="0"/>
              <a:t>)</a:t>
            </a:r>
            <a:r>
              <a:rPr lang="zh-TW" altLang="en-US" sz="2000" dirty="0"/>
              <a:t> 於</a:t>
            </a:r>
            <a:r>
              <a:rPr lang="en-US" altLang="zh-TW" sz="2000" dirty="0"/>
              <a:t>6</a:t>
            </a:r>
            <a:r>
              <a:rPr lang="zh-TW" altLang="en-US" sz="2000" dirty="0"/>
              <a:t>月</a:t>
            </a:r>
            <a:r>
              <a:rPr lang="en-US" altLang="zh-TW" sz="2000" dirty="0"/>
              <a:t>30</a:t>
            </a:r>
            <a:r>
              <a:rPr lang="zh-TW" altLang="en-US" sz="2000" dirty="0"/>
              <a:t>日前繳交連線介接執行情形表。</a:t>
            </a:r>
            <a:br>
              <a:rPr lang="en-US" altLang="zh-TW" sz="2000" dirty="0"/>
            </a:br>
            <a:endParaRPr lang="en-US" altLang="zh-TW" sz="2000" dirty="0"/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/>
              <a:t>4</a:t>
            </a:r>
            <a:r>
              <a:rPr lang="zh-TW" altLang="en-US" sz="2000" dirty="0"/>
              <a:t>月</a:t>
            </a:r>
            <a:r>
              <a:rPr lang="en-US" altLang="zh-TW" sz="2000" dirty="0"/>
              <a:t>18</a:t>
            </a:r>
            <a:r>
              <a:rPr lang="zh-TW" altLang="en-US" sz="2000" dirty="0"/>
              <a:t>日長庚大學和六和高中反映該校申請清洗學校</a:t>
            </a:r>
            <a:r>
              <a:rPr lang="en-US" altLang="zh-TW" sz="2000" dirty="0"/>
              <a:t>DNS </a:t>
            </a:r>
            <a:r>
              <a:rPr lang="zh-TW" altLang="en-US" sz="2000" dirty="0"/>
              <a:t>的流量，然後發生使用台哥大的網路打不開學校</a:t>
            </a:r>
            <a:r>
              <a:rPr lang="en-US" altLang="zh-TW" sz="2000" dirty="0"/>
              <a:t>domain</a:t>
            </a:r>
            <a:r>
              <a:rPr lang="zh-TW" altLang="en-US" sz="2000" dirty="0"/>
              <a:t>的狀況。經反映</a:t>
            </a:r>
            <a:r>
              <a:rPr lang="en-US" altLang="zh-TW" sz="2000" dirty="0"/>
              <a:t>ASOC</a:t>
            </a:r>
            <a:r>
              <a:rPr lang="zh-TW" altLang="en-US" sz="2000" dirty="0"/>
              <a:t>，</a:t>
            </a:r>
            <a:r>
              <a:rPr lang="en-US" altLang="zh-TW" sz="2000" dirty="0"/>
              <a:t>ASOC</a:t>
            </a:r>
            <a:r>
              <a:rPr lang="zh-TW" altLang="en-US" sz="2000" dirty="0"/>
              <a:t>回覆</a:t>
            </a:r>
            <a:r>
              <a:rPr lang="zh-TW" altLang="en-US" sz="2000" dirty="0">
                <a:solidFill>
                  <a:srgbClr val="0070C0"/>
                </a:solidFill>
              </a:rPr>
              <a:t>申請 </a:t>
            </a:r>
            <a:r>
              <a:rPr lang="en-US" altLang="zh-TW" sz="2000" dirty="0">
                <a:solidFill>
                  <a:srgbClr val="0070C0"/>
                </a:solidFill>
              </a:rPr>
              <a:t>DDOS</a:t>
            </a:r>
            <a:r>
              <a:rPr lang="zh-TW" altLang="en-US" sz="2000" dirty="0">
                <a:solidFill>
                  <a:srgbClr val="0070C0"/>
                </a:solidFill>
              </a:rPr>
              <a:t>清洗後會持續一週觀察</a:t>
            </a:r>
            <a:r>
              <a:rPr lang="zh-TW" altLang="en-US" sz="2000" dirty="0"/>
              <a:t>，經關閉兩校</a:t>
            </a:r>
            <a:r>
              <a:rPr lang="en-US" altLang="zh-TW" sz="2000" dirty="0"/>
              <a:t>DDOS</a:t>
            </a:r>
            <a:r>
              <a:rPr lang="zh-TW" altLang="en-US" sz="2000" dirty="0"/>
              <a:t>清洗後，兩校</a:t>
            </a:r>
            <a:r>
              <a:rPr lang="en-US" altLang="zh-TW" sz="2000" dirty="0"/>
              <a:t>DNS</a:t>
            </a:r>
            <a:r>
              <a:rPr lang="zh-TW" altLang="en-US" sz="2000" dirty="0"/>
              <a:t>服務恢復正常。</a:t>
            </a:r>
            <a:br>
              <a:rPr lang="en-US" altLang="zh-TW" sz="2000" dirty="0"/>
            </a:br>
            <a:endParaRPr lang="en-US" altLang="zh-TW" sz="2000" dirty="0"/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/>
              <a:t>執行桃園區網上半年資安檢測服務，共計</a:t>
            </a:r>
            <a:r>
              <a:rPr lang="en-US" altLang="zh-TW" sz="2000" dirty="0"/>
              <a:t>16</a:t>
            </a:r>
            <a:r>
              <a:rPr lang="zh-TW" altLang="en-US" sz="2000" dirty="0"/>
              <a:t>所學校申請，</a:t>
            </a:r>
            <a:r>
              <a:rPr lang="en-US" altLang="zh-TW" sz="2000" dirty="0"/>
              <a:t>3</a:t>
            </a:r>
            <a:r>
              <a:rPr lang="zh-TW" altLang="en-US" sz="2000" dirty="0"/>
              <a:t>月</a:t>
            </a:r>
            <a:r>
              <a:rPr lang="en-US" altLang="zh-TW" sz="2000" dirty="0"/>
              <a:t>28</a:t>
            </a:r>
            <a:r>
              <a:rPr lang="zh-TW" altLang="en-US" sz="2000" dirty="0"/>
              <a:t>日 弱點掃描完成，</a:t>
            </a:r>
            <a:r>
              <a:rPr lang="en-US" altLang="zh-TW" sz="2000" dirty="0"/>
              <a:t>3</a:t>
            </a:r>
            <a:r>
              <a:rPr lang="zh-TW" altLang="en-US" sz="2000" dirty="0"/>
              <a:t>月</a:t>
            </a:r>
            <a:r>
              <a:rPr lang="en-US" altLang="zh-TW" sz="2000" dirty="0"/>
              <a:t>31</a:t>
            </a:r>
            <a:r>
              <a:rPr lang="zh-TW" altLang="en-US" sz="2000" dirty="0"/>
              <a:t>日完成寄送加密後的弱掃報告給各單位聯絡人，並</a:t>
            </a:r>
            <a:r>
              <a:rPr lang="zh-TW" altLang="en-US" sz="2000" dirty="0">
                <a:solidFill>
                  <a:srgbClr val="0070C0"/>
                </a:solidFill>
              </a:rPr>
              <a:t>請優先修補嚴重風險及高風險</a:t>
            </a:r>
            <a:r>
              <a:rPr lang="zh-TW" altLang="en-US" sz="2000" dirty="0"/>
              <a:t>，後續將進行複掃追蹤。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2522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工作報告</a:t>
            </a:r>
            <a:r>
              <a:rPr lang="en-US" altLang="zh-TW" dirty="0"/>
              <a:t>(2)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15368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altLang="zh-TW" sz="2000" dirty="0"/>
              <a:t>5</a:t>
            </a:r>
            <a:r>
              <a:rPr lang="zh-TW" altLang="en-US" sz="2000" dirty="0"/>
              <a:t>月</a:t>
            </a:r>
            <a:r>
              <a:rPr lang="en-US" altLang="zh-TW" sz="2000" dirty="0"/>
              <a:t>1</a:t>
            </a:r>
            <a:r>
              <a:rPr lang="zh-TW" altLang="en-US" sz="2000" dirty="0"/>
              <a:t>日 辦理桃園區網中心實體教育訓練課程，「</a:t>
            </a:r>
            <a:r>
              <a:rPr lang="zh-TW" altLang="en-US" sz="2000" dirty="0">
                <a:solidFill>
                  <a:srgbClr val="0070C0"/>
                </a:solidFill>
              </a:rPr>
              <a:t>打造專屬</a:t>
            </a:r>
            <a:r>
              <a:rPr lang="en-US" altLang="zh-TW" sz="2000" dirty="0">
                <a:solidFill>
                  <a:srgbClr val="0070C0"/>
                </a:solidFill>
              </a:rPr>
              <a:t>AI</a:t>
            </a:r>
            <a:r>
              <a:rPr lang="zh-TW" altLang="en-US" sz="2000" dirty="0">
                <a:solidFill>
                  <a:srgbClr val="0070C0"/>
                </a:solidFill>
              </a:rPr>
              <a:t>服務，訓練</a:t>
            </a:r>
            <a:r>
              <a:rPr lang="en-US" altLang="zh-TW" sz="2000" dirty="0">
                <a:solidFill>
                  <a:srgbClr val="0070C0"/>
                </a:solidFill>
              </a:rPr>
              <a:t>AI</a:t>
            </a:r>
            <a:r>
              <a:rPr lang="zh-TW" altLang="en-US" sz="2000" dirty="0">
                <a:solidFill>
                  <a:srgbClr val="0070C0"/>
                </a:solidFill>
              </a:rPr>
              <a:t>工作」</a:t>
            </a:r>
            <a:r>
              <a:rPr lang="zh-TW" altLang="en-US" sz="2000" dirty="0"/>
              <a:t>，上課人數</a:t>
            </a:r>
            <a:r>
              <a:rPr lang="en-US" altLang="zh-TW" sz="2000" dirty="0"/>
              <a:t>50</a:t>
            </a:r>
            <a:r>
              <a:rPr lang="zh-TW" altLang="en-US" sz="2000" dirty="0"/>
              <a:t>人。</a:t>
            </a:r>
            <a:endParaRPr lang="en-US" altLang="zh-TW" sz="2000" dirty="0"/>
          </a:p>
          <a:p>
            <a:pPr marL="457200" indent="-457200">
              <a:buFont typeface="+mj-lt"/>
              <a:buAutoNum type="arabicPeriod" startAt="4"/>
            </a:pPr>
            <a:endParaRPr lang="zh-TW" altLang="en-US" sz="2000" dirty="0"/>
          </a:p>
          <a:p>
            <a:pPr marL="457200" indent="-457200">
              <a:buFont typeface="+mj-lt"/>
              <a:buAutoNum type="arabicPeriod" startAt="4"/>
            </a:pPr>
            <a:r>
              <a:rPr lang="en-US" altLang="zh-TW" sz="2000" dirty="0"/>
              <a:t>5</a:t>
            </a:r>
            <a:r>
              <a:rPr lang="zh-TW" altLang="en-US" sz="2000" dirty="0"/>
              <a:t>月</a:t>
            </a:r>
            <a:r>
              <a:rPr lang="en-US" altLang="zh-TW" sz="2000" dirty="0"/>
              <a:t>20</a:t>
            </a:r>
            <a:r>
              <a:rPr lang="zh-TW" altLang="en-US" sz="2000" dirty="0"/>
              <a:t>日 辦理桃園區網中心線上教育訓練課程，「</a:t>
            </a:r>
            <a:r>
              <a:rPr lang="zh-TW" altLang="en-US" sz="2000" dirty="0">
                <a:solidFill>
                  <a:srgbClr val="0070C0"/>
                </a:solidFill>
              </a:rPr>
              <a:t>社交工程與資安防護：提升校園資安意識</a:t>
            </a:r>
            <a:r>
              <a:rPr lang="zh-TW" altLang="en-US" sz="2000" dirty="0"/>
              <a:t>」，上課人數</a:t>
            </a:r>
            <a:r>
              <a:rPr lang="en-US" altLang="zh-TW" sz="2000" dirty="0"/>
              <a:t>106</a:t>
            </a:r>
            <a:r>
              <a:rPr lang="zh-TW" altLang="en-US" sz="2000" dirty="0"/>
              <a:t>人。</a:t>
            </a:r>
            <a:endParaRPr lang="en-US" altLang="zh-TW" sz="2000" dirty="0"/>
          </a:p>
          <a:p>
            <a:pPr marL="457200" indent="-457200">
              <a:buFont typeface="+mj-lt"/>
              <a:buAutoNum type="arabicPeriod" startAt="4"/>
            </a:pPr>
            <a:endParaRPr lang="en-US" altLang="zh-TW" sz="2000" dirty="0"/>
          </a:p>
          <a:p>
            <a:pPr marL="457200" indent="-457200">
              <a:buFont typeface="+mj-lt"/>
              <a:buAutoNum type="arabicPeriod" startAt="4"/>
            </a:pPr>
            <a:r>
              <a:rPr lang="zh-TW" altLang="en-US" sz="2000" dirty="0"/>
              <a:t>為配合教育部推動</a:t>
            </a:r>
            <a:r>
              <a:rPr lang="en-US" altLang="zh-TW" sz="2000" dirty="0"/>
              <a:t>IPv6</a:t>
            </a:r>
            <a:r>
              <a:rPr lang="zh-TW" altLang="en-US" sz="2000" dirty="0"/>
              <a:t>政策，請各連線學校完成</a:t>
            </a:r>
            <a:r>
              <a:rPr lang="en-US" altLang="zh-TW" sz="2000" dirty="0"/>
              <a:t>IPv6</a:t>
            </a:r>
            <a:r>
              <a:rPr lang="zh-TW" altLang="en-US" sz="2000" dirty="0"/>
              <a:t>連線後，也能啟用更多的</a:t>
            </a:r>
            <a:r>
              <a:rPr lang="en-US" altLang="zh-TW" sz="2000" dirty="0"/>
              <a:t>v6</a:t>
            </a:r>
            <a:r>
              <a:rPr lang="zh-TW" altLang="en-US" sz="2000" dirty="0"/>
              <a:t>應用服務。</a:t>
            </a:r>
            <a:r>
              <a:rPr lang="en-US" altLang="zh-TW" sz="2000" dirty="0">
                <a:solidFill>
                  <a:srgbClr val="0070C0"/>
                </a:solidFill>
              </a:rPr>
              <a:t>IPv6</a:t>
            </a:r>
            <a:r>
              <a:rPr lang="zh-TW" altLang="en-US" sz="2000" dirty="0">
                <a:solidFill>
                  <a:srgbClr val="0070C0"/>
                </a:solidFill>
              </a:rPr>
              <a:t>具備更高效能與資安優勢，有助強化校園網路基礎建設，提升未來智慧應用發展潛力</a:t>
            </a:r>
            <a:r>
              <a:rPr lang="zh-TW" altLang="en-US" sz="2000" dirty="0"/>
              <a:t>，敬請各連線學校積極配合推動。</a:t>
            </a:r>
            <a:endParaRPr lang="en-US" altLang="zh-TW" sz="2000" dirty="0"/>
          </a:p>
          <a:p>
            <a:pPr marL="457200" indent="-457200">
              <a:buFont typeface="+mj-lt"/>
              <a:buAutoNum type="arabicPeriod" startAt="4"/>
            </a:pPr>
            <a:endParaRPr lang="en-US" altLang="zh-TW" sz="2000" dirty="0"/>
          </a:p>
          <a:p>
            <a:pPr marL="457200" indent="-457200">
              <a:buFont typeface="+mj-lt"/>
              <a:buAutoNum type="arabicPeriod" startAt="4"/>
            </a:pPr>
            <a:r>
              <a:rPr lang="zh-TW" altLang="en-US" sz="2000" dirty="0"/>
              <a:t>若對</a:t>
            </a:r>
            <a:r>
              <a:rPr lang="zh-TW" altLang="en-US" sz="2000" dirty="0">
                <a:solidFill>
                  <a:srgbClr val="0070C0"/>
                </a:solidFill>
              </a:rPr>
              <a:t>特定資安或網管主題</a:t>
            </a:r>
            <a:r>
              <a:rPr lang="zh-TW" altLang="en-US" sz="2000" dirty="0"/>
              <a:t>有興趣，或希望安排</a:t>
            </a:r>
            <a:r>
              <a:rPr lang="zh-TW" altLang="en-US" sz="2000" dirty="0">
                <a:solidFill>
                  <a:srgbClr val="0070C0"/>
                </a:solidFill>
              </a:rPr>
              <a:t>特定領域的講師</a:t>
            </a:r>
            <a:r>
              <a:rPr lang="zh-TW" altLang="en-US" sz="2000" dirty="0"/>
              <a:t>分享，歡迎隨時與我們聯繫，我們將依需求提前邀約合適講師。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4403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BA1FA647-6968-5949-D3BF-A22F00934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D0E1E6E3-3DEA-C331-C5BA-4E55E79C76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3617635" cy="481346"/>
          </a:xfrm>
        </p:spPr>
        <p:txBody>
          <a:bodyPr>
            <a:normAutofit fontScale="92500"/>
          </a:bodyPr>
          <a:lstStyle/>
          <a:p>
            <a:r>
              <a:rPr lang="zh-TW" altLang="en-US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學校實際流量佔比</a:t>
            </a:r>
            <a:r>
              <a:rPr lang="en-US" altLang="zh-TW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(</a:t>
            </a:r>
            <a:r>
              <a:rPr lang="zh-TW" altLang="en-US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流入量</a:t>
            </a:r>
            <a:r>
              <a:rPr lang="en-US" altLang="zh-TW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)</a:t>
            </a:r>
            <a:endParaRPr lang="zh-TW" altLang="en-US" dirty="0"/>
          </a:p>
        </p:txBody>
      </p:sp>
      <p:sp>
        <p:nvSpPr>
          <p:cNvPr id="4" name="Google Shape;322;p10">
            <a:extLst>
              <a:ext uri="{FF2B5EF4-FFF2-40B4-BE49-F238E27FC236}">
                <a16:creationId xmlns:a16="http://schemas.microsoft.com/office/drawing/2014/main" id="{94C69491-6EC2-67C5-2216-82A915537F4F}"/>
              </a:ext>
            </a:extLst>
          </p:cNvPr>
          <p:cNvSpPr txBox="1"/>
          <p:nvPr/>
        </p:nvSpPr>
        <p:spPr>
          <a:xfrm>
            <a:off x="5251904" y="1439024"/>
            <a:ext cx="2098693" cy="276959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zh-TW" altLang="en-US" sz="1200" b="1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統計時間</a:t>
            </a:r>
            <a:r>
              <a:rPr lang="en-US" altLang="zh-TW" sz="1200" b="1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:2025/04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D3A5A1A-ADD1-CEE8-90B7-56D69F893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13" y="2307966"/>
            <a:ext cx="4254366" cy="383986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90DD153-F4A2-70E4-3F7B-E7241A8E8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879" y="1811612"/>
            <a:ext cx="3599848" cy="48325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385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>
          <a:extLst>
            <a:ext uri="{FF2B5EF4-FFF2-40B4-BE49-F238E27FC236}">
              <a16:creationId xmlns:a16="http://schemas.microsoft.com/office/drawing/2014/main" id="{8E6F0D63-AA57-EA0A-BBCB-E9A19F693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2A105109-38E4-9ED1-CEDF-E2D376486C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209" y="553371"/>
            <a:ext cx="3617635" cy="481346"/>
          </a:xfrm>
        </p:spPr>
        <p:txBody>
          <a:bodyPr>
            <a:normAutofit fontScale="92500"/>
          </a:bodyPr>
          <a:lstStyle/>
          <a:p>
            <a:r>
              <a:rPr lang="zh-TW" altLang="en-US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學校實際流量佔比</a:t>
            </a:r>
            <a:r>
              <a:rPr lang="en-US" altLang="zh-TW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(</a:t>
            </a:r>
            <a:r>
              <a:rPr lang="zh-TW" altLang="en-US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流出量</a:t>
            </a:r>
            <a:r>
              <a:rPr lang="en-US" altLang="zh-TW" sz="2400" dirty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)</a:t>
            </a:r>
            <a:endParaRPr lang="zh-TW" altLang="en-US" dirty="0"/>
          </a:p>
        </p:txBody>
      </p:sp>
      <p:sp>
        <p:nvSpPr>
          <p:cNvPr id="4" name="Google Shape;322;p10">
            <a:extLst>
              <a:ext uri="{FF2B5EF4-FFF2-40B4-BE49-F238E27FC236}">
                <a16:creationId xmlns:a16="http://schemas.microsoft.com/office/drawing/2014/main" id="{FA138632-1B15-D192-6E52-DA0ED9555101}"/>
              </a:ext>
            </a:extLst>
          </p:cNvPr>
          <p:cNvSpPr txBox="1"/>
          <p:nvPr/>
        </p:nvSpPr>
        <p:spPr>
          <a:xfrm>
            <a:off x="5224700" y="1484810"/>
            <a:ext cx="2098693" cy="276959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zh-TW" altLang="en-US" sz="1200" b="1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統計時間</a:t>
            </a:r>
            <a:r>
              <a:rPr lang="en-US" altLang="zh-TW" sz="1200" b="1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:2025/04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AF60E92-339D-C133-BEF4-642CF52A2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63" y="2330003"/>
            <a:ext cx="4177364" cy="3974626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9E113777-DA29-6EB7-9126-8921F31EF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560" y="2073173"/>
            <a:ext cx="3239982" cy="448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/>
          <p:cNvSpPr>
            <a:spLocks noGrp="1"/>
          </p:cNvSpPr>
          <p:nvPr>
            <p:ph sz="quarter" idx="10"/>
          </p:nvPr>
        </p:nvSpPr>
        <p:spPr>
          <a:xfrm>
            <a:off x="401208" y="553371"/>
            <a:ext cx="4456541" cy="481346"/>
          </a:xfrm>
        </p:spPr>
        <p:txBody>
          <a:bodyPr/>
          <a:lstStyle/>
          <a:p>
            <a:r>
              <a:rPr lang="zh-TW" altLang="en-US" dirty="0"/>
              <a:t>限制惡意網站接取</a:t>
            </a:r>
            <a:r>
              <a:rPr lang="en-US" altLang="zh-TW" dirty="0"/>
              <a:t>(1)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7" name="Google Shape;322;p10"/>
          <p:cNvSpPr txBox="1"/>
          <p:nvPr/>
        </p:nvSpPr>
        <p:spPr>
          <a:xfrm>
            <a:off x="2485653" y="1803135"/>
            <a:ext cx="5524491" cy="830956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SzPts val="1400"/>
              <a:buFont typeface="Wingdings" panose="05000000000000000000" pitchFamily="2" charset="2"/>
              <a:buChar char="n"/>
            </a:pPr>
            <a:r>
              <a:rPr lang="zh-TW" altLang="en-US" sz="1600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高中職網路流量</a:t>
            </a:r>
            <a:r>
              <a:rPr lang="zh-TW" altLang="en-US" sz="1600" dirty="0">
                <a:latin typeface="DFKai-SB"/>
                <a:ea typeface="DFKai-SB"/>
                <a:cs typeface="DFKai-SB"/>
                <a:sym typeface="DFKai-SB"/>
              </a:rPr>
              <a:t>，透過網路分流器</a:t>
            </a:r>
            <a:r>
              <a:rPr lang="zh-TW" altLang="en-US" sz="1600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導入教育部不當資訊防護系統</a:t>
            </a:r>
            <a:r>
              <a:rPr lang="zh-TW" altLang="en-US" sz="1600" dirty="0">
                <a:latin typeface="DFKai-SB"/>
                <a:ea typeface="DFKai-SB"/>
                <a:cs typeface="DFKai-SB"/>
                <a:sym typeface="DFKai-SB"/>
              </a:rPr>
              <a:t>而受到保護。</a:t>
            </a:r>
            <a:endParaRPr lang="en-US" altLang="zh-TW" sz="1600" dirty="0">
              <a:latin typeface="DFKai-SB"/>
              <a:ea typeface="DFKai-SB"/>
              <a:cs typeface="DFKai-SB"/>
              <a:sym typeface="DFKai-SB"/>
            </a:endParaRPr>
          </a:p>
          <a:p>
            <a:pPr marL="285750" indent="-285750">
              <a:buSzPts val="1400"/>
              <a:buFont typeface="Wingdings" panose="05000000000000000000" pitchFamily="2" charset="2"/>
              <a:buChar char="n"/>
            </a:pPr>
            <a:r>
              <a:rPr lang="zh-TW" altLang="en-US" sz="1600" dirty="0">
                <a:solidFill>
                  <a:srgbClr val="0070C0"/>
                </a:solidFill>
                <a:latin typeface="DFKai-SB"/>
                <a:ea typeface="DFKai-SB"/>
              </a:rPr>
              <a:t>回報不當網站 </a:t>
            </a:r>
            <a:r>
              <a:rPr lang="en-US" altLang="zh-TW" sz="1600" dirty="0">
                <a:latin typeface="DFKai-SB"/>
                <a:ea typeface="DFKai-SB"/>
                <a:cs typeface="DFKai-SB"/>
                <a:sym typeface="DFKai-SB"/>
                <a:hlinkClick r:id="rId3"/>
              </a:rPr>
              <a:t>https://tanwp.kpprc.edu.tw/feedback/</a:t>
            </a:r>
            <a:endParaRPr sz="16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208" y="2712395"/>
            <a:ext cx="7133888" cy="401281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2079973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TW" altLang="en-US" dirty="0"/>
              <a:t>限制惡意網站接取</a:t>
            </a:r>
            <a:r>
              <a:rPr lang="en-US" altLang="zh-TW" dirty="0"/>
              <a:t>(2)</a:t>
            </a:r>
            <a:endParaRPr lang="zh-TW" altLang="en-US" dirty="0"/>
          </a:p>
        </p:txBody>
      </p:sp>
      <p:sp>
        <p:nvSpPr>
          <p:cNvPr id="700" name="Google Shape;700;g293f56c15b6_1_0"/>
          <p:cNvSpPr txBox="1">
            <a:spLocks noGrp="1"/>
          </p:cNvSpPr>
          <p:nvPr>
            <p:ph type="body" idx="4294967295"/>
          </p:nvPr>
        </p:nvSpPr>
        <p:spPr>
          <a:xfrm>
            <a:off x="47169" y="1777100"/>
            <a:ext cx="8132763" cy="499463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311150">
              <a:lnSpc>
                <a:spcPct val="120000"/>
              </a:lnSpc>
              <a:spcBef>
                <a:spcPts val="1200"/>
              </a:spcBef>
              <a:buClr>
                <a:srgbClr val="555DAB"/>
              </a:buClr>
              <a:buSzPts val="2200"/>
              <a:buFont typeface="Noto Sans Symbols"/>
              <a:buChar char="❏"/>
            </a:pP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桃園區網協助連線學校限制惡意網站作法</a:t>
            </a: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117600" lvl="2" indent="-342900">
              <a:lnSpc>
                <a:spcPct val="120000"/>
              </a:lnSpc>
              <a:spcBef>
                <a:spcPts val="1200"/>
              </a:spcBef>
              <a:buClr>
                <a:srgbClr val="555DAB"/>
              </a:buClr>
              <a:buSzPts val="2200"/>
              <a:buFont typeface="+mj-lt"/>
              <a:buAutoNum type="arabicPeriod"/>
            </a:pP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桃園區網今年已</a:t>
            </a:r>
            <a:r>
              <a:rPr lang="zh-TW" altLang="en-US" sz="1600" u="sng" dirty="0">
                <a:solidFill>
                  <a:srgbClr val="0070C0"/>
                </a:solidFill>
                <a:latin typeface="DFKai-SB"/>
                <a:ea typeface="DFKai-SB"/>
                <a:cs typeface="DFKai-SB"/>
              </a:rPr>
              <a:t>開發自動化程式下載國家</a:t>
            </a:r>
            <a:r>
              <a:rPr lang="zh-TW" altLang="en-US" sz="1600" dirty="0">
                <a:solidFill>
                  <a:srgbClr val="0070C0"/>
                </a:solidFill>
                <a:latin typeface="DFKai-SB"/>
                <a:ea typeface="DFKai-SB"/>
                <a:cs typeface="DFKai-SB"/>
              </a:rPr>
              <a:t>資通安全研究院最新威脅情資名單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，並</a:t>
            </a:r>
            <a:r>
              <a:rPr lang="zh-TW" altLang="en-US" sz="1600" dirty="0">
                <a:solidFill>
                  <a:srgbClr val="0070C0"/>
                </a:solidFill>
                <a:latin typeface="DFKai-SB"/>
                <a:ea typeface="DFKai-SB"/>
                <a:cs typeface="DFKai-SB"/>
              </a:rPr>
              <a:t>提供連線學校提出申請由桃園區網取得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，並已由長庚科大、長庚大學執行測試符合環境的連線方式。</a:t>
            </a: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117600" lvl="2" indent="-342900">
              <a:lnSpc>
                <a:spcPct val="120000"/>
              </a:lnSpc>
              <a:spcBef>
                <a:spcPts val="1200"/>
              </a:spcBef>
              <a:buClr>
                <a:srgbClr val="555DAB"/>
              </a:buClr>
              <a:buSzPts val="2200"/>
              <a:buFont typeface="+mj-lt"/>
              <a:buAutoNum type="arabicPeriod"/>
            </a:pPr>
            <a:r>
              <a:rPr lang="zh-TW" altLang="en-US" sz="1600" u="sng" dirty="0">
                <a:solidFill>
                  <a:srgbClr val="0070C0"/>
                </a:solidFill>
                <a:latin typeface="DFKai-SB"/>
                <a:ea typeface="DFKai-SB"/>
                <a:cs typeface="DFKai-SB"/>
              </a:rPr>
              <a:t>協助未設限制的大學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，採用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RPZ(Response Policy Zone)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，讓遞歸解析器修改解析結果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從而阻止對特定主機的訪問。</a:t>
            </a: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117600" lvl="2" indent="-342900">
              <a:lnSpc>
                <a:spcPct val="120000"/>
              </a:lnSpc>
              <a:spcBef>
                <a:spcPts val="1200"/>
              </a:spcBef>
              <a:buClr>
                <a:srgbClr val="555DAB"/>
              </a:buClr>
              <a:buSzPts val="2200"/>
              <a:buFont typeface="+mj-lt"/>
              <a:buAutoNum type="arabicPeriod"/>
            </a:pPr>
            <a:r>
              <a:rPr lang="zh-TW" altLang="en-US" sz="1600" u="sng" dirty="0">
                <a:solidFill>
                  <a:srgbClr val="0070C0"/>
                </a:solidFill>
                <a:latin typeface="DFKai-SB"/>
                <a:ea typeface="DFKai-SB"/>
              </a:rPr>
              <a:t>推廣使用</a:t>
            </a:r>
            <a:r>
              <a:rPr lang="en-US" altLang="zh-TW" sz="1600" u="sng" dirty="0">
                <a:solidFill>
                  <a:srgbClr val="0070C0"/>
                </a:solidFill>
                <a:latin typeface="DFKai-SB"/>
                <a:ea typeface="DFKai-SB"/>
              </a:rPr>
              <a:t>TANet CDN CDRS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，優點是具備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RPZ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阻擋不當網站作為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Local CDRS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可直接回應 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CDN DNS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，避免受到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ECS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機制影響。</a:t>
            </a:r>
            <a:endParaRPr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15976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佈景主題">
  <a:themeElements>
    <a:clrScheme name="藍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50826</TotalTime>
  <Words>1747</Words>
  <Application>Microsoft Office PowerPoint</Application>
  <PresentationFormat>如螢幕大小 (4:3)</PresentationFormat>
  <Paragraphs>250</Paragraphs>
  <Slides>32</Slides>
  <Notes>18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5" baseType="lpstr">
      <vt:lpstr>Noto Sans Symbols</vt:lpstr>
      <vt:lpstr>微軟正黑體</vt:lpstr>
      <vt:lpstr>微軟正黑體</vt:lpstr>
      <vt:lpstr>DFKai-SB</vt:lpstr>
      <vt:lpstr>DFKai-SB</vt:lpstr>
      <vt:lpstr>Arial</vt:lpstr>
      <vt:lpstr>Bell MT</vt:lpstr>
      <vt:lpstr>Calibri</vt:lpstr>
      <vt:lpstr>Georgia</vt:lpstr>
      <vt:lpstr>Symbol</vt:lpstr>
      <vt:lpstr>Tahoma</vt:lpstr>
      <vt:lpstr>Wingdings</vt:lpstr>
      <vt:lpstr>Office 佈景主題</vt:lpstr>
      <vt:lpstr>PowerPoint 簡報</vt:lpstr>
      <vt:lpstr>議程</vt:lpstr>
      <vt:lpstr>PowerPoint 簡報</vt:lpstr>
      <vt:lpstr>工作報告(1)</vt:lpstr>
      <vt:lpstr>工作報告(2)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即時告警以Telegram 替代 LINE Notify</vt:lpstr>
      <vt:lpstr>TANet網路品質測試系統</vt:lpstr>
      <vt:lpstr>PowerPoint 簡報</vt:lpstr>
      <vt:lpstr>TWAREN/TANet新世代骨幹網路(NGI)</vt:lpstr>
      <vt:lpstr>新世代教育學術研究骨幹網路機房施工  </vt:lpstr>
      <vt:lpstr>PowerPoint 簡報</vt:lpstr>
      <vt:lpstr>PowerPoint 簡報</vt:lpstr>
      <vt:lpstr>PowerPoint 簡報</vt:lpstr>
      <vt:lpstr>PowerPoint 簡報</vt:lpstr>
      <vt:lpstr>感謝20所連線單位參與計畫</vt:lpstr>
      <vt:lpstr>PowerPoint 簡報</vt:lpstr>
      <vt:lpstr>議案一</vt:lpstr>
      <vt:lpstr>議案二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柯皓翔  (center96)</cp:lastModifiedBy>
  <cp:revision>607</cp:revision>
  <cp:lastPrinted>2022-01-19T06:42:25Z</cp:lastPrinted>
  <dcterms:created xsi:type="dcterms:W3CDTF">2019-04-25T06:53:04Z</dcterms:created>
  <dcterms:modified xsi:type="dcterms:W3CDTF">2025-06-03T05:43:19Z</dcterms:modified>
</cp:coreProperties>
</file>