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4" r:id="rId3"/>
    <p:sldId id="265" r:id="rId4"/>
    <p:sldId id="266" r:id="rId5"/>
    <p:sldId id="283" r:id="rId6"/>
    <p:sldId id="268" r:id="rId7"/>
    <p:sldId id="269" r:id="rId8"/>
    <p:sldId id="284" r:id="rId9"/>
    <p:sldId id="271" r:id="rId10"/>
    <p:sldId id="272" r:id="rId11"/>
    <p:sldId id="282" r:id="rId12"/>
    <p:sldId id="276" r:id="rId13"/>
    <p:sldId id="273" r:id="rId14"/>
    <p:sldId id="275" r:id="rId15"/>
    <p:sldId id="277" r:id="rId16"/>
    <p:sldId id="278" r:id="rId17"/>
    <p:sldId id="279" r:id="rId18"/>
    <p:sldId id="280" r:id="rId19"/>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6082"/>
    <a:srgbClr val="0F9ED5"/>
    <a:srgbClr val="4EA7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等深淺樣式 1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中等深淺樣式 1 - 輔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D27102A9-8310-4765-A935-A1911B00CA55}" styleName="淺色樣式 1 - 輔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65666" autoAdjust="0"/>
  </p:normalViewPr>
  <p:slideViewPr>
    <p:cSldViewPr snapToGrid="0">
      <p:cViewPr varScale="1">
        <p:scale>
          <a:sx n="73" d="100"/>
          <a:sy n="73" d="100"/>
        </p:scale>
        <p:origin x="197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evin\Desktop\&#21312;&#32178;&#23448;&#26041;&#23416;&#26657;&#24369;&#25475;\AppScan_&#27284;&#21517;&#23565;&#29031;_&#21312;&#22495;&#36899;&#32218;&#21934;&#20301;&#23448;&#32178;_241007.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TW"/>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2400" b="1" i="0" u="none" strike="noStrike" kern="1200" baseline="0">
                <a:solidFill>
                  <a:srgbClr val="FF0000"/>
                </a:solidFill>
                <a:latin typeface="微軟正黑體" panose="020B0604030504040204" pitchFamily="34" charset="-120"/>
                <a:ea typeface="微軟正黑體" panose="020B0604030504040204" pitchFamily="34" charset="-120"/>
                <a:cs typeface="+mn-cs"/>
              </a:defRPr>
            </a:pPr>
            <a:r>
              <a:rPr lang="en-US" sz="2400">
                <a:solidFill>
                  <a:srgbClr val="FF0000"/>
                </a:solidFill>
                <a:latin typeface="微軟正黑體" panose="020B0604030504040204" pitchFamily="34" charset="-120"/>
                <a:ea typeface="微軟正黑體" panose="020B0604030504040204" pitchFamily="34" charset="-120"/>
              </a:rPr>
              <a:t>113</a:t>
            </a:r>
            <a:r>
              <a:rPr lang="zh-TW" sz="2400">
                <a:solidFill>
                  <a:srgbClr val="FF0000"/>
                </a:solidFill>
                <a:latin typeface="微軟正黑體" panose="020B0604030504040204" pitchFamily="34" charset="-120"/>
                <a:ea typeface="微軟正黑體" panose="020B0604030504040204" pitchFamily="34" charset="-120"/>
              </a:rPr>
              <a:t>年下半年度網頁檢測統計</a:t>
            </a:r>
            <a:endParaRPr lang="en-US" sz="2400">
              <a:solidFill>
                <a:srgbClr val="FF0000"/>
              </a:solidFill>
              <a:latin typeface="微軟正黑體" panose="020B0604030504040204" pitchFamily="34" charset="-120"/>
              <a:ea typeface="微軟正黑體" panose="020B0604030504040204" pitchFamily="34" charset="-120"/>
            </a:endParaRPr>
          </a:p>
        </c:rich>
      </c:tx>
      <c:overlay val="0"/>
      <c:spPr>
        <a:noFill/>
        <a:ln>
          <a:noFill/>
        </a:ln>
        <a:effectLst/>
      </c:spPr>
      <c:txPr>
        <a:bodyPr rot="0" spcFirstLastPara="1" vertOverflow="ellipsis" vert="horz" wrap="square" anchor="ctr" anchorCtr="1"/>
        <a:lstStyle/>
        <a:p>
          <a:pPr>
            <a:defRPr sz="2400" b="1" i="0" u="none" strike="noStrike" kern="1200" baseline="0">
              <a:solidFill>
                <a:srgbClr val="FF0000"/>
              </a:solidFill>
              <a:latin typeface="微軟正黑體" panose="020B0604030504040204" pitchFamily="34" charset="-120"/>
              <a:ea typeface="微軟正黑體" panose="020B0604030504040204" pitchFamily="34" charset="-120"/>
              <a:cs typeface="+mn-cs"/>
            </a:defRPr>
          </a:pPr>
          <a:endParaRPr lang="zh-TW"/>
        </a:p>
      </c:txPr>
    </c:title>
    <c:autoTitleDeleted val="0"/>
    <c:plotArea>
      <c:layout/>
      <c:barChart>
        <c:barDir val="bar"/>
        <c:grouping val="clustered"/>
        <c:varyColors val="0"/>
        <c:ser>
          <c:idx val="0"/>
          <c:order val="0"/>
          <c:spPr>
            <a:solidFill>
              <a:srgbClr val="FF0000"/>
            </a:solidFill>
            <a:ln>
              <a:noFill/>
            </a:ln>
            <a:effectLst>
              <a:outerShdw blurRad="57150" dist="19050" dir="5400000" algn="ctr" rotWithShape="0">
                <a:srgbClr val="000000">
                  <a:alpha val="63000"/>
                </a:srgbClr>
              </a:outerShdw>
            </a:effectLst>
          </c:spPr>
          <c:invertIfNegative val="0"/>
          <c:cat>
            <c:strRef>
              <c:f>工作表1!$A$1:$A$12</c:f>
              <c:strCache>
                <c:ptCount val="12"/>
                <c:pt idx="0">
                  <c:v>偵測到 SHA-1 雜湊演算法</c:v>
                </c:pt>
                <c:pt idx="1">
                  <c:v>Oracle Web Listener Remote Code Execution</c:v>
                </c:pt>
                <c:pt idx="2">
                  <c:v>API Security: Broken Object Level Authorization</c:v>
                </c:pt>
                <c:pt idx="3">
                  <c:v>Server Path Disclosure</c:v>
                </c:pt>
                <c:pt idx="4">
                  <c:v>Email Address Disclosure</c:v>
                </c:pt>
                <c:pt idx="5">
                  <c:v>SQL Injection</c:v>
                </c:pt>
                <c:pt idx="6">
                  <c:v>查詢中的密碼參數</c:v>
                </c:pt>
                <c:pt idx="7">
                  <c:v>Cross-site scripting</c:v>
                </c:pt>
                <c:pt idx="8">
                  <c:v>LDAP Injection</c:v>
                </c:pt>
                <c:pt idx="9">
                  <c:v>Integer Overflow 整數溢位</c:v>
                </c:pt>
                <c:pt idx="10">
                  <c:v>有弱點的元件</c:v>
                </c:pt>
                <c:pt idx="11">
                  <c:v>發現不存在網域的鏈結</c:v>
                </c:pt>
              </c:strCache>
            </c:strRef>
          </c:cat>
          <c:val>
            <c:numRef>
              <c:f>工作表1!$B$1:$B$12</c:f>
              <c:numCache>
                <c:formatCode>General</c:formatCode>
                <c:ptCount val="12"/>
                <c:pt idx="0">
                  <c:v>1</c:v>
                </c:pt>
                <c:pt idx="1">
                  <c:v>1</c:v>
                </c:pt>
                <c:pt idx="2">
                  <c:v>1</c:v>
                </c:pt>
                <c:pt idx="3">
                  <c:v>2</c:v>
                </c:pt>
                <c:pt idx="4">
                  <c:v>2</c:v>
                </c:pt>
                <c:pt idx="5">
                  <c:v>4</c:v>
                </c:pt>
                <c:pt idx="6">
                  <c:v>21</c:v>
                </c:pt>
                <c:pt idx="7">
                  <c:v>31</c:v>
                </c:pt>
                <c:pt idx="8">
                  <c:v>38</c:v>
                </c:pt>
                <c:pt idx="9">
                  <c:v>91</c:v>
                </c:pt>
                <c:pt idx="10">
                  <c:v>374</c:v>
                </c:pt>
                <c:pt idx="11">
                  <c:v>556</c:v>
                </c:pt>
              </c:numCache>
            </c:numRef>
          </c:val>
          <c:extLst>
            <c:ext xmlns:c16="http://schemas.microsoft.com/office/drawing/2014/chart" uri="{C3380CC4-5D6E-409C-BE32-E72D297353CC}">
              <c16:uniqueId val="{00000000-FBF2-48D9-93FA-D4C719412798}"/>
            </c:ext>
          </c:extLst>
        </c:ser>
        <c:dLbls>
          <c:showLegendKey val="0"/>
          <c:showVal val="0"/>
          <c:showCatName val="0"/>
          <c:showSerName val="0"/>
          <c:showPercent val="0"/>
          <c:showBubbleSize val="0"/>
        </c:dLbls>
        <c:gapWidth val="115"/>
        <c:overlap val="-20"/>
        <c:axId val="1423223903"/>
        <c:axId val="1423227263"/>
      </c:barChart>
      <c:catAx>
        <c:axId val="1423223903"/>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微軟正黑體" panose="020B0604030504040204" pitchFamily="34" charset="-120"/>
                <a:ea typeface="微軟正黑體" panose="020B0604030504040204" pitchFamily="34" charset="-120"/>
                <a:cs typeface="+mn-cs"/>
              </a:defRPr>
            </a:pPr>
            <a:endParaRPr lang="zh-TW"/>
          </a:p>
        </c:txPr>
        <c:crossAx val="1423227263"/>
        <c:crosses val="autoZero"/>
        <c:auto val="1"/>
        <c:lblAlgn val="ctr"/>
        <c:lblOffset val="100"/>
        <c:noMultiLvlLbl val="0"/>
      </c:catAx>
      <c:valAx>
        <c:axId val="142322726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微軟正黑體" panose="020B0604030504040204" pitchFamily="34" charset="-120"/>
                <a:ea typeface="微軟正黑體" panose="020B0604030504040204" pitchFamily="34" charset="-120"/>
                <a:cs typeface="+mn-cs"/>
              </a:defRPr>
            </a:pPr>
            <a:endParaRPr lang="zh-TW"/>
          </a:p>
        </c:txPr>
        <c:crossAx val="1423223903"/>
        <c:crosses val="autoZero"/>
        <c:crossBetween val="between"/>
      </c:valAx>
      <c:spPr>
        <a:noFill/>
        <a:ln>
          <a:noFill/>
        </a:ln>
        <a:effectLst/>
      </c:spPr>
    </c:plotArea>
    <c:plotVisOnly val="1"/>
    <c:dispBlanksAs val="gap"/>
    <c:showDLblsOverMax val="0"/>
  </c:chart>
  <c:spPr>
    <a:noFill/>
    <a:ln>
      <a:solidFill>
        <a:schemeClr val="bg2"/>
      </a:solidFill>
    </a:ln>
    <a:effectLst/>
  </c:spPr>
  <c:txPr>
    <a:bodyPr/>
    <a:lstStyle/>
    <a:p>
      <a:pPr>
        <a:defRPr/>
      </a:pPr>
      <a:endParaRPr lang="zh-TW"/>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41430C-032E-4D25-893F-066D56FE0FCA}"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0BDA4EB8-EA0D-481B-ADEB-1EC1DDE495A5}">
      <dgm:prSet/>
      <dgm:spPr/>
      <dgm:t>
        <a:bodyPr/>
        <a:lstStyle/>
        <a:p>
          <a:r>
            <a:rPr lang="zh-TW" b="1" dirty="0">
              <a:latin typeface="微軟正黑體" panose="020B0604030504040204" pitchFamily="34" charset="-120"/>
              <a:ea typeface="微軟正黑體" panose="020B0604030504040204" pitchFamily="34" charset="-120"/>
            </a:rPr>
            <a:t>定期掃描與修正</a:t>
          </a:r>
          <a:endParaRPr lang="en-US" b="1" dirty="0">
            <a:latin typeface="微軟正黑體" panose="020B0604030504040204" pitchFamily="34" charset="-120"/>
            <a:ea typeface="微軟正黑體" panose="020B0604030504040204" pitchFamily="34" charset="-120"/>
          </a:endParaRPr>
        </a:p>
      </dgm:t>
    </dgm:pt>
    <dgm:pt modelId="{7CCC00F5-FFB6-4126-91D4-69317448331C}" type="parTrans" cxnId="{18296215-3972-417F-A0E1-967299028F98}">
      <dgm:prSet/>
      <dgm:spPr/>
      <dgm:t>
        <a:bodyPr/>
        <a:lstStyle/>
        <a:p>
          <a:endParaRPr lang="en-US"/>
        </a:p>
      </dgm:t>
    </dgm:pt>
    <dgm:pt modelId="{166B8BA7-75C7-4CC2-AC8B-0989B2EE3C53}" type="sibTrans" cxnId="{18296215-3972-417F-A0E1-967299028F98}">
      <dgm:prSet/>
      <dgm:spPr/>
      <dgm:t>
        <a:bodyPr/>
        <a:lstStyle/>
        <a:p>
          <a:endParaRPr lang="en-US"/>
        </a:p>
      </dgm:t>
    </dgm:pt>
    <dgm:pt modelId="{4C14BC50-1522-40F4-B914-B24A013224A1}">
      <dgm:prSet/>
      <dgm:spPr/>
      <dgm:t>
        <a:bodyPr/>
        <a:lstStyle/>
        <a:p>
          <a:r>
            <a:rPr lang="zh-TW" dirty="0">
              <a:latin typeface="微軟正黑體" panose="020B0604030504040204" pitchFamily="34" charset="-120"/>
              <a:ea typeface="微軟正黑體" panose="020B0604030504040204" pitchFamily="34" charset="-120"/>
            </a:rPr>
            <a:t>網站與系統弱掃</a:t>
          </a:r>
          <a:endParaRPr lang="en-US" dirty="0">
            <a:latin typeface="微軟正黑體" panose="020B0604030504040204" pitchFamily="34" charset="-120"/>
            <a:ea typeface="微軟正黑體" panose="020B0604030504040204" pitchFamily="34" charset="-120"/>
          </a:endParaRPr>
        </a:p>
      </dgm:t>
    </dgm:pt>
    <dgm:pt modelId="{D161FC5D-F39B-4025-845B-0B5F07CF532A}" type="parTrans" cxnId="{5442DAD9-06FF-430D-80E9-EC6CE834E95A}">
      <dgm:prSet/>
      <dgm:spPr/>
      <dgm:t>
        <a:bodyPr/>
        <a:lstStyle/>
        <a:p>
          <a:endParaRPr lang="en-US"/>
        </a:p>
      </dgm:t>
    </dgm:pt>
    <dgm:pt modelId="{28113D61-A26A-47C6-883E-A991E2B54673}" type="sibTrans" cxnId="{5442DAD9-06FF-430D-80E9-EC6CE834E95A}">
      <dgm:prSet/>
      <dgm:spPr/>
      <dgm:t>
        <a:bodyPr/>
        <a:lstStyle/>
        <a:p>
          <a:endParaRPr lang="en-US"/>
        </a:p>
      </dgm:t>
    </dgm:pt>
    <dgm:pt modelId="{06BFBF62-675E-4124-B9EC-9B104A01AA4C}">
      <dgm:prSet/>
      <dgm:spPr/>
      <dgm:t>
        <a:bodyPr/>
        <a:lstStyle/>
        <a:p>
          <a:r>
            <a:rPr lang="zh-TW" b="1" dirty="0">
              <a:latin typeface="微軟正黑體" panose="020B0604030504040204" pitchFamily="34" charset="-120"/>
              <a:ea typeface="微軟正黑體" panose="020B0604030504040204" pitchFamily="34" charset="-120"/>
            </a:rPr>
            <a:t>定期參加教育訓練</a:t>
          </a:r>
          <a:endParaRPr lang="en-US" b="1" dirty="0">
            <a:latin typeface="微軟正黑體" panose="020B0604030504040204" pitchFamily="34" charset="-120"/>
            <a:ea typeface="微軟正黑體" panose="020B0604030504040204" pitchFamily="34" charset="-120"/>
          </a:endParaRPr>
        </a:p>
      </dgm:t>
    </dgm:pt>
    <dgm:pt modelId="{D18B1F25-2089-42B4-9D7C-BA218D1D1ABA}" type="parTrans" cxnId="{B9403EBC-8543-4935-BD31-2D5A378B5019}">
      <dgm:prSet/>
      <dgm:spPr/>
      <dgm:t>
        <a:bodyPr/>
        <a:lstStyle/>
        <a:p>
          <a:endParaRPr lang="en-US"/>
        </a:p>
      </dgm:t>
    </dgm:pt>
    <dgm:pt modelId="{3E56ADD6-BEE6-4665-9E5E-03C671307C59}" type="sibTrans" cxnId="{B9403EBC-8543-4935-BD31-2D5A378B5019}">
      <dgm:prSet/>
      <dgm:spPr/>
      <dgm:t>
        <a:bodyPr/>
        <a:lstStyle/>
        <a:p>
          <a:endParaRPr lang="en-US"/>
        </a:p>
      </dgm:t>
    </dgm:pt>
    <dgm:pt modelId="{7B80C112-7AC1-40C9-BABC-2247017339E7}">
      <dgm:prSet/>
      <dgm:spPr/>
      <dgm:t>
        <a:bodyPr/>
        <a:lstStyle/>
        <a:p>
          <a:r>
            <a:rPr lang="zh-TW">
              <a:latin typeface="微軟正黑體" panose="020B0604030504040204" pitchFamily="34" charset="-120"/>
              <a:ea typeface="微軟正黑體" panose="020B0604030504040204" pitchFamily="34" charset="-120"/>
            </a:rPr>
            <a:t>安全軟體發展生命週期</a:t>
          </a:r>
          <a:r>
            <a:rPr lang="en-US">
              <a:latin typeface="微軟正黑體" panose="020B0604030504040204" pitchFamily="34" charset="-120"/>
              <a:ea typeface="微軟正黑體" panose="020B0604030504040204" pitchFamily="34" charset="-120"/>
            </a:rPr>
            <a:t>(SSDLC)</a:t>
          </a:r>
        </a:p>
      </dgm:t>
    </dgm:pt>
    <dgm:pt modelId="{BA5AE6D6-A3F3-42AB-86A9-D76FC0DC4BC5}" type="parTrans" cxnId="{1D3668D0-6F8C-4AAB-A6E4-688D57877127}">
      <dgm:prSet/>
      <dgm:spPr/>
      <dgm:t>
        <a:bodyPr/>
        <a:lstStyle/>
        <a:p>
          <a:endParaRPr lang="en-US"/>
        </a:p>
      </dgm:t>
    </dgm:pt>
    <dgm:pt modelId="{10DBBF77-80F6-48BA-9FD9-E520E400BC1D}" type="sibTrans" cxnId="{1D3668D0-6F8C-4AAB-A6E4-688D57877127}">
      <dgm:prSet/>
      <dgm:spPr/>
      <dgm:t>
        <a:bodyPr/>
        <a:lstStyle/>
        <a:p>
          <a:endParaRPr lang="en-US"/>
        </a:p>
      </dgm:t>
    </dgm:pt>
    <dgm:pt modelId="{248DD367-F4BC-4909-B406-A919AE5A07CE}">
      <dgm:prSet/>
      <dgm:spPr/>
      <dgm:t>
        <a:bodyPr/>
        <a:lstStyle/>
        <a:p>
          <a:r>
            <a:rPr lang="zh-TW" dirty="0">
              <a:latin typeface="微軟正黑體" panose="020B0604030504040204" pitchFamily="34" charset="-120"/>
              <a:ea typeface="微軟正黑體" panose="020B0604030504040204" pitchFamily="34" charset="-120"/>
            </a:rPr>
            <a:t>強化資安及個資防護意識</a:t>
          </a:r>
          <a:endParaRPr lang="en-US" dirty="0">
            <a:latin typeface="微軟正黑體" panose="020B0604030504040204" pitchFamily="34" charset="-120"/>
            <a:ea typeface="微軟正黑體" panose="020B0604030504040204" pitchFamily="34" charset="-120"/>
          </a:endParaRPr>
        </a:p>
      </dgm:t>
    </dgm:pt>
    <dgm:pt modelId="{6B037A08-C59D-4CE5-BA22-99BE88CE831A}" type="parTrans" cxnId="{35A9D0F0-E94C-4CEA-8F0B-F2EE0E23B0F2}">
      <dgm:prSet/>
      <dgm:spPr/>
      <dgm:t>
        <a:bodyPr/>
        <a:lstStyle/>
        <a:p>
          <a:endParaRPr lang="en-US"/>
        </a:p>
      </dgm:t>
    </dgm:pt>
    <dgm:pt modelId="{306DFBFA-4765-4081-869B-21CEA03E522E}" type="sibTrans" cxnId="{35A9D0F0-E94C-4CEA-8F0B-F2EE0E23B0F2}">
      <dgm:prSet/>
      <dgm:spPr/>
      <dgm:t>
        <a:bodyPr/>
        <a:lstStyle/>
        <a:p>
          <a:endParaRPr lang="en-US"/>
        </a:p>
      </dgm:t>
    </dgm:pt>
    <dgm:pt modelId="{A3C16065-0044-43EE-958B-623D86EAB3F6}">
      <dgm:prSet/>
      <dgm:spPr/>
      <dgm:t>
        <a:bodyPr/>
        <a:lstStyle/>
        <a:p>
          <a:r>
            <a:rPr lang="zh-TW" b="1" dirty="0">
              <a:latin typeface="微軟正黑體" panose="020B0604030504040204" pitchFamily="34" charset="-120"/>
              <a:ea typeface="微軟正黑體" panose="020B0604030504040204" pitchFamily="34" charset="-120"/>
            </a:rPr>
            <a:t>資料上架審核</a:t>
          </a:r>
          <a:endParaRPr lang="en-US" b="1" dirty="0">
            <a:latin typeface="微軟正黑體" panose="020B0604030504040204" pitchFamily="34" charset="-120"/>
            <a:ea typeface="微軟正黑體" panose="020B0604030504040204" pitchFamily="34" charset="-120"/>
          </a:endParaRPr>
        </a:p>
      </dgm:t>
    </dgm:pt>
    <dgm:pt modelId="{6F147386-8079-4BDB-939B-605859FBED47}" type="parTrans" cxnId="{CDFE57EE-AFA1-4430-8258-12CBFFD3911B}">
      <dgm:prSet/>
      <dgm:spPr/>
      <dgm:t>
        <a:bodyPr/>
        <a:lstStyle/>
        <a:p>
          <a:endParaRPr lang="en-US"/>
        </a:p>
      </dgm:t>
    </dgm:pt>
    <dgm:pt modelId="{35D0CDEA-E9C4-4215-A7CB-BA3FD78C3739}" type="sibTrans" cxnId="{CDFE57EE-AFA1-4430-8258-12CBFFD3911B}">
      <dgm:prSet/>
      <dgm:spPr/>
      <dgm:t>
        <a:bodyPr/>
        <a:lstStyle/>
        <a:p>
          <a:endParaRPr lang="en-US"/>
        </a:p>
      </dgm:t>
    </dgm:pt>
    <dgm:pt modelId="{2A3F8E60-F39D-47D1-9EB1-38B58994D5BC}">
      <dgm:prSet/>
      <dgm:spPr/>
      <dgm:t>
        <a:bodyPr/>
        <a:lstStyle/>
        <a:p>
          <a:r>
            <a:rPr lang="zh-TW">
              <a:latin typeface="微軟正黑體" panose="020B0604030504040204" pitchFamily="34" charset="-120"/>
              <a:ea typeface="微軟正黑體" panose="020B0604030504040204" pitchFamily="34" charset="-120"/>
            </a:rPr>
            <a:t>建立內部審查控管機制</a:t>
          </a:r>
          <a:endParaRPr lang="en-US">
            <a:latin typeface="微軟正黑體" panose="020B0604030504040204" pitchFamily="34" charset="-120"/>
            <a:ea typeface="微軟正黑體" panose="020B0604030504040204" pitchFamily="34" charset="-120"/>
          </a:endParaRPr>
        </a:p>
      </dgm:t>
    </dgm:pt>
    <dgm:pt modelId="{D882F218-9B5C-4D77-9536-FBDC80931823}" type="parTrans" cxnId="{E07D260C-91C0-4CB4-B00A-3ABE219BBB3B}">
      <dgm:prSet/>
      <dgm:spPr/>
      <dgm:t>
        <a:bodyPr/>
        <a:lstStyle/>
        <a:p>
          <a:endParaRPr lang="en-US"/>
        </a:p>
      </dgm:t>
    </dgm:pt>
    <dgm:pt modelId="{E9F9717B-B25D-48AD-A6AC-5B9B6FB73A60}" type="sibTrans" cxnId="{E07D260C-91C0-4CB4-B00A-3ABE219BBB3B}">
      <dgm:prSet/>
      <dgm:spPr/>
      <dgm:t>
        <a:bodyPr/>
        <a:lstStyle/>
        <a:p>
          <a:endParaRPr lang="en-US"/>
        </a:p>
      </dgm:t>
    </dgm:pt>
    <dgm:pt modelId="{FDD2233E-EBD8-490C-947B-C6C226813940}">
      <dgm:prSet/>
      <dgm:spPr/>
      <dgm:t>
        <a:bodyPr/>
        <a:lstStyle/>
        <a:p>
          <a:r>
            <a:rPr lang="zh-TW" dirty="0">
              <a:latin typeface="微軟正黑體" panose="020B0604030504040204" pitchFamily="34" charset="-120"/>
              <a:ea typeface="微軟正黑體" panose="020B0604030504040204" pitchFamily="34" charset="-120"/>
            </a:rPr>
            <a:t>預防發生個資外洩事件</a:t>
          </a:r>
          <a:endParaRPr lang="en-US" dirty="0">
            <a:latin typeface="微軟正黑體" panose="020B0604030504040204" pitchFamily="34" charset="-120"/>
            <a:ea typeface="微軟正黑體" panose="020B0604030504040204" pitchFamily="34" charset="-120"/>
          </a:endParaRPr>
        </a:p>
      </dgm:t>
    </dgm:pt>
    <dgm:pt modelId="{0B4D1E70-C267-4025-8D7C-8EEFB88EB6D1}" type="parTrans" cxnId="{85B8C2C2-12B4-4B3A-BB1A-150C32D01364}">
      <dgm:prSet/>
      <dgm:spPr/>
      <dgm:t>
        <a:bodyPr/>
        <a:lstStyle/>
        <a:p>
          <a:endParaRPr lang="en-US"/>
        </a:p>
      </dgm:t>
    </dgm:pt>
    <dgm:pt modelId="{1276BCBA-FEA4-41CB-8282-3AF4295D2D68}" type="sibTrans" cxnId="{85B8C2C2-12B4-4B3A-BB1A-150C32D01364}">
      <dgm:prSet/>
      <dgm:spPr/>
      <dgm:t>
        <a:bodyPr/>
        <a:lstStyle/>
        <a:p>
          <a:endParaRPr lang="en-US"/>
        </a:p>
      </dgm:t>
    </dgm:pt>
    <dgm:pt modelId="{786DA48B-3485-44A7-885F-005D73A2FD2A}" type="pres">
      <dgm:prSet presAssocID="{8D41430C-032E-4D25-893F-066D56FE0FCA}" presName="linear" presStyleCnt="0">
        <dgm:presLayoutVars>
          <dgm:dir/>
          <dgm:animLvl val="lvl"/>
          <dgm:resizeHandles val="exact"/>
        </dgm:presLayoutVars>
      </dgm:prSet>
      <dgm:spPr/>
    </dgm:pt>
    <dgm:pt modelId="{7DCF0D23-D465-4CC1-B6FA-7835159E3695}" type="pres">
      <dgm:prSet presAssocID="{0BDA4EB8-EA0D-481B-ADEB-1EC1DDE495A5}" presName="parentLin" presStyleCnt="0"/>
      <dgm:spPr/>
    </dgm:pt>
    <dgm:pt modelId="{9270ACB4-51CB-403D-A866-80948D06683F}" type="pres">
      <dgm:prSet presAssocID="{0BDA4EB8-EA0D-481B-ADEB-1EC1DDE495A5}" presName="parentLeftMargin" presStyleLbl="node1" presStyleIdx="0" presStyleCnt="3"/>
      <dgm:spPr/>
    </dgm:pt>
    <dgm:pt modelId="{3F15B5C8-1298-4361-9554-952274EDBC65}" type="pres">
      <dgm:prSet presAssocID="{0BDA4EB8-EA0D-481B-ADEB-1EC1DDE495A5}" presName="parentText" presStyleLbl="node1" presStyleIdx="0" presStyleCnt="3">
        <dgm:presLayoutVars>
          <dgm:chMax val="0"/>
          <dgm:bulletEnabled val="1"/>
        </dgm:presLayoutVars>
      </dgm:prSet>
      <dgm:spPr/>
    </dgm:pt>
    <dgm:pt modelId="{9159822B-FBA3-4E91-8F5E-876FD299EBD2}" type="pres">
      <dgm:prSet presAssocID="{0BDA4EB8-EA0D-481B-ADEB-1EC1DDE495A5}" presName="negativeSpace" presStyleCnt="0"/>
      <dgm:spPr/>
    </dgm:pt>
    <dgm:pt modelId="{BDF6B66D-ADEF-4399-B314-8828A2036BB2}" type="pres">
      <dgm:prSet presAssocID="{0BDA4EB8-EA0D-481B-ADEB-1EC1DDE495A5}" presName="childText" presStyleLbl="conFgAcc1" presStyleIdx="0" presStyleCnt="3">
        <dgm:presLayoutVars>
          <dgm:bulletEnabled val="1"/>
        </dgm:presLayoutVars>
      </dgm:prSet>
      <dgm:spPr/>
    </dgm:pt>
    <dgm:pt modelId="{6337338A-AEF1-489B-8A21-5B5BC29E4103}" type="pres">
      <dgm:prSet presAssocID="{166B8BA7-75C7-4CC2-AC8B-0989B2EE3C53}" presName="spaceBetweenRectangles" presStyleCnt="0"/>
      <dgm:spPr/>
    </dgm:pt>
    <dgm:pt modelId="{6621ACD2-2E88-47FB-80D4-D7913597434A}" type="pres">
      <dgm:prSet presAssocID="{06BFBF62-675E-4124-B9EC-9B104A01AA4C}" presName="parentLin" presStyleCnt="0"/>
      <dgm:spPr/>
    </dgm:pt>
    <dgm:pt modelId="{23C732D7-E594-46EB-9385-BA78BA696050}" type="pres">
      <dgm:prSet presAssocID="{06BFBF62-675E-4124-B9EC-9B104A01AA4C}" presName="parentLeftMargin" presStyleLbl="node1" presStyleIdx="0" presStyleCnt="3"/>
      <dgm:spPr/>
    </dgm:pt>
    <dgm:pt modelId="{23725F34-1F40-49DD-B7A8-31DB42E7AC0B}" type="pres">
      <dgm:prSet presAssocID="{06BFBF62-675E-4124-B9EC-9B104A01AA4C}" presName="parentText" presStyleLbl="node1" presStyleIdx="1" presStyleCnt="3">
        <dgm:presLayoutVars>
          <dgm:chMax val="0"/>
          <dgm:bulletEnabled val="1"/>
        </dgm:presLayoutVars>
      </dgm:prSet>
      <dgm:spPr/>
    </dgm:pt>
    <dgm:pt modelId="{7190026E-A8CF-4D71-8997-C312209001DE}" type="pres">
      <dgm:prSet presAssocID="{06BFBF62-675E-4124-B9EC-9B104A01AA4C}" presName="negativeSpace" presStyleCnt="0"/>
      <dgm:spPr/>
    </dgm:pt>
    <dgm:pt modelId="{26C2EFF2-08D4-461D-90EE-6F39397E4393}" type="pres">
      <dgm:prSet presAssocID="{06BFBF62-675E-4124-B9EC-9B104A01AA4C}" presName="childText" presStyleLbl="conFgAcc1" presStyleIdx="1" presStyleCnt="3">
        <dgm:presLayoutVars>
          <dgm:bulletEnabled val="1"/>
        </dgm:presLayoutVars>
      </dgm:prSet>
      <dgm:spPr/>
    </dgm:pt>
    <dgm:pt modelId="{95A57157-9F1A-43C0-B519-63F6BA98E71C}" type="pres">
      <dgm:prSet presAssocID="{3E56ADD6-BEE6-4665-9E5E-03C671307C59}" presName="spaceBetweenRectangles" presStyleCnt="0"/>
      <dgm:spPr/>
    </dgm:pt>
    <dgm:pt modelId="{15C2C9B1-598D-4ED7-AF28-E2E28ECC94FC}" type="pres">
      <dgm:prSet presAssocID="{A3C16065-0044-43EE-958B-623D86EAB3F6}" presName="parentLin" presStyleCnt="0"/>
      <dgm:spPr/>
    </dgm:pt>
    <dgm:pt modelId="{80612C1B-22C6-47C2-B805-2E8DBCBFBE1F}" type="pres">
      <dgm:prSet presAssocID="{A3C16065-0044-43EE-958B-623D86EAB3F6}" presName="parentLeftMargin" presStyleLbl="node1" presStyleIdx="1" presStyleCnt="3"/>
      <dgm:spPr/>
    </dgm:pt>
    <dgm:pt modelId="{BBF0F1A8-95BD-4DC7-883A-087FBAD19FF7}" type="pres">
      <dgm:prSet presAssocID="{A3C16065-0044-43EE-958B-623D86EAB3F6}" presName="parentText" presStyleLbl="node1" presStyleIdx="2" presStyleCnt="3">
        <dgm:presLayoutVars>
          <dgm:chMax val="0"/>
          <dgm:bulletEnabled val="1"/>
        </dgm:presLayoutVars>
      </dgm:prSet>
      <dgm:spPr/>
    </dgm:pt>
    <dgm:pt modelId="{A403696F-18F3-4779-B078-3C3210AE1B7E}" type="pres">
      <dgm:prSet presAssocID="{A3C16065-0044-43EE-958B-623D86EAB3F6}" presName="negativeSpace" presStyleCnt="0"/>
      <dgm:spPr/>
    </dgm:pt>
    <dgm:pt modelId="{F029D6C1-FFE3-4E25-A5BA-C8D64A54BAAD}" type="pres">
      <dgm:prSet presAssocID="{A3C16065-0044-43EE-958B-623D86EAB3F6}" presName="childText" presStyleLbl="conFgAcc1" presStyleIdx="2" presStyleCnt="3">
        <dgm:presLayoutVars>
          <dgm:bulletEnabled val="1"/>
        </dgm:presLayoutVars>
      </dgm:prSet>
      <dgm:spPr/>
    </dgm:pt>
  </dgm:ptLst>
  <dgm:cxnLst>
    <dgm:cxn modelId="{E07D260C-91C0-4CB4-B00A-3ABE219BBB3B}" srcId="{A3C16065-0044-43EE-958B-623D86EAB3F6}" destId="{2A3F8E60-F39D-47D1-9EB1-38B58994D5BC}" srcOrd="0" destOrd="0" parTransId="{D882F218-9B5C-4D77-9536-FBDC80931823}" sibTransId="{E9F9717B-B25D-48AD-A6AC-5B9B6FB73A60}"/>
    <dgm:cxn modelId="{81BF620D-F30C-4863-A44A-7BD05F2F7EA9}" type="presOf" srcId="{06BFBF62-675E-4124-B9EC-9B104A01AA4C}" destId="{23725F34-1F40-49DD-B7A8-31DB42E7AC0B}" srcOrd="1" destOrd="0" presId="urn:microsoft.com/office/officeart/2005/8/layout/list1"/>
    <dgm:cxn modelId="{18296215-3972-417F-A0E1-967299028F98}" srcId="{8D41430C-032E-4D25-893F-066D56FE0FCA}" destId="{0BDA4EB8-EA0D-481B-ADEB-1EC1DDE495A5}" srcOrd="0" destOrd="0" parTransId="{7CCC00F5-FFB6-4126-91D4-69317448331C}" sibTransId="{166B8BA7-75C7-4CC2-AC8B-0989B2EE3C53}"/>
    <dgm:cxn modelId="{40BAC327-FFDE-41D2-A433-96D044CD4C95}" type="presOf" srcId="{248DD367-F4BC-4909-B406-A919AE5A07CE}" destId="{26C2EFF2-08D4-461D-90EE-6F39397E4393}" srcOrd="0" destOrd="1" presId="urn:microsoft.com/office/officeart/2005/8/layout/list1"/>
    <dgm:cxn modelId="{8640FF33-2998-4067-A7CC-D33A6E8841BE}" type="presOf" srcId="{7B80C112-7AC1-40C9-BABC-2247017339E7}" destId="{26C2EFF2-08D4-461D-90EE-6F39397E4393}" srcOrd="0" destOrd="0" presId="urn:microsoft.com/office/officeart/2005/8/layout/list1"/>
    <dgm:cxn modelId="{34F7DE6C-724C-4C66-9A18-FAF19590E649}" type="presOf" srcId="{0BDA4EB8-EA0D-481B-ADEB-1EC1DDE495A5}" destId="{9270ACB4-51CB-403D-A866-80948D06683F}" srcOrd="0" destOrd="0" presId="urn:microsoft.com/office/officeart/2005/8/layout/list1"/>
    <dgm:cxn modelId="{035F476D-8047-47BD-AE59-11B848171AEF}" type="presOf" srcId="{2A3F8E60-F39D-47D1-9EB1-38B58994D5BC}" destId="{F029D6C1-FFE3-4E25-A5BA-C8D64A54BAAD}" srcOrd="0" destOrd="0" presId="urn:microsoft.com/office/officeart/2005/8/layout/list1"/>
    <dgm:cxn modelId="{7D9FA2A1-3FAE-41CF-A9BD-CE2307937A2D}" type="presOf" srcId="{4C14BC50-1522-40F4-B914-B24A013224A1}" destId="{BDF6B66D-ADEF-4399-B314-8828A2036BB2}" srcOrd="0" destOrd="0" presId="urn:microsoft.com/office/officeart/2005/8/layout/list1"/>
    <dgm:cxn modelId="{BC3D33A3-7D61-40F3-B43E-B0EBF4784951}" type="presOf" srcId="{06BFBF62-675E-4124-B9EC-9B104A01AA4C}" destId="{23C732D7-E594-46EB-9385-BA78BA696050}" srcOrd="0" destOrd="0" presId="urn:microsoft.com/office/officeart/2005/8/layout/list1"/>
    <dgm:cxn modelId="{D83141BB-BC65-4BC0-B938-4CF73EFA659C}" type="presOf" srcId="{A3C16065-0044-43EE-958B-623D86EAB3F6}" destId="{80612C1B-22C6-47C2-B805-2E8DBCBFBE1F}" srcOrd="0" destOrd="0" presId="urn:microsoft.com/office/officeart/2005/8/layout/list1"/>
    <dgm:cxn modelId="{B9403EBC-8543-4935-BD31-2D5A378B5019}" srcId="{8D41430C-032E-4D25-893F-066D56FE0FCA}" destId="{06BFBF62-675E-4124-B9EC-9B104A01AA4C}" srcOrd="1" destOrd="0" parTransId="{D18B1F25-2089-42B4-9D7C-BA218D1D1ABA}" sibTransId="{3E56ADD6-BEE6-4665-9E5E-03C671307C59}"/>
    <dgm:cxn modelId="{85B8C2C2-12B4-4B3A-BB1A-150C32D01364}" srcId="{A3C16065-0044-43EE-958B-623D86EAB3F6}" destId="{FDD2233E-EBD8-490C-947B-C6C226813940}" srcOrd="1" destOrd="0" parTransId="{0B4D1E70-C267-4025-8D7C-8EEFB88EB6D1}" sibTransId="{1276BCBA-FEA4-41CB-8282-3AF4295D2D68}"/>
    <dgm:cxn modelId="{2B9524CE-7C1B-4CA6-BE8B-678FB02D538B}" type="presOf" srcId="{A3C16065-0044-43EE-958B-623D86EAB3F6}" destId="{BBF0F1A8-95BD-4DC7-883A-087FBAD19FF7}" srcOrd="1" destOrd="0" presId="urn:microsoft.com/office/officeart/2005/8/layout/list1"/>
    <dgm:cxn modelId="{1D3668D0-6F8C-4AAB-A6E4-688D57877127}" srcId="{06BFBF62-675E-4124-B9EC-9B104A01AA4C}" destId="{7B80C112-7AC1-40C9-BABC-2247017339E7}" srcOrd="0" destOrd="0" parTransId="{BA5AE6D6-A3F3-42AB-86A9-D76FC0DC4BC5}" sibTransId="{10DBBF77-80F6-48BA-9FD9-E520E400BC1D}"/>
    <dgm:cxn modelId="{5442DAD9-06FF-430D-80E9-EC6CE834E95A}" srcId="{0BDA4EB8-EA0D-481B-ADEB-1EC1DDE495A5}" destId="{4C14BC50-1522-40F4-B914-B24A013224A1}" srcOrd="0" destOrd="0" parTransId="{D161FC5D-F39B-4025-845B-0B5F07CF532A}" sibTransId="{28113D61-A26A-47C6-883E-A991E2B54673}"/>
    <dgm:cxn modelId="{D2845BE9-2175-4B67-AF2C-83304E638E3C}" type="presOf" srcId="{FDD2233E-EBD8-490C-947B-C6C226813940}" destId="{F029D6C1-FFE3-4E25-A5BA-C8D64A54BAAD}" srcOrd="0" destOrd="1" presId="urn:microsoft.com/office/officeart/2005/8/layout/list1"/>
    <dgm:cxn modelId="{D2EB6FEE-4429-4C35-8788-A283666EB06E}" type="presOf" srcId="{0BDA4EB8-EA0D-481B-ADEB-1EC1DDE495A5}" destId="{3F15B5C8-1298-4361-9554-952274EDBC65}" srcOrd="1" destOrd="0" presId="urn:microsoft.com/office/officeart/2005/8/layout/list1"/>
    <dgm:cxn modelId="{CDFE57EE-AFA1-4430-8258-12CBFFD3911B}" srcId="{8D41430C-032E-4D25-893F-066D56FE0FCA}" destId="{A3C16065-0044-43EE-958B-623D86EAB3F6}" srcOrd="2" destOrd="0" parTransId="{6F147386-8079-4BDB-939B-605859FBED47}" sibTransId="{35D0CDEA-E9C4-4215-A7CB-BA3FD78C3739}"/>
    <dgm:cxn modelId="{35A9D0F0-E94C-4CEA-8F0B-F2EE0E23B0F2}" srcId="{06BFBF62-675E-4124-B9EC-9B104A01AA4C}" destId="{248DD367-F4BC-4909-B406-A919AE5A07CE}" srcOrd="1" destOrd="0" parTransId="{6B037A08-C59D-4CE5-BA22-99BE88CE831A}" sibTransId="{306DFBFA-4765-4081-869B-21CEA03E522E}"/>
    <dgm:cxn modelId="{4BFEB3F1-975A-4E57-86A7-F1AFF7DD0CDA}" type="presOf" srcId="{8D41430C-032E-4D25-893F-066D56FE0FCA}" destId="{786DA48B-3485-44A7-885F-005D73A2FD2A}" srcOrd="0" destOrd="0" presId="urn:microsoft.com/office/officeart/2005/8/layout/list1"/>
    <dgm:cxn modelId="{D866C205-AB5C-4C90-8968-C918D49836BB}" type="presParOf" srcId="{786DA48B-3485-44A7-885F-005D73A2FD2A}" destId="{7DCF0D23-D465-4CC1-B6FA-7835159E3695}" srcOrd="0" destOrd="0" presId="urn:microsoft.com/office/officeart/2005/8/layout/list1"/>
    <dgm:cxn modelId="{82FE8FF3-697A-43E9-A34D-EB99C134FFD4}" type="presParOf" srcId="{7DCF0D23-D465-4CC1-B6FA-7835159E3695}" destId="{9270ACB4-51CB-403D-A866-80948D06683F}" srcOrd="0" destOrd="0" presId="urn:microsoft.com/office/officeart/2005/8/layout/list1"/>
    <dgm:cxn modelId="{E8076EC3-31C8-4BAF-B785-688F1CACDBCE}" type="presParOf" srcId="{7DCF0D23-D465-4CC1-B6FA-7835159E3695}" destId="{3F15B5C8-1298-4361-9554-952274EDBC65}" srcOrd="1" destOrd="0" presId="urn:microsoft.com/office/officeart/2005/8/layout/list1"/>
    <dgm:cxn modelId="{C4449D17-106C-458F-B62E-8EC41A1F259F}" type="presParOf" srcId="{786DA48B-3485-44A7-885F-005D73A2FD2A}" destId="{9159822B-FBA3-4E91-8F5E-876FD299EBD2}" srcOrd="1" destOrd="0" presId="urn:microsoft.com/office/officeart/2005/8/layout/list1"/>
    <dgm:cxn modelId="{D5CA531B-2E09-42A3-B381-8A9148DAAB62}" type="presParOf" srcId="{786DA48B-3485-44A7-885F-005D73A2FD2A}" destId="{BDF6B66D-ADEF-4399-B314-8828A2036BB2}" srcOrd="2" destOrd="0" presId="urn:microsoft.com/office/officeart/2005/8/layout/list1"/>
    <dgm:cxn modelId="{AC01456E-26BF-4848-A3C3-C7E73F2A0725}" type="presParOf" srcId="{786DA48B-3485-44A7-885F-005D73A2FD2A}" destId="{6337338A-AEF1-489B-8A21-5B5BC29E4103}" srcOrd="3" destOrd="0" presId="urn:microsoft.com/office/officeart/2005/8/layout/list1"/>
    <dgm:cxn modelId="{2C8CB0D3-6CBC-48B1-BFEB-29A84D352A80}" type="presParOf" srcId="{786DA48B-3485-44A7-885F-005D73A2FD2A}" destId="{6621ACD2-2E88-47FB-80D4-D7913597434A}" srcOrd="4" destOrd="0" presId="urn:microsoft.com/office/officeart/2005/8/layout/list1"/>
    <dgm:cxn modelId="{D9DEFBEB-5D9B-4149-AE50-0B5D6259F2DE}" type="presParOf" srcId="{6621ACD2-2E88-47FB-80D4-D7913597434A}" destId="{23C732D7-E594-46EB-9385-BA78BA696050}" srcOrd="0" destOrd="0" presId="urn:microsoft.com/office/officeart/2005/8/layout/list1"/>
    <dgm:cxn modelId="{24A52C34-802B-4505-A050-1138C3166CF7}" type="presParOf" srcId="{6621ACD2-2E88-47FB-80D4-D7913597434A}" destId="{23725F34-1F40-49DD-B7A8-31DB42E7AC0B}" srcOrd="1" destOrd="0" presId="urn:microsoft.com/office/officeart/2005/8/layout/list1"/>
    <dgm:cxn modelId="{2D0C3C5F-8BE4-4F70-925E-46A995808ECD}" type="presParOf" srcId="{786DA48B-3485-44A7-885F-005D73A2FD2A}" destId="{7190026E-A8CF-4D71-8997-C312209001DE}" srcOrd="5" destOrd="0" presId="urn:microsoft.com/office/officeart/2005/8/layout/list1"/>
    <dgm:cxn modelId="{F230BDFF-C5EA-415D-BD32-2BCC1FF4315A}" type="presParOf" srcId="{786DA48B-3485-44A7-885F-005D73A2FD2A}" destId="{26C2EFF2-08D4-461D-90EE-6F39397E4393}" srcOrd="6" destOrd="0" presId="urn:microsoft.com/office/officeart/2005/8/layout/list1"/>
    <dgm:cxn modelId="{87FAF6D1-205E-4A3E-8673-96C2D516E6C6}" type="presParOf" srcId="{786DA48B-3485-44A7-885F-005D73A2FD2A}" destId="{95A57157-9F1A-43C0-B519-63F6BA98E71C}" srcOrd="7" destOrd="0" presId="urn:microsoft.com/office/officeart/2005/8/layout/list1"/>
    <dgm:cxn modelId="{C074777C-AC5F-4A82-809C-1ED4E48C2126}" type="presParOf" srcId="{786DA48B-3485-44A7-885F-005D73A2FD2A}" destId="{15C2C9B1-598D-4ED7-AF28-E2E28ECC94FC}" srcOrd="8" destOrd="0" presId="urn:microsoft.com/office/officeart/2005/8/layout/list1"/>
    <dgm:cxn modelId="{8F987E14-02D4-46C4-B0A3-3A3206840D39}" type="presParOf" srcId="{15C2C9B1-598D-4ED7-AF28-E2E28ECC94FC}" destId="{80612C1B-22C6-47C2-B805-2E8DBCBFBE1F}" srcOrd="0" destOrd="0" presId="urn:microsoft.com/office/officeart/2005/8/layout/list1"/>
    <dgm:cxn modelId="{AE12CD78-78CA-4341-8D5C-CB0B1D61E9A2}" type="presParOf" srcId="{15C2C9B1-598D-4ED7-AF28-E2E28ECC94FC}" destId="{BBF0F1A8-95BD-4DC7-883A-087FBAD19FF7}" srcOrd="1" destOrd="0" presId="urn:microsoft.com/office/officeart/2005/8/layout/list1"/>
    <dgm:cxn modelId="{D9966D39-4F56-4CD6-AEC0-A93AEC670323}" type="presParOf" srcId="{786DA48B-3485-44A7-885F-005D73A2FD2A}" destId="{A403696F-18F3-4779-B078-3C3210AE1B7E}" srcOrd="9" destOrd="0" presId="urn:microsoft.com/office/officeart/2005/8/layout/list1"/>
    <dgm:cxn modelId="{98A1F596-AA1E-4E88-A9FF-EC4DBDAF4D95}" type="presParOf" srcId="{786DA48B-3485-44A7-885F-005D73A2FD2A}" destId="{F029D6C1-FFE3-4E25-A5BA-C8D64A54BAA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6B66D-ADEF-4399-B314-8828A2036BB2}">
      <dsp:nvSpPr>
        <dsp:cNvPr id="0" name=""/>
        <dsp:cNvSpPr/>
      </dsp:nvSpPr>
      <dsp:spPr>
        <a:xfrm>
          <a:off x="0" y="311746"/>
          <a:ext cx="6370982" cy="830025"/>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4459" tIns="354076" rIns="494459" bIns="120904" numCol="1" spcCol="1270" anchor="t" anchorCtr="0">
          <a:noAutofit/>
        </a:bodyPr>
        <a:lstStyle/>
        <a:p>
          <a:pPr marL="171450" lvl="1" indent="-171450" algn="l" defTabSz="755650">
            <a:lnSpc>
              <a:spcPct val="90000"/>
            </a:lnSpc>
            <a:spcBef>
              <a:spcPct val="0"/>
            </a:spcBef>
            <a:spcAft>
              <a:spcPct val="15000"/>
            </a:spcAft>
            <a:buChar char="•"/>
          </a:pPr>
          <a:r>
            <a:rPr lang="zh-TW" sz="1700" kern="1200" dirty="0">
              <a:latin typeface="微軟正黑體" panose="020B0604030504040204" pitchFamily="34" charset="-120"/>
              <a:ea typeface="微軟正黑體" panose="020B0604030504040204" pitchFamily="34" charset="-120"/>
            </a:rPr>
            <a:t>網站與系統弱掃</a:t>
          </a:r>
          <a:endParaRPr lang="en-US" sz="1700" kern="1200" dirty="0">
            <a:latin typeface="微軟正黑體" panose="020B0604030504040204" pitchFamily="34" charset="-120"/>
            <a:ea typeface="微軟正黑體" panose="020B0604030504040204" pitchFamily="34" charset="-120"/>
          </a:endParaRPr>
        </a:p>
      </dsp:txBody>
      <dsp:txXfrm>
        <a:off x="0" y="311746"/>
        <a:ext cx="6370982" cy="830025"/>
      </dsp:txXfrm>
    </dsp:sp>
    <dsp:sp modelId="{3F15B5C8-1298-4361-9554-952274EDBC65}">
      <dsp:nvSpPr>
        <dsp:cNvPr id="0" name=""/>
        <dsp:cNvSpPr/>
      </dsp:nvSpPr>
      <dsp:spPr>
        <a:xfrm>
          <a:off x="318549" y="60826"/>
          <a:ext cx="4459688" cy="5018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8566" tIns="0" rIns="168566" bIns="0" numCol="1" spcCol="1270" anchor="ctr" anchorCtr="0">
          <a:noAutofit/>
        </a:bodyPr>
        <a:lstStyle/>
        <a:p>
          <a:pPr marL="0" lvl="0" indent="0" algn="l" defTabSz="755650">
            <a:lnSpc>
              <a:spcPct val="90000"/>
            </a:lnSpc>
            <a:spcBef>
              <a:spcPct val="0"/>
            </a:spcBef>
            <a:spcAft>
              <a:spcPct val="35000"/>
            </a:spcAft>
            <a:buNone/>
          </a:pPr>
          <a:r>
            <a:rPr lang="zh-TW" sz="1700" b="1" kern="1200" dirty="0">
              <a:latin typeface="微軟正黑體" panose="020B0604030504040204" pitchFamily="34" charset="-120"/>
              <a:ea typeface="微軟正黑體" panose="020B0604030504040204" pitchFamily="34" charset="-120"/>
            </a:rPr>
            <a:t>定期掃描與修正</a:t>
          </a:r>
          <a:endParaRPr lang="en-US" sz="1700" b="1" kern="1200" dirty="0">
            <a:latin typeface="微軟正黑體" panose="020B0604030504040204" pitchFamily="34" charset="-120"/>
            <a:ea typeface="微軟正黑體" panose="020B0604030504040204" pitchFamily="34" charset="-120"/>
          </a:endParaRPr>
        </a:p>
      </dsp:txBody>
      <dsp:txXfrm>
        <a:off x="343047" y="85324"/>
        <a:ext cx="4410692" cy="452844"/>
      </dsp:txXfrm>
    </dsp:sp>
    <dsp:sp modelId="{26C2EFF2-08D4-461D-90EE-6F39397E4393}">
      <dsp:nvSpPr>
        <dsp:cNvPr id="0" name=""/>
        <dsp:cNvSpPr/>
      </dsp:nvSpPr>
      <dsp:spPr>
        <a:xfrm>
          <a:off x="0" y="1484491"/>
          <a:ext cx="6370982" cy="123165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4459" tIns="354076" rIns="494459" bIns="120904" numCol="1" spcCol="1270" anchor="t" anchorCtr="0">
          <a:noAutofit/>
        </a:bodyPr>
        <a:lstStyle/>
        <a:p>
          <a:pPr marL="171450" lvl="1" indent="-171450" algn="l" defTabSz="755650">
            <a:lnSpc>
              <a:spcPct val="90000"/>
            </a:lnSpc>
            <a:spcBef>
              <a:spcPct val="0"/>
            </a:spcBef>
            <a:spcAft>
              <a:spcPct val="15000"/>
            </a:spcAft>
            <a:buChar char="•"/>
          </a:pPr>
          <a:r>
            <a:rPr lang="zh-TW" sz="1700" kern="1200">
              <a:latin typeface="微軟正黑體" panose="020B0604030504040204" pitchFamily="34" charset="-120"/>
              <a:ea typeface="微軟正黑體" panose="020B0604030504040204" pitchFamily="34" charset="-120"/>
            </a:rPr>
            <a:t>安全軟體發展生命週期</a:t>
          </a:r>
          <a:r>
            <a:rPr lang="en-US" sz="1700" kern="1200">
              <a:latin typeface="微軟正黑體" panose="020B0604030504040204" pitchFamily="34" charset="-120"/>
              <a:ea typeface="微軟正黑體" panose="020B0604030504040204" pitchFamily="34" charset="-120"/>
            </a:rPr>
            <a:t>(SSDLC)</a:t>
          </a:r>
        </a:p>
        <a:p>
          <a:pPr marL="171450" lvl="1" indent="-171450" algn="l" defTabSz="755650">
            <a:lnSpc>
              <a:spcPct val="90000"/>
            </a:lnSpc>
            <a:spcBef>
              <a:spcPct val="0"/>
            </a:spcBef>
            <a:spcAft>
              <a:spcPct val="15000"/>
            </a:spcAft>
            <a:buChar char="•"/>
          </a:pPr>
          <a:r>
            <a:rPr lang="zh-TW" sz="1700" kern="1200" dirty="0">
              <a:latin typeface="微軟正黑體" panose="020B0604030504040204" pitchFamily="34" charset="-120"/>
              <a:ea typeface="微軟正黑體" panose="020B0604030504040204" pitchFamily="34" charset="-120"/>
            </a:rPr>
            <a:t>強化資安及個資防護意識</a:t>
          </a:r>
          <a:endParaRPr lang="en-US" sz="1700" kern="1200" dirty="0">
            <a:latin typeface="微軟正黑體" panose="020B0604030504040204" pitchFamily="34" charset="-120"/>
            <a:ea typeface="微軟正黑體" panose="020B0604030504040204" pitchFamily="34" charset="-120"/>
          </a:endParaRPr>
        </a:p>
      </dsp:txBody>
      <dsp:txXfrm>
        <a:off x="0" y="1484491"/>
        <a:ext cx="6370982" cy="1231650"/>
      </dsp:txXfrm>
    </dsp:sp>
    <dsp:sp modelId="{23725F34-1F40-49DD-B7A8-31DB42E7AC0B}">
      <dsp:nvSpPr>
        <dsp:cNvPr id="0" name=""/>
        <dsp:cNvSpPr/>
      </dsp:nvSpPr>
      <dsp:spPr>
        <a:xfrm>
          <a:off x="318549" y="1233571"/>
          <a:ext cx="4459688" cy="5018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8566" tIns="0" rIns="168566" bIns="0" numCol="1" spcCol="1270" anchor="ctr" anchorCtr="0">
          <a:noAutofit/>
        </a:bodyPr>
        <a:lstStyle/>
        <a:p>
          <a:pPr marL="0" lvl="0" indent="0" algn="l" defTabSz="755650">
            <a:lnSpc>
              <a:spcPct val="90000"/>
            </a:lnSpc>
            <a:spcBef>
              <a:spcPct val="0"/>
            </a:spcBef>
            <a:spcAft>
              <a:spcPct val="35000"/>
            </a:spcAft>
            <a:buNone/>
          </a:pPr>
          <a:r>
            <a:rPr lang="zh-TW" sz="1700" b="1" kern="1200" dirty="0">
              <a:latin typeface="微軟正黑體" panose="020B0604030504040204" pitchFamily="34" charset="-120"/>
              <a:ea typeface="微軟正黑體" panose="020B0604030504040204" pitchFamily="34" charset="-120"/>
            </a:rPr>
            <a:t>定期參加教育訓練</a:t>
          </a:r>
          <a:endParaRPr lang="en-US" sz="1700" b="1" kern="1200" dirty="0">
            <a:latin typeface="微軟正黑體" panose="020B0604030504040204" pitchFamily="34" charset="-120"/>
            <a:ea typeface="微軟正黑體" panose="020B0604030504040204" pitchFamily="34" charset="-120"/>
          </a:endParaRPr>
        </a:p>
      </dsp:txBody>
      <dsp:txXfrm>
        <a:off x="343047" y="1258069"/>
        <a:ext cx="4410692" cy="452844"/>
      </dsp:txXfrm>
    </dsp:sp>
    <dsp:sp modelId="{F029D6C1-FFE3-4E25-A5BA-C8D64A54BAAD}">
      <dsp:nvSpPr>
        <dsp:cNvPr id="0" name=""/>
        <dsp:cNvSpPr/>
      </dsp:nvSpPr>
      <dsp:spPr>
        <a:xfrm>
          <a:off x="0" y="3058861"/>
          <a:ext cx="6370982" cy="123165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4459" tIns="354076" rIns="494459" bIns="120904" numCol="1" spcCol="1270" anchor="t" anchorCtr="0">
          <a:noAutofit/>
        </a:bodyPr>
        <a:lstStyle/>
        <a:p>
          <a:pPr marL="171450" lvl="1" indent="-171450" algn="l" defTabSz="755650">
            <a:lnSpc>
              <a:spcPct val="90000"/>
            </a:lnSpc>
            <a:spcBef>
              <a:spcPct val="0"/>
            </a:spcBef>
            <a:spcAft>
              <a:spcPct val="15000"/>
            </a:spcAft>
            <a:buChar char="•"/>
          </a:pPr>
          <a:r>
            <a:rPr lang="zh-TW" sz="1700" kern="1200">
              <a:latin typeface="微軟正黑體" panose="020B0604030504040204" pitchFamily="34" charset="-120"/>
              <a:ea typeface="微軟正黑體" panose="020B0604030504040204" pitchFamily="34" charset="-120"/>
            </a:rPr>
            <a:t>建立內部審查控管機制</a:t>
          </a:r>
          <a:endParaRPr lang="en-US" sz="1700" kern="1200">
            <a:latin typeface="微軟正黑體" panose="020B0604030504040204" pitchFamily="34" charset="-120"/>
            <a:ea typeface="微軟正黑體" panose="020B0604030504040204" pitchFamily="34" charset="-120"/>
          </a:endParaRPr>
        </a:p>
        <a:p>
          <a:pPr marL="171450" lvl="1" indent="-171450" algn="l" defTabSz="755650">
            <a:lnSpc>
              <a:spcPct val="90000"/>
            </a:lnSpc>
            <a:spcBef>
              <a:spcPct val="0"/>
            </a:spcBef>
            <a:spcAft>
              <a:spcPct val="15000"/>
            </a:spcAft>
            <a:buChar char="•"/>
          </a:pPr>
          <a:r>
            <a:rPr lang="zh-TW" sz="1700" kern="1200" dirty="0">
              <a:latin typeface="微軟正黑體" panose="020B0604030504040204" pitchFamily="34" charset="-120"/>
              <a:ea typeface="微軟正黑體" panose="020B0604030504040204" pitchFamily="34" charset="-120"/>
            </a:rPr>
            <a:t>預防發生個資外洩事件</a:t>
          </a:r>
          <a:endParaRPr lang="en-US" sz="1700" kern="1200" dirty="0">
            <a:latin typeface="微軟正黑體" panose="020B0604030504040204" pitchFamily="34" charset="-120"/>
            <a:ea typeface="微軟正黑體" panose="020B0604030504040204" pitchFamily="34" charset="-120"/>
          </a:endParaRPr>
        </a:p>
      </dsp:txBody>
      <dsp:txXfrm>
        <a:off x="0" y="3058861"/>
        <a:ext cx="6370982" cy="1231650"/>
      </dsp:txXfrm>
    </dsp:sp>
    <dsp:sp modelId="{BBF0F1A8-95BD-4DC7-883A-087FBAD19FF7}">
      <dsp:nvSpPr>
        <dsp:cNvPr id="0" name=""/>
        <dsp:cNvSpPr/>
      </dsp:nvSpPr>
      <dsp:spPr>
        <a:xfrm>
          <a:off x="318549" y="2807941"/>
          <a:ext cx="4459688" cy="5018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8566" tIns="0" rIns="168566" bIns="0" numCol="1" spcCol="1270" anchor="ctr" anchorCtr="0">
          <a:noAutofit/>
        </a:bodyPr>
        <a:lstStyle/>
        <a:p>
          <a:pPr marL="0" lvl="0" indent="0" algn="l" defTabSz="755650">
            <a:lnSpc>
              <a:spcPct val="90000"/>
            </a:lnSpc>
            <a:spcBef>
              <a:spcPct val="0"/>
            </a:spcBef>
            <a:spcAft>
              <a:spcPct val="35000"/>
            </a:spcAft>
            <a:buNone/>
          </a:pPr>
          <a:r>
            <a:rPr lang="zh-TW" sz="1700" b="1" kern="1200" dirty="0">
              <a:latin typeface="微軟正黑體" panose="020B0604030504040204" pitchFamily="34" charset="-120"/>
              <a:ea typeface="微軟正黑體" panose="020B0604030504040204" pitchFamily="34" charset="-120"/>
            </a:rPr>
            <a:t>資料上架審核</a:t>
          </a:r>
          <a:endParaRPr lang="en-US" sz="1700" b="1" kern="1200" dirty="0">
            <a:latin typeface="微軟正黑體" panose="020B0604030504040204" pitchFamily="34" charset="-120"/>
            <a:ea typeface="微軟正黑體" panose="020B0604030504040204" pitchFamily="34" charset="-120"/>
          </a:endParaRPr>
        </a:p>
      </dsp:txBody>
      <dsp:txXfrm>
        <a:off x="343047" y="2832439"/>
        <a:ext cx="4410692" cy="45284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1FD8AA-352B-4A6D-A1AD-50289904A951}" type="datetimeFigureOut">
              <a:rPr lang="zh-TW" altLang="en-US" smtClean="0"/>
              <a:t>2024/10/16</a:t>
            </a:fld>
            <a:endParaRPr lang="zh-TW" altLang="en-US"/>
          </a:p>
        </p:txBody>
      </p:sp>
      <p:sp>
        <p:nvSpPr>
          <p:cNvPr id="4" name="投影片影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7B8EF9-191B-4966-A584-663053C12C6F}" type="slidenum">
              <a:rPr lang="zh-TW" altLang="en-US" smtClean="0"/>
              <a:t>‹#›</a:t>
            </a:fld>
            <a:endParaRPr lang="zh-TW" altLang="en-US"/>
          </a:p>
        </p:txBody>
      </p:sp>
    </p:spTree>
    <p:extLst>
      <p:ext uri="{BB962C8B-B14F-4D97-AF65-F5344CB8AC3E}">
        <p14:creationId xmlns:p14="http://schemas.microsoft.com/office/powerpoint/2010/main" val="418959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1B7B8EF9-191B-4966-A584-663053C12C6F}" type="slidenum">
              <a:rPr lang="zh-TW" altLang="en-US" smtClean="0"/>
              <a:t>2</a:t>
            </a:fld>
            <a:endParaRPr lang="zh-TW" altLang="en-US"/>
          </a:p>
        </p:txBody>
      </p:sp>
    </p:spTree>
    <p:extLst>
      <p:ext uri="{BB962C8B-B14F-4D97-AF65-F5344CB8AC3E}">
        <p14:creationId xmlns:p14="http://schemas.microsoft.com/office/powerpoint/2010/main" val="502024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gn="l" rtl="0"/>
            <a:r>
              <a:rPr lang="zh-TW" altLang="en-US" sz="1800" b="0" i="0" dirty="0">
                <a:solidFill>
                  <a:srgbClr val="212121"/>
                </a:solidFill>
                <a:effectLst/>
                <a:latin typeface="Lato" panose="020F0502020204030204" pitchFamily="34" charset="0"/>
              </a:rPr>
              <a:t>主機弱掃：主要是針對服務主機的弱點掃描，也可以看成是對系統</a:t>
            </a:r>
            <a:r>
              <a:rPr lang="en-US" altLang="zh-TW" sz="1800" b="0" i="0" dirty="0">
                <a:solidFill>
                  <a:srgbClr val="212121"/>
                </a:solidFill>
                <a:effectLst/>
                <a:latin typeface="Lato" panose="020F0502020204030204" pitchFamily="34" charset="0"/>
              </a:rPr>
              <a:t>/</a:t>
            </a:r>
            <a:r>
              <a:rPr lang="zh-TW" altLang="en-US" sz="1800" b="0" i="0" dirty="0">
                <a:solidFill>
                  <a:srgbClr val="212121"/>
                </a:solidFill>
                <a:effectLst/>
                <a:latin typeface="Lato" panose="020F0502020204030204" pitchFamily="34" charset="0"/>
              </a:rPr>
              <a:t>服務主機上</a:t>
            </a:r>
            <a:r>
              <a:rPr lang="en-US" altLang="zh-TW" sz="1800" b="0" i="0" dirty="0">
                <a:solidFill>
                  <a:srgbClr val="212121"/>
                </a:solidFill>
                <a:effectLst/>
                <a:latin typeface="Lato" panose="020F0502020204030204" pitchFamily="34" charset="0"/>
              </a:rPr>
              <a:t>OS</a:t>
            </a:r>
            <a:r>
              <a:rPr lang="zh-TW" altLang="en-US" sz="1800" b="0" i="0" dirty="0">
                <a:solidFill>
                  <a:srgbClr val="212121"/>
                </a:solidFill>
                <a:effectLst/>
                <a:latin typeface="Lato" panose="020F0502020204030204" pitchFamily="34" charset="0"/>
              </a:rPr>
              <a:t>層的弱點掃描。</a:t>
            </a:r>
          </a:p>
          <a:p>
            <a:pPr algn="l" rtl="0"/>
            <a:r>
              <a:rPr lang="zh-TW" altLang="en-US" sz="1800" b="0" i="0" dirty="0">
                <a:solidFill>
                  <a:srgbClr val="212121"/>
                </a:solidFill>
                <a:effectLst/>
                <a:latin typeface="Lato" panose="020F0502020204030204" pitchFamily="34" charset="0"/>
              </a:rPr>
              <a:t>網站弱掃：現行各式對外服務，大多已網站呈現，因此網站的各式程式、邏輯、元件庫弱點，需要專用程式來針對性掃描。</a:t>
            </a:r>
          </a:p>
        </p:txBody>
      </p:sp>
      <p:sp>
        <p:nvSpPr>
          <p:cNvPr id="4" name="投影片編號版面配置區 3"/>
          <p:cNvSpPr>
            <a:spLocks noGrp="1"/>
          </p:cNvSpPr>
          <p:nvPr>
            <p:ph type="sldNum" sz="quarter" idx="5"/>
          </p:nvPr>
        </p:nvSpPr>
        <p:spPr/>
        <p:txBody>
          <a:bodyPr/>
          <a:lstStyle/>
          <a:p>
            <a:fld id="{1B7B8EF9-191B-4966-A584-663053C12C6F}" type="slidenum">
              <a:rPr lang="zh-TW" altLang="en-US" smtClean="0"/>
              <a:t>10</a:t>
            </a:fld>
            <a:endParaRPr lang="zh-TW" altLang="en-US"/>
          </a:p>
        </p:txBody>
      </p:sp>
    </p:spTree>
    <p:extLst>
      <p:ext uri="{BB962C8B-B14F-4D97-AF65-F5344CB8AC3E}">
        <p14:creationId xmlns:p14="http://schemas.microsoft.com/office/powerpoint/2010/main" val="3656490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1B7B8EF9-191B-4966-A584-663053C12C6F}" type="slidenum">
              <a:rPr lang="zh-TW" altLang="en-US" smtClean="0"/>
              <a:t>12</a:t>
            </a:fld>
            <a:endParaRPr lang="zh-TW" altLang="en-US"/>
          </a:p>
        </p:txBody>
      </p:sp>
    </p:spTree>
    <p:extLst>
      <p:ext uri="{BB962C8B-B14F-4D97-AF65-F5344CB8AC3E}">
        <p14:creationId xmlns:p14="http://schemas.microsoft.com/office/powerpoint/2010/main" val="212996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a:t>這些風險類別代表了當前網絡應用程式中最常見和最嚴重的安全風險。每個類別都包含了具體的風險描述、影響和對應的防範措施。更多詳細信息可以參考 </a:t>
            </a:r>
            <a:r>
              <a:rPr lang="en-US" altLang="zh-TW" dirty="0"/>
              <a:t>OWASP </a:t>
            </a:r>
            <a:r>
              <a:rPr lang="zh-TW" altLang="en-US" dirty="0"/>
              <a:t>官方網站</a:t>
            </a:r>
            <a:r>
              <a:rPr lang="en-US" altLang="zh-TW" dirty="0"/>
              <a:t>1234</a:t>
            </a:r>
            <a:r>
              <a:rPr lang="zh-TW" altLang="en-US" dirty="0"/>
              <a:t>。</a:t>
            </a:r>
            <a:endParaRPr lang="en-US" altLang="zh-TW" dirty="0"/>
          </a:p>
          <a:p>
            <a:r>
              <a:rPr lang="en-US" altLang="zh-TW" dirty="0"/>
              <a:t>https://owasp.org/Top10/</a:t>
            </a:r>
          </a:p>
          <a:p>
            <a:endParaRPr lang="en-US" altLang="zh-TW" dirty="0"/>
          </a:p>
          <a:p>
            <a:pPr algn="l">
              <a:buFont typeface="+mj-lt"/>
              <a:buAutoNum type="arabicPeriod"/>
            </a:pPr>
            <a:r>
              <a:rPr lang="zh-TW" altLang="en-US" b="1" i="0" dirty="0">
                <a:solidFill>
                  <a:srgbClr val="111111"/>
                </a:solidFill>
                <a:effectLst/>
                <a:latin typeface="-apple-system"/>
              </a:rPr>
              <a:t>注入 </a:t>
            </a:r>
            <a:r>
              <a:rPr lang="en-US" altLang="zh-TW" b="1" i="0" dirty="0">
                <a:solidFill>
                  <a:srgbClr val="111111"/>
                </a:solidFill>
                <a:effectLst/>
                <a:latin typeface="-apple-system"/>
              </a:rPr>
              <a:t>(Injection)</a:t>
            </a:r>
            <a:r>
              <a:rPr lang="en-US" altLang="zh-TW" b="0" i="0" dirty="0">
                <a:solidFill>
                  <a:srgbClr val="111111"/>
                </a:solidFill>
                <a:effectLst/>
                <a:latin typeface="-apple-system"/>
              </a:rPr>
              <a:t>: 84 </a:t>
            </a:r>
            <a:r>
              <a:rPr lang="zh-TW" altLang="en-US" b="0" i="0" dirty="0">
                <a:solidFill>
                  <a:srgbClr val="111111"/>
                </a:solidFill>
                <a:effectLst/>
                <a:latin typeface="-apple-system"/>
              </a:rPr>
              <a:t>次</a:t>
            </a:r>
          </a:p>
          <a:p>
            <a:pPr algn="l">
              <a:buFont typeface="+mj-lt"/>
              <a:buAutoNum type="arabicPeriod"/>
            </a:pPr>
            <a:r>
              <a:rPr lang="zh-TW" altLang="en-US" b="1" i="0" dirty="0">
                <a:solidFill>
                  <a:srgbClr val="111111"/>
                </a:solidFill>
                <a:effectLst/>
                <a:latin typeface="-apple-system"/>
              </a:rPr>
              <a:t>不安全的設計 </a:t>
            </a:r>
            <a:r>
              <a:rPr lang="en-US" altLang="zh-TW" b="1" i="0" dirty="0">
                <a:solidFill>
                  <a:srgbClr val="111111"/>
                </a:solidFill>
                <a:effectLst/>
                <a:latin typeface="-apple-system"/>
              </a:rPr>
              <a:t>(Insecure Design)</a:t>
            </a:r>
            <a:r>
              <a:rPr lang="en-US" altLang="zh-TW" b="0" i="0" dirty="0">
                <a:solidFill>
                  <a:srgbClr val="111111"/>
                </a:solidFill>
                <a:effectLst/>
                <a:latin typeface="-apple-system"/>
              </a:rPr>
              <a:t>: </a:t>
            </a:r>
            <a:r>
              <a:rPr lang="zh-TW" altLang="en-US" b="0" i="0" dirty="0">
                <a:solidFill>
                  <a:srgbClr val="111111"/>
                </a:solidFill>
                <a:effectLst/>
                <a:latin typeface="-apple-system"/>
              </a:rPr>
              <a:t>這類風險在報告中多次提到，例如不安全的第三方鏈結 </a:t>
            </a:r>
            <a:r>
              <a:rPr lang="en-US" altLang="zh-TW" b="0" i="0" dirty="0">
                <a:solidFill>
                  <a:srgbClr val="111111"/>
                </a:solidFill>
                <a:effectLst/>
                <a:latin typeface="-apple-system"/>
              </a:rPr>
              <a:t>(155 </a:t>
            </a:r>
            <a:r>
              <a:rPr lang="zh-TW" altLang="en-US" b="0" i="0" dirty="0">
                <a:solidFill>
                  <a:srgbClr val="111111"/>
                </a:solidFill>
                <a:effectLst/>
                <a:latin typeface="-apple-system"/>
              </a:rPr>
              <a:t>次</a:t>
            </a:r>
            <a:r>
              <a:rPr lang="en-US" altLang="zh-TW" b="0" i="0" dirty="0">
                <a:solidFill>
                  <a:srgbClr val="111111"/>
                </a:solidFill>
                <a:effectLst/>
                <a:latin typeface="-apple-system"/>
              </a:rPr>
              <a:t>) </a:t>
            </a:r>
            <a:r>
              <a:rPr lang="zh-TW" altLang="en-US" b="0" i="0" dirty="0">
                <a:solidFill>
                  <a:srgbClr val="111111"/>
                </a:solidFill>
                <a:effectLst/>
                <a:latin typeface="-apple-system"/>
              </a:rPr>
              <a:t>和不安全的 </a:t>
            </a:r>
            <a:r>
              <a:rPr lang="en-US" altLang="zh-TW" b="0" i="0" dirty="0">
                <a:solidFill>
                  <a:srgbClr val="111111"/>
                </a:solidFill>
                <a:effectLst/>
                <a:latin typeface="-apple-system"/>
              </a:rPr>
              <a:t>Web </a:t>
            </a:r>
            <a:r>
              <a:rPr lang="zh-TW" altLang="en-US" b="0" i="0" dirty="0">
                <a:solidFill>
                  <a:srgbClr val="111111"/>
                </a:solidFill>
                <a:effectLst/>
                <a:latin typeface="-apple-system"/>
              </a:rPr>
              <a:t>應用程式設計或配置。</a:t>
            </a:r>
          </a:p>
          <a:p>
            <a:pPr algn="l">
              <a:buFont typeface="+mj-lt"/>
              <a:buAutoNum type="arabicPeriod"/>
            </a:pPr>
            <a:r>
              <a:rPr lang="zh-TW" altLang="en-US" b="1" i="0" dirty="0">
                <a:solidFill>
                  <a:srgbClr val="111111"/>
                </a:solidFill>
                <a:effectLst/>
                <a:latin typeface="-apple-system"/>
              </a:rPr>
              <a:t>敏感資料暴露 </a:t>
            </a:r>
            <a:r>
              <a:rPr lang="en-US" altLang="zh-TW" b="1" i="0" dirty="0">
                <a:solidFill>
                  <a:srgbClr val="111111"/>
                </a:solidFill>
                <a:effectLst/>
                <a:latin typeface="-apple-system"/>
              </a:rPr>
              <a:t>(Sensitive Data Exposure)</a:t>
            </a:r>
            <a:r>
              <a:rPr lang="en-US" altLang="zh-TW" b="0" i="0" dirty="0">
                <a:solidFill>
                  <a:srgbClr val="111111"/>
                </a:solidFill>
                <a:effectLst/>
                <a:latin typeface="-apple-system"/>
              </a:rPr>
              <a:t>: </a:t>
            </a:r>
            <a:r>
              <a:rPr lang="zh-TW" altLang="en-US" b="0" i="0" dirty="0">
                <a:solidFill>
                  <a:srgbClr val="111111"/>
                </a:solidFill>
                <a:effectLst/>
                <a:latin typeface="-apple-system"/>
              </a:rPr>
              <a:t>例如，加密的階段作業 </a:t>
            </a:r>
            <a:r>
              <a:rPr lang="en-US" altLang="zh-TW" b="0" i="0" dirty="0">
                <a:solidFill>
                  <a:srgbClr val="111111"/>
                </a:solidFill>
                <a:effectLst/>
                <a:latin typeface="-apple-system"/>
              </a:rPr>
              <a:t>(SSL) Cookie </a:t>
            </a:r>
            <a:r>
              <a:rPr lang="zh-TW" altLang="en-US" b="0" i="0" dirty="0">
                <a:solidFill>
                  <a:srgbClr val="111111"/>
                </a:solidFill>
                <a:effectLst/>
                <a:latin typeface="-apple-system"/>
              </a:rPr>
              <a:t>中遺漏安全屬性 </a:t>
            </a:r>
            <a:r>
              <a:rPr lang="en-US" altLang="zh-TW" b="0" i="0" dirty="0">
                <a:solidFill>
                  <a:srgbClr val="111111"/>
                </a:solidFill>
                <a:effectLst/>
                <a:latin typeface="-apple-system"/>
              </a:rPr>
              <a:t>(149 </a:t>
            </a:r>
            <a:r>
              <a:rPr lang="zh-TW" altLang="en-US" b="0" i="0" dirty="0">
                <a:solidFill>
                  <a:srgbClr val="111111"/>
                </a:solidFill>
                <a:effectLst/>
                <a:latin typeface="-apple-system"/>
              </a:rPr>
              <a:t>次</a:t>
            </a:r>
            <a:r>
              <a:rPr lang="en-US" altLang="zh-TW" b="0" i="0" dirty="0">
                <a:solidFill>
                  <a:srgbClr val="111111"/>
                </a:solidFill>
                <a:effectLst/>
                <a:latin typeface="-apple-system"/>
              </a:rPr>
              <a:t>)</a:t>
            </a:r>
            <a:r>
              <a:rPr lang="zh-TW" altLang="en-US" b="0" i="0" dirty="0">
                <a:solidFill>
                  <a:srgbClr val="111111"/>
                </a:solidFill>
                <a:effectLst/>
                <a:latin typeface="-apple-system"/>
              </a:rPr>
              <a:t>。</a:t>
            </a:r>
          </a:p>
          <a:p>
            <a:pPr algn="l">
              <a:buFont typeface="+mj-lt"/>
              <a:buAutoNum type="arabicPeriod"/>
            </a:pPr>
            <a:r>
              <a:rPr lang="zh-TW" altLang="en-US" b="1" i="0" dirty="0">
                <a:solidFill>
                  <a:srgbClr val="111111"/>
                </a:solidFill>
                <a:effectLst/>
                <a:latin typeface="-apple-system"/>
              </a:rPr>
              <a:t>安全設定錯誤 </a:t>
            </a:r>
            <a:r>
              <a:rPr lang="en-US" altLang="zh-TW" b="1" i="0" dirty="0">
                <a:solidFill>
                  <a:srgbClr val="111111"/>
                </a:solidFill>
                <a:effectLst/>
                <a:latin typeface="-apple-system"/>
              </a:rPr>
              <a:t>(Security Misconfiguration)</a:t>
            </a:r>
            <a:r>
              <a:rPr lang="en-US" altLang="zh-TW" b="0" i="0" dirty="0">
                <a:solidFill>
                  <a:srgbClr val="111111"/>
                </a:solidFill>
                <a:effectLst/>
                <a:latin typeface="-apple-system"/>
              </a:rPr>
              <a:t>: </a:t>
            </a:r>
            <a:r>
              <a:rPr lang="zh-TW" altLang="en-US" b="0" i="0" dirty="0">
                <a:solidFill>
                  <a:srgbClr val="111111"/>
                </a:solidFill>
                <a:effectLst/>
                <a:latin typeface="-apple-system"/>
              </a:rPr>
              <a:t>例如，</a:t>
            </a:r>
            <a:r>
              <a:rPr lang="en-US" altLang="zh-TW" b="0" i="0" dirty="0" err="1">
                <a:solidFill>
                  <a:srgbClr val="111111"/>
                </a:solidFill>
                <a:effectLst/>
                <a:latin typeface="-apple-system"/>
              </a:rPr>
              <a:t>SameSite</a:t>
            </a:r>
            <a:r>
              <a:rPr lang="en-US" altLang="zh-TW" b="0" i="0" dirty="0">
                <a:solidFill>
                  <a:srgbClr val="111111"/>
                </a:solidFill>
                <a:effectLst/>
                <a:latin typeface="-apple-system"/>
              </a:rPr>
              <a:t> </a:t>
            </a:r>
            <a:r>
              <a:rPr lang="zh-TW" altLang="en-US" b="0" i="0" dirty="0">
                <a:solidFill>
                  <a:srgbClr val="111111"/>
                </a:solidFill>
                <a:effectLst/>
                <a:latin typeface="-apple-system"/>
              </a:rPr>
              <a:t>屬性不安全、不適當或遺漏的 </a:t>
            </a:r>
            <a:r>
              <a:rPr lang="en-US" altLang="zh-TW" b="0" i="0" dirty="0">
                <a:solidFill>
                  <a:srgbClr val="111111"/>
                </a:solidFill>
                <a:effectLst/>
                <a:latin typeface="-apple-system"/>
              </a:rPr>
              <a:t>Cookie (149 </a:t>
            </a:r>
            <a:r>
              <a:rPr lang="zh-TW" altLang="en-US" b="0" i="0" dirty="0">
                <a:solidFill>
                  <a:srgbClr val="111111"/>
                </a:solidFill>
                <a:effectLst/>
                <a:latin typeface="-apple-system"/>
              </a:rPr>
              <a:t>次</a:t>
            </a:r>
            <a:r>
              <a:rPr lang="en-US" altLang="zh-TW" b="0" i="0" dirty="0">
                <a:solidFill>
                  <a:srgbClr val="111111"/>
                </a:solidFill>
                <a:effectLst/>
                <a:latin typeface="-apple-system"/>
              </a:rPr>
              <a:t>)</a:t>
            </a:r>
            <a:r>
              <a:rPr lang="zh-TW" altLang="en-US" b="0" i="0" dirty="0">
                <a:solidFill>
                  <a:srgbClr val="111111"/>
                </a:solidFill>
                <a:effectLst/>
                <a:latin typeface="-apple-system"/>
              </a:rPr>
              <a:t>。</a:t>
            </a:r>
          </a:p>
          <a:p>
            <a:pPr algn="l">
              <a:buFont typeface="+mj-lt"/>
              <a:buAutoNum type="arabicPeriod"/>
            </a:pPr>
            <a:r>
              <a:rPr lang="zh-TW" altLang="en-US" b="1" i="0" dirty="0">
                <a:solidFill>
                  <a:srgbClr val="111111"/>
                </a:solidFill>
                <a:effectLst/>
                <a:latin typeface="-apple-system"/>
              </a:rPr>
              <a:t>跨站腳本 </a:t>
            </a:r>
            <a:r>
              <a:rPr lang="en-US" altLang="zh-TW" b="1" i="0" dirty="0">
                <a:solidFill>
                  <a:srgbClr val="111111"/>
                </a:solidFill>
                <a:effectLst/>
                <a:latin typeface="-apple-system"/>
              </a:rPr>
              <a:t>(Cross-Site Scripting, XSS)</a:t>
            </a:r>
            <a:r>
              <a:rPr lang="en-US" altLang="zh-TW" b="0" i="0" dirty="0">
                <a:solidFill>
                  <a:srgbClr val="111111"/>
                </a:solidFill>
                <a:effectLst/>
                <a:latin typeface="-apple-system"/>
              </a:rPr>
              <a:t>: </a:t>
            </a:r>
            <a:r>
              <a:rPr lang="zh-TW" altLang="en-US" b="0" i="0" dirty="0">
                <a:solidFill>
                  <a:srgbClr val="111111"/>
                </a:solidFill>
                <a:effectLst/>
                <a:latin typeface="-apple-system"/>
              </a:rPr>
              <a:t>例如，預存的跨網站指令碼 </a:t>
            </a:r>
            <a:r>
              <a:rPr lang="en-US" altLang="zh-TW" b="0" i="0" dirty="0">
                <a:solidFill>
                  <a:srgbClr val="111111"/>
                </a:solidFill>
                <a:effectLst/>
                <a:latin typeface="-apple-system"/>
              </a:rPr>
              <a:t>(1 </a:t>
            </a:r>
            <a:r>
              <a:rPr lang="zh-TW" altLang="en-US" b="0" i="0" dirty="0">
                <a:solidFill>
                  <a:srgbClr val="111111"/>
                </a:solidFill>
                <a:effectLst/>
                <a:latin typeface="-apple-system"/>
              </a:rPr>
              <a:t>次</a:t>
            </a:r>
            <a:r>
              <a:rPr lang="en-US" altLang="zh-TW" b="0" i="0" dirty="0">
                <a:solidFill>
                  <a:srgbClr val="111111"/>
                </a:solidFill>
                <a:effectLst/>
                <a:latin typeface="-apple-system"/>
              </a:rPr>
              <a:t>)</a:t>
            </a:r>
            <a:r>
              <a:rPr lang="zh-TW" altLang="en-US" b="0" i="0" dirty="0">
                <a:solidFill>
                  <a:srgbClr val="111111"/>
                </a:solidFill>
                <a:effectLst/>
                <a:latin typeface="-apple-system"/>
              </a:rPr>
              <a:t>。</a:t>
            </a:r>
          </a:p>
          <a:p>
            <a:pPr algn="l">
              <a:buFont typeface="+mj-lt"/>
              <a:buAutoNum type="arabicPeriod"/>
            </a:pPr>
            <a:r>
              <a:rPr lang="zh-TW" altLang="en-US" b="1" i="0" dirty="0">
                <a:solidFill>
                  <a:srgbClr val="111111"/>
                </a:solidFill>
                <a:effectLst/>
                <a:latin typeface="-apple-system"/>
              </a:rPr>
              <a:t>不安全的第三方鏈結 </a:t>
            </a:r>
            <a:r>
              <a:rPr lang="en-US" altLang="zh-TW" b="1" i="0" dirty="0">
                <a:solidFill>
                  <a:srgbClr val="111111"/>
                </a:solidFill>
                <a:effectLst/>
                <a:latin typeface="-apple-system"/>
              </a:rPr>
              <a:t>(Insecure Third-Party Links)</a:t>
            </a:r>
            <a:r>
              <a:rPr lang="en-US" altLang="zh-TW" b="0" i="0" dirty="0">
                <a:solidFill>
                  <a:srgbClr val="111111"/>
                </a:solidFill>
                <a:effectLst/>
                <a:latin typeface="-apple-system"/>
              </a:rPr>
              <a:t>: 155 </a:t>
            </a:r>
            <a:r>
              <a:rPr lang="zh-TW" altLang="en-US" b="0" i="0" dirty="0">
                <a:solidFill>
                  <a:srgbClr val="111111"/>
                </a:solidFill>
                <a:effectLst/>
                <a:latin typeface="-apple-system"/>
              </a:rPr>
              <a:t>次</a:t>
            </a:r>
          </a:p>
          <a:p>
            <a:pPr algn="l">
              <a:buFont typeface="+mj-lt"/>
              <a:buAutoNum type="arabicPeriod"/>
            </a:pPr>
            <a:r>
              <a:rPr lang="zh-TW" altLang="en-US" b="1" i="0" dirty="0">
                <a:solidFill>
                  <a:srgbClr val="111111"/>
                </a:solidFill>
                <a:effectLst/>
                <a:latin typeface="-apple-system"/>
              </a:rPr>
              <a:t>不安全的直接物件參考 </a:t>
            </a:r>
            <a:r>
              <a:rPr lang="en-US" altLang="zh-TW" b="1" i="0" dirty="0">
                <a:solidFill>
                  <a:srgbClr val="111111"/>
                </a:solidFill>
                <a:effectLst/>
                <a:latin typeface="-apple-system"/>
              </a:rPr>
              <a:t>(Insecure Direct Object References)</a:t>
            </a:r>
            <a:r>
              <a:rPr lang="en-US" altLang="zh-TW" b="0" i="0" dirty="0">
                <a:solidFill>
                  <a:srgbClr val="111111"/>
                </a:solidFill>
                <a:effectLst/>
                <a:latin typeface="-apple-system"/>
              </a:rPr>
              <a:t>: </a:t>
            </a:r>
            <a:r>
              <a:rPr lang="zh-TW" altLang="en-US" b="0" i="0" dirty="0">
                <a:solidFill>
                  <a:srgbClr val="111111"/>
                </a:solidFill>
                <a:effectLst/>
                <a:latin typeface="-apple-system"/>
              </a:rPr>
              <a:t>例如，下載暫存檔 </a:t>
            </a:r>
            <a:r>
              <a:rPr lang="en-US" altLang="zh-TW" b="0" i="0" dirty="0">
                <a:solidFill>
                  <a:srgbClr val="111111"/>
                </a:solidFill>
                <a:effectLst/>
                <a:latin typeface="-apple-system"/>
              </a:rPr>
              <a:t>(28 </a:t>
            </a:r>
            <a:r>
              <a:rPr lang="zh-TW" altLang="en-US" b="0" i="0" dirty="0">
                <a:solidFill>
                  <a:srgbClr val="111111"/>
                </a:solidFill>
                <a:effectLst/>
                <a:latin typeface="-apple-system"/>
              </a:rPr>
              <a:t>次</a:t>
            </a:r>
            <a:r>
              <a:rPr lang="en-US" altLang="zh-TW" b="0" i="0" dirty="0">
                <a:solidFill>
                  <a:srgbClr val="111111"/>
                </a:solidFill>
                <a:effectLst/>
                <a:latin typeface="-apple-system"/>
              </a:rPr>
              <a:t>)</a:t>
            </a:r>
            <a:r>
              <a:rPr lang="zh-TW" altLang="en-US" b="0" i="0" dirty="0">
                <a:solidFill>
                  <a:srgbClr val="111111"/>
                </a:solidFill>
                <a:effectLst/>
                <a:latin typeface="-apple-system"/>
              </a:rPr>
              <a:t>。</a:t>
            </a:r>
          </a:p>
          <a:p>
            <a:pPr algn="l">
              <a:buFont typeface="+mj-lt"/>
              <a:buAutoNum type="arabicPeriod"/>
            </a:pPr>
            <a:r>
              <a:rPr lang="zh-TW" altLang="en-US" b="1" i="0" dirty="0">
                <a:solidFill>
                  <a:srgbClr val="111111"/>
                </a:solidFill>
                <a:effectLst/>
                <a:latin typeface="-apple-system"/>
              </a:rPr>
              <a:t>不安全的反序列化 </a:t>
            </a:r>
            <a:r>
              <a:rPr lang="en-US" altLang="zh-TW" b="1" i="0" dirty="0">
                <a:solidFill>
                  <a:srgbClr val="111111"/>
                </a:solidFill>
                <a:effectLst/>
                <a:latin typeface="-apple-system"/>
              </a:rPr>
              <a:t>(Insecure Deserialization)</a:t>
            </a:r>
            <a:r>
              <a:rPr lang="en-US" altLang="zh-TW" b="0" i="0" dirty="0">
                <a:solidFill>
                  <a:srgbClr val="111111"/>
                </a:solidFill>
                <a:effectLst/>
                <a:latin typeface="-apple-system"/>
              </a:rPr>
              <a:t>: </a:t>
            </a:r>
            <a:r>
              <a:rPr lang="zh-TW" altLang="en-US" b="0" i="0" dirty="0">
                <a:solidFill>
                  <a:srgbClr val="111111"/>
                </a:solidFill>
                <a:effectLst/>
                <a:latin typeface="-apple-system"/>
              </a:rPr>
              <a:t>這類風險在報告中未明確提及。</a:t>
            </a:r>
          </a:p>
          <a:p>
            <a:pPr algn="l">
              <a:buFont typeface="+mj-lt"/>
              <a:buAutoNum type="arabicPeriod"/>
            </a:pPr>
            <a:r>
              <a:rPr lang="zh-TW" altLang="en-US" b="1" i="0" dirty="0">
                <a:solidFill>
                  <a:srgbClr val="111111"/>
                </a:solidFill>
                <a:effectLst/>
                <a:latin typeface="-apple-system"/>
              </a:rPr>
              <a:t>使用含有已知漏洞的元件 </a:t>
            </a:r>
            <a:r>
              <a:rPr lang="en-US" altLang="zh-TW" b="1" i="0" dirty="0">
                <a:solidFill>
                  <a:srgbClr val="111111"/>
                </a:solidFill>
                <a:effectLst/>
                <a:latin typeface="-apple-system"/>
              </a:rPr>
              <a:t>(Using Components with Known Vulnerabilities)</a:t>
            </a:r>
            <a:r>
              <a:rPr lang="en-US" altLang="zh-TW" b="0" i="0" dirty="0">
                <a:solidFill>
                  <a:srgbClr val="111111"/>
                </a:solidFill>
                <a:effectLst/>
                <a:latin typeface="-apple-system"/>
              </a:rPr>
              <a:t>: </a:t>
            </a:r>
            <a:r>
              <a:rPr lang="zh-TW" altLang="en-US" b="0" i="0" dirty="0">
                <a:solidFill>
                  <a:srgbClr val="111111"/>
                </a:solidFill>
                <a:effectLst/>
                <a:latin typeface="-apple-system"/>
              </a:rPr>
              <a:t>例如，有弱點的元件 </a:t>
            </a:r>
            <a:r>
              <a:rPr lang="en-US" altLang="zh-TW" b="0" i="0" dirty="0">
                <a:solidFill>
                  <a:srgbClr val="111111"/>
                </a:solidFill>
                <a:effectLst/>
                <a:latin typeface="-apple-system"/>
              </a:rPr>
              <a:t>(3 </a:t>
            </a:r>
            <a:r>
              <a:rPr lang="zh-TW" altLang="en-US" b="0" i="0" dirty="0">
                <a:solidFill>
                  <a:srgbClr val="111111"/>
                </a:solidFill>
                <a:effectLst/>
                <a:latin typeface="-apple-system"/>
              </a:rPr>
              <a:t>次</a:t>
            </a:r>
            <a:r>
              <a:rPr lang="en-US" altLang="zh-TW" b="0" i="0" dirty="0">
                <a:solidFill>
                  <a:srgbClr val="111111"/>
                </a:solidFill>
                <a:effectLst/>
                <a:latin typeface="-apple-system"/>
              </a:rPr>
              <a:t>)</a:t>
            </a:r>
            <a:r>
              <a:rPr lang="zh-TW" altLang="en-US" b="0" i="0" dirty="0">
                <a:solidFill>
                  <a:srgbClr val="111111"/>
                </a:solidFill>
                <a:effectLst/>
                <a:latin typeface="-apple-system"/>
              </a:rPr>
              <a:t>。</a:t>
            </a:r>
          </a:p>
          <a:p>
            <a:pPr algn="l">
              <a:buFont typeface="+mj-lt"/>
              <a:buAutoNum type="arabicPeriod"/>
            </a:pPr>
            <a:r>
              <a:rPr lang="zh-TW" altLang="en-US" b="1" i="0" dirty="0">
                <a:solidFill>
                  <a:srgbClr val="111111"/>
                </a:solidFill>
                <a:effectLst/>
                <a:latin typeface="-apple-system"/>
              </a:rPr>
              <a:t>不足的記錄和監控 </a:t>
            </a:r>
            <a:r>
              <a:rPr lang="en-US" altLang="zh-TW" b="1" i="0" dirty="0">
                <a:solidFill>
                  <a:srgbClr val="111111"/>
                </a:solidFill>
                <a:effectLst/>
                <a:latin typeface="-apple-system"/>
              </a:rPr>
              <a:t>(Insufficient Logging &amp; Monitoring)</a:t>
            </a:r>
            <a:r>
              <a:rPr lang="en-US" altLang="zh-TW" b="0" i="0" dirty="0">
                <a:solidFill>
                  <a:srgbClr val="111111"/>
                </a:solidFill>
                <a:effectLst/>
                <a:latin typeface="-apple-system"/>
              </a:rPr>
              <a:t>: </a:t>
            </a:r>
            <a:r>
              <a:rPr lang="zh-TW" altLang="en-US" b="0" i="0" dirty="0">
                <a:solidFill>
                  <a:srgbClr val="111111"/>
                </a:solidFill>
                <a:effectLst/>
                <a:latin typeface="-apple-system"/>
              </a:rPr>
              <a:t>這類風險在報告中未明確提及。</a:t>
            </a:r>
          </a:p>
          <a:p>
            <a:endParaRPr lang="zh-TW" altLang="en-US" dirty="0"/>
          </a:p>
        </p:txBody>
      </p:sp>
      <p:sp>
        <p:nvSpPr>
          <p:cNvPr id="4" name="投影片編號版面配置區 3"/>
          <p:cNvSpPr>
            <a:spLocks noGrp="1"/>
          </p:cNvSpPr>
          <p:nvPr>
            <p:ph type="sldNum" sz="quarter" idx="5"/>
          </p:nvPr>
        </p:nvSpPr>
        <p:spPr/>
        <p:txBody>
          <a:bodyPr/>
          <a:lstStyle/>
          <a:p>
            <a:fld id="{1B7B8EF9-191B-4966-A584-663053C12C6F}" type="slidenum">
              <a:rPr lang="zh-TW" altLang="en-US" smtClean="0"/>
              <a:t>13</a:t>
            </a:fld>
            <a:endParaRPr lang="zh-TW" altLang="en-US"/>
          </a:p>
        </p:txBody>
      </p:sp>
    </p:spTree>
    <p:extLst>
      <p:ext uri="{BB962C8B-B14F-4D97-AF65-F5344CB8AC3E}">
        <p14:creationId xmlns:p14="http://schemas.microsoft.com/office/powerpoint/2010/main" val="603021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gn="l">
              <a:buFont typeface="+mj-lt"/>
              <a:buAutoNum type="arabicPeriod"/>
            </a:pPr>
            <a:r>
              <a:rPr lang="zh-TW" altLang="en-US" b="1" i="0" dirty="0">
                <a:solidFill>
                  <a:srgbClr val="111111"/>
                </a:solidFill>
                <a:effectLst/>
                <a:latin typeface="-apple-system"/>
              </a:rPr>
              <a:t>發現不存在網域的鏈結</a:t>
            </a:r>
            <a:r>
              <a:rPr lang="en-US" altLang="zh-TW" b="0" i="0" dirty="0">
                <a:solidFill>
                  <a:srgbClr val="111111"/>
                </a:solidFill>
                <a:effectLst/>
                <a:latin typeface="-apple-system"/>
              </a:rPr>
              <a:t>:</a:t>
            </a:r>
          </a:p>
          <a:p>
            <a:pPr marL="742950" lvl="1" indent="-285750" algn="l">
              <a:buFont typeface="+mj-lt"/>
              <a:buAutoNum type="arabicPeriod"/>
            </a:pPr>
            <a:r>
              <a:rPr lang="zh-TW" altLang="en-US" b="1" i="0" dirty="0">
                <a:solidFill>
                  <a:srgbClr val="111111"/>
                </a:solidFill>
                <a:effectLst/>
                <a:latin typeface="-apple-system"/>
              </a:rPr>
              <a:t>修復建議</a:t>
            </a:r>
            <a:r>
              <a:rPr lang="en-US" altLang="zh-TW" b="0" i="0" dirty="0">
                <a:solidFill>
                  <a:srgbClr val="111111"/>
                </a:solidFill>
                <a:effectLst/>
                <a:latin typeface="-apple-system"/>
              </a:rPr>
              <a:t>: </a:t>
            </a:r>
            <a:r>
              <a:rPr lang="zh-TW" altLang="en-US" b="0" i="0" dirty="0">
                <a:solidFill>
                  <a:srgbClr val="111111"/>
                </a:solidFill>
                <a:effectLst/>
                <a:latin typeface="-apple-system"/>
              </a:rPr>
              <a:t>從網站中移除或更新所有指向不存在網域的鏈結。</a:t>
            </a:r>
          </a:p>
          <a:p>
            <a:pPr marL="742950" lvl="1" indent="-285750" algn="l">
              <a:buFont typeface="+mj-lt"/>
              <a:buAutoNum type="arabicPeriod"/>
            </a:pPr>
            <a:r>
              <a:rPr lang="zh-TW" altLang="en-US" b="1" i="0" dirty="0">
                <a:solidFill>
                  <a:srgbClr val="111111"/>
                </a:solidFill>
                <a:effectLst/>
                <a:latin typeface="-apple-system"/>
              </a:rPr>
              <a:t>實施方法</a:t>
            </a:r>
            <a:r>
              <a:rPr lang="en-US" altLang="zh-TW" b="0" i="0" dirty="0">
                <a:solidFill>
                  <a:srgbClr val="111111"/>
                </a:solidFill>
                <a:effectLst/>
                <a:latin typeface="-apple-system"/>
              </a:rPr>
              <a:t>: </a:t>
            </a:r>
            <a:r>
              <a:rPr lang="zh-TW" altLang="en-US" b="0" i="0" dirty="0">
                <a:solidFill>
                  <a:srgbClr val="111111"/>
                </a:solidFill>
                <a:effectLst/>
                <a:latin typeface="-apple-system"/>
              </a:rPr>
              <a:t>定期檢查和更新網站中的所有外部鏈結，確保它們指向有效的網域</a:t>
            </a:r>
            <a:endParaRPr lang="en-US" altLang="zh-TW" b="0" i="0" dirty="0">
              <a:solidFill>
                <a:srgbClr val="111111"/>
              </a:solidFill>
              <a:effectLst/>
              <a:latin typeface="-apple-system"/>
            </a:endParaRPr>
          </a:p>
          <a:p>
            <a:pPr marL="742950" lvl="1" indent="-285750" algn="l">
              <a:buFont typeface="+mj-lt"/>
              <a:buAutoNum type="arabicPeriod"/>
            </a:pPr>
            <a:endParaRPr lang="zh-TW" altLang="en-US" b="0" i="0" dirty="0">
              <a:solidFill>
                <a:srgbClr val="111111"/>
              </a:solidFill>
              <a:effectLst/>
              <a:latin typeface="-apple-system"/>
            </a:endParaRPr>
          </a:p>
          <a:p>
            <a:pPr algn="l">
              <a:buFont typeface="+mj-lt"/>
              <a:buAutoNum type="arabicPeriod"/>
            </a:pPr>
            <a:r>
              <a:rPr lang="zh-TW" altLang="en-US" b="1" i="0" dirty="0">
                <a:solidFill>
                  <a:srgbClr val="111111"/>
                </a:solidFill>
                <a:effectLst/>
                <a:latin typeface="-apple-system"/>
              </a:rPr>
              <a:t>有弱點的元件</a:t>
            </a:r>
            <a:r>
              <a:rPr lang="en-US" altLang="zh-TW" b="0" i="0" dirty="0">
                <a:solidFill>
                  <a:srgbClr val="111111"/>
                </a:solidFill>
                <a:effectLst/>
                <a:latin typeface="-apple-system"/>
              </a:rPr>
              <a:t>:</a:t>
            </a:r>
          </a:p>
          <a:p>
            <a:pPr marL="742950" lvl="1" indent="-285750" algn="l">
              <a:buFont typeface="+mj-lt"/>
              <a:buAutoNum type="arabicPeriod"/>
            </a:pPr>
            <a:r>
              <a:rPr lang="zh-TW" altLang="en-US" b="1" i="0" dirty="0">
                <a:solidFill>
                  <a:srgbClr val="111111"/>
                </a:solidFill>
                <a:effectLst/>
                <a:latin typeface="-apple-system"/>
              </a:rPr>
              <a:t>修復建議</a:t>
            </a:r>
            <a:r>
              <a:rPr lang="en-US" altLang="zh-TW" b="0" i="0" dirty="0">
                <a:solidFill>
                  <a:srgbClr val="111111"/>
                </a:solidFill>
                <a:effectLst/>
                <a:latin typeface="-apple-system"/>
              </a:rPr>
              <a:t>: </a:t>
            </a:r>
            <a:r>
              <a:rPr lang="zh-TW" altLang="en-US" b="0" i="0" dirty="0">
                <a:solidFill>
                  <a:srgbClr val="111111"/>
                </a:solidFill>
                <a:effectLst/>
                <a:latin typeface="-apple-system"/>
              </a:rPr>
              <a:t>將所有使用的元件升級到最新的穩定版本，並定期檢查和更新。</a:t>
            </a:r>
          </a:p>
          <a:p>
            <a:pPr marL="742950" lvl="1" indent="-285750" algn="l">
              <a:buFont typeface="+mj-lt"/>
              <a:buAutoNum type="arabicPeriod"/>
            </a:pPr>
            <a:r>
              <a:rPr lang="zh-TW" altLang="en-US" b="1" i="0" dirty="0">
                <a:solidFill>
                  <a:srgbClr val="111111"/>
                </a:solidFill>
                <a:effectLst/>
                <a:latin typeface="-apple-system"/>
              </a:rPr>
              <a:t>實施方法</a:t>
            </a:r>
            <a:r>
              <a:rPr lang="en-US" altLang="zh-TW" b="0" i="0" dirty="0">
                <a:solidFill>
                  <a:srgbClr val="111111"/>
                </a:solidFill>
                <a:effectLst/>
                <a:latin typeface="-apple-system"/>
              </a:rPr>
              <a:t>: </a:t>
            </a:r>
            <a:r>
              <a:rPr lang="zh-TW" altLang="en-US" b="0" i="0" dirty="0">
                <a:solidFill>
                  <a:srgbClr val="111111"/>
                </a:solidFill>
                <a:effectLst/>
                <a:latin typeface="-apple-system"/>
              </a:rPr>
              <a:t>使用依賴管理工具（如 </a:t>
            </a:r>
            <a:r>
              <a:rPr lang="en-US" altLang="zh-TW" b="0" i="0" dirty="0" err="1">
                <a:solidFill>
                  <a:srgbClr val="111111"/>
                </a:solidFill>
                <a:effectLst/>
                <a:latin typeface="-apple-system"/>
              </a:rPr>
              <a:t>npm</a:t>
            </a:r>
            <a:r>
              <a:rPr lang="zh-TW" altLang="en-US" b="0" i="0" dirty="0">
                <a:solidFill>
                  <a:srgbClr val="111111"/>
                </a:solidFill>
                <a:effectLst/>
                <a:latin typeface="-apple-system"/>
              </a:rPr>
              <a:t>、</a:t>
            </a:r>
            <a:r>
              <a:rPr lang="en-US" altLang="zh-TW" b="0" i="0" dirty="0">
                <a:solidFill>
                  <a:srgbClr val="111111"/>
                </a:solidFill>
                <a:effectLst/>
                <a:latin typeface="-apple-system"/>
              </a:rPr>
              <a:t>pip </a:t>
            </a:r>
            <a:r>
              <a:rPr lang="zh-TW" altLang="en-US" b="0" i="0" dirty="0">
                <a:solidFill>
                  <a:srgbClr val="111111"/>
                </a:solidFill>
                <a:effectLst/>
                <a:latin typeface="-apple-system"/>
              </a:rPr>
              <a:t>等）來管理和更新所有元件，並定期檢查是否有新的安全更新。</a:t>
            </a:r>
          </a:p>
        </p:txBody>
      </p:sp>
      <p:sp>
        <p:nvSpPr>
          <p:cNvPr id="4" name="投影片編號版面配置區 3"/>
          <p:cNvSpPr>
            <a:spLocks noGrp="1"/>
          </p:cNvSpPr>
          <p:nvPr>
            <p:ph type="sldNum" sz="quarter" idx="5"/>
          </p:nvPr>
        </p:nvSpPr>
        <p:spPr/>
        <p:txBody>
          <a:bodyPr/>
          <a:lstStyle/>
          <a:p>
            <a:fld id="{1B7B8EF9-191B-4966-A584-663053C12C6F}" type="slidenum">
              <a:rPr lang="zh-TW" altLang="en-US" smtClean="0"/>
              <a:t>14</a:t>
            </a:fld>
            <a:endParaRPr lang="zh-TW" altLang="en-US"/>
          </a:p>
        </p:txBody>
      </p:sp>
    </p:spTree>
    <p:extLst>
      <p:ext uri="{BB962C8B-B14F-4D97-AF65-F5344CB8AC3E}">
        <p14:creationId xmlns:p14="http://schemas.microsoft.com/office/powerpoint/2010/main" val="4241381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1.</a:t>
            </a:r>
            <a:r>
              <a:rPr lang="zh-TW" altLang="en-US" dirty="0"/>
              <a:t> 修補</a:t>
            </a:r>
            <a:endParaRPr lang="en-US" altLang="zh-TW" dirty="0"/>
          </a:p>
          <a:p>
            <a:r>
              <a:rPr lang="en-US" altLang="zh-TW" dirty="0"/>
              <a:t>2.</a:t>
            </a:r>
            <a:r>
              <a:rPr lang="zh-TW" altLang="en-US" dirty="0"/>
              <a:t> 請定期檢視，並讓主管知道有此風險</a:t>
            </a:r>
            <a:endParaRPr lang="en-US" altLang="zh-TW" dirty="0"/>
          </a:p>
          <a:p>
            <a:r>
              <a:rPr lang="en-US" altLang="zh-TW" dirty="0"/>
              <a:t>3.</a:t>
            </a:r>
            <a:r>
              <a:rPr lang="zh-TW" altLang="en-US" dirty="0"/>
              <a:t> 電腦關機或是將主機移至內網或 </a:t>
            </a:r>
            <a:r>
              <a:rPr lang="en-US" altLang="zh-TW" dirty="0"/>
              <a:t>WAF</a:t>
            </a:r>
            <a:r>
              <a:rPr lang="zh-TW" altLang="en-US" dirty="0"/>
              <a:t> 後面</a:t>
            </a:r>
            <a:endParaRPr lang="en-US" altLang="zh-TW" dirty="0"/>
          </a:p>
          <a:p>
            <a:r>
              <a:rPr lang="en-US" altLang="zh-TW" dirty="0"/>
              <a:t>4.</a:t>
            </a:r>
            <a:r>
              <a:rPr lang="zh-TW" altLang="en-US" dirty="0"/>
              <a:t> 風險仍然存在，只是減少風險發生以後的損失</a:t>
            </a:r>
          </a:p>
        </p:txBody>
      </p:sp>
      <p:sp>
        <p:nvSpPr>
          <p:cNvPr id="4" name="投影片編號版面配置區 3"/>
          <p:cNvSpPr>
            <a:spLocks noGrp="1"/>
          </p:cNvSpPr>
          <p:nvPr>
            <p:ph type="sldNum" sz="quarter" idx="5"/>
          </p:nvPr>
        </p:nvSpPr>
        <p:spPr/>
        <p:txBody>
          <a:bodyPr/>
          <a:lstStyle/>
          <a:p>
            <a:fld id="{1B7B8EF9-191B-4966-A584-663053C12C6F}" type="slidenum">
              <a:rPr lang="zh-TW" altLang="en-US" smtClean="0"/>
              <a:t>15</a:t>
            </a:fld>
            <a:endParaRPr lang="zh-TW" altLang="en-US"/>
          </a:p>
        </p:txBody>
      </p:sp>
    </p:spTree>
    <p:extLst>
      <p:ext uri="{BB962C8B-B14F-4D97-AF65-F5344CB8AC3E}">
        <p14:creationId xmlns:p14="http://schemas.microsoft.com/office/powerpoint/2010/main" val="2923040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1B7B8EF9-191B-4966-A584-663053C12C6F}" type="slidenum">
              <a:rPr lang="zh-TW" altLang="en-US" smtClean="0"/>
              <a:t>18</a:t>
            </a:fld>
            <a:endParaRPr lang="zh-TW" altLang="en-US"/>
          </a:p>
        </p:txBody>
      </p:sp>
    </p:spTree>
    <p:extLst>
      <p:ext uri="{BB962C8B-B14F-4D97-AF65-F5344CB8AC3E}">
        <p14:creationId xmlns:p14="http://schemas.microsoft.com/office/powerpoint/2010/main" val="1590910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90F4E-A986-7AB3-0A79-DEB280FC098B}"/>
              </a:ext>
            </a:extLst>
          </p:cNvPr>
          <p:cNvSpPr>
            <a:spLocks noGrp="1"/>
          </p:cNvSpPr>
          <p:nvPr>
            <p:ph type="ctrTitle"/>
          </p:nvPr>
        </p:nvSpPr>
        <p:spPr>
          <a:xfrm>
            <a:off x="1524000" y="1122363"/>
            <a:ext cx="9144000" cy="2387600"/>
          </a:xfrm>
        </p:spPr>
        <p:txBody>
          <a:bodyPr anchor="b"/>
          <a:lstStyle>
            <a:lvl1pPr algn="ctr">
              <a:defRPr sz="6000"/>
            </a:lvl1pPr>
          </a:lstStyle>
          <a:p>
            <a:r>
              <a:rPr lang="zh-TW" altLang="en-US"/>
              <a:t>按一下以編輯母片標題樣式</a:t>
            </a:r>
          </a:p>
        </p:txBody>
      </p:sp>
      <p:sp>
        <p:nvSpPr>
          <p:cNvPr id="3" name="副標題 2">
            <a:extLst>
              <a:ext uri="{FF2B5EF4-FFF2-40B4-BE49-F238E27FC236}">
                <a16:creationId xmlns:a16="http://schemas.microsoft.com/office/drawing/2014/main" id="{C233337C-A23C-5964-7C8E-6F9CB11666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按一下以編輯母片子標題樣式</a:t>
            </a:r>
          </a:p>
        </p:txBody>
      </p:sp>
      <p:sp>
        <p:nvSpPr>
          <p:cNvPr id="4" name="日期版面配置區 3">
            <a:extLst>
              <a:ext uri="{FF2B5EF4-FFF2-40B4-BE49-F238E27FC236}">
                <a16:creationId xmlns:a16="http://schemas.microsoft.com/office/drawing/2014/main" id="{776FC784-D0E5-43DD-9CAF-95419B84FC94}"/>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5" name="頁尾版面配置區 4">
            <a:extLst>
              <a:ext uri="{FF2B5EF4-FFF2-40B4-BE49-F238E27FC236}">
                <a16:creationId xmlns:a16="http://schemas.microsoft.com/office/drawing/2014/main" id="{3034DA91-F85E-5D1B-6DA5-0FD159BD6628}"/>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12386654-6C6B-BE87-549F-FE17F1CC56AC}"/>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708685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B016BDD-A4F8-3545-B40B-EF6DBD4FA7CA}"/>
              </a:ext>
            </a:extLst>
          </p:cNvPr>
          <p:cNvSpPr>
            <a:spLocks noGrp="1"/>
          </p:cNvSpPr>
          <p:nvPr>
            <p:ph type="title"/>
          </p:nvPr>
        </p:nvSpPr>
        <p:spPr/>
        <p:txBody>
          <a:bodyPr/>
          <a:lstStyle/>
          <a:p>
            <a:r>
              <a:rPr lang="zh-TW" altLang="en-US"/>
              <a:t>按一下以編輯母片標題樣式</a:t>
            </a:r>
          </a:p>
        </p:txBody>
      </p:sp>
      <p:sp>
        <p:nvSpPr>
          <p:cNvPr id="3" name="直排文字版面配置區 2">
            <a:extLst>
              <a:ext uri="{FF2B5EF4-FFF2-40B4-BE49-F238E27FC236}">
                <a16:creationId xmlns:a16="http://schemas.microsoft.com/office/drawing/2014/main" id="{B2E1C27E-E64C-34D5-100E-E27C0EB2E109}"/>
              </a:ext>
            </a:extLst>
          </p:cNvPr>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9369B430-6D14-BD00-3ADA-364540E2C5E8}"/>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5" name="頁尾版面配置區 4">
            <a:extLst>
              <a:ext uri="{FF2B5EF4-FFF2-40B4-BE49-F238E27FC236}">
                <a16:creationId xmlns:a16="http://schemas.microsoft.com/office/drawing/2014/main" id="{1D9BB047-626A-ABED-A074-CD3B164C88A2}"/>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DE9AE3C8-2916-B754-4004-6BA5BB3036A4}"/>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110780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a:extLst>
              <a:ext uri="{FF2B5EF4-FFF2-40B4-BE49-F238E27FC236}">
                <a16:creationId xmlns:a16="http://schemas.microsoft.com/office/drawing/2014/main" id="{A549BCF9-5773-9AB2-5D2C-C8B5B1B858FD}"/>
              </a:ext>
            </a:extLst>
          </p:cNvPr>
          <p:cNvSpPr>
            <a:spLocks noGrp="1"/>
          </p:cNvSpPr>
          <p:nvPr>
            <p:ph type="title" orient="vert"/>
          </p:nvPr>
        </p:nvSpPr>
        <p:spPr>
          <a:xfrm>
            <a:off x="8724900" y="365125"/>
            <a:ext cx="2628900" cy="5811838"/>
          </a:xfrm>
        </p:spPr>
        <p:txBody>
          <a:bodyPr vert="eaVert"/>
          <a:lstStyle/>
          <a:p>
            <a:r>
              <a:rPr lang="zh-TW" altLang="en-US"/>
              <a:t>按一下以編輯母片標題樣式</a:t>
            </a:r>
          </a:p>
        </p:txBody>
      </p:sp>
      <p:sp>
        <p:nvSpPr>
          <p:cNvPr id="3" name="直排文字版面配置區 2">
            <a:extLst>
              <a:ext uri="{FF2B5EF4-FFF2-40B4-BE49-F238E27FC236}">
                <a16:creationId xmlns:a16="http://schemas.microsoft.com/office/drawing/2014/main" id="{0053C10E-0EA5-E413-43AD-F925F4E1FAF2}"/>
              </a:ext>
            </a:extLst>
          </p:cNvPr>
          <p:cNvSpPr>
            <a:spLocks noGrp="1"/>
          </p:cNvSpPr>
          <p:nvPr>
            <p:ph type="body" orient="vert" idx="1"/>
          </p:nvPr>
        </p:nvSpPr>
        <p:spPr>
          <a:xfrm>
            <a:off x="838200" y="365125"/>
            <a:ext cx="7734300" cy="5811838"/>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283ABF97-22D8-0746-5917-939131AFFA6A}"/>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5" name="頁尾版面配置區 4">
            <a:extLst>
              <a:ext uri="{FF2B5EF4-FFF2-40B4-BE49-F238E27FC236}">
                <a16:creationId xmlns:a16="http://schemas.microsoft.com/office/drawing/2014/main" id="{FC819723-4DDB-A6D8-99D4-BA88A0B33212}"/>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45C8ED9C-5BF5-A8E0-3FF6-FB5B46B7CC65}"/>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276394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84F3C45-B5F9-BAF3-1188-F2DACC311F44}"/>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a16="http://schemas.microsoft.com/office/drawing/2014/main" id="{61D33FB6-FF9F-F165-3529-61461B83D884}"/>
              </a:ext>
            </a:extLst>
          </p:cNvPr>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94803BF0-39DD-F801-EB3B-0FA9BBD237E9}"/>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5" name="頁尾版面配置區 4">
            <a:extLst>
              <a:ext uri="{FF2B5EF4-FFF2-40B4-BE49-F238E27FC236}">
                <a16:creationId xmlns:a16="http://schemas.microsoft.com/office/drawing/2014/main" id="{1AB27CF9-F904-10A1-6EC0-2044992E0143}"/>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52C5F3B6-F27F-A207-304D-946D79521254}"/>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413379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9D0AAE3-8E5C-7456-EFF8-D1DE6284F14C}"/>
              </a:ext>
            </a:extLst>
          </p:cNvPr>
          <p:cNvSpPr>
            <a:spLocks noGrp="1"/>
          </p:cNvSpPr>
          <p:nvPr>
            <p:ph type="title"/>
          </p:nvPr>
        </p:nvSpPr>
        <p:spPr>
          <a:xfrm>
            <a:off x="831850" y="1709738"/>
            <a:ext cx="10515600" cy="2852737"/>
          </a:xfrm>
        </p:spPr>
        <p:txBody>
          <a:bodyPr anchor="b"/>
          <a:lstStyle>
            <a:lvl1pPr>
              <a:defRPr sz="6000"/>
            </a:lvl1pPr>
          </a:lstStyle>
          <a:p>
            <a:r>
              <a:rPr lang="zh-TW" altLang="en-US"/>
              <a:t>按一下以編輯母片標題樣式</a:t>
            </a:r>
          </a:p>
        </p:txBody>
      </p:sp>
      <p:sp>
        <p:nvSpPr>
          <p:cNvPr id="3" name="文字版面配置區 2">
            <a:extLst>
              <a:ext uri="{FF2B5EF4-FFF2-40B4-BE49-F238E27FC236}">
                <a16:creationId xmlns:a16="http://schemas.microsoft.com/office/drawing/2014/main" id="{E9BC6E38-D457-1B1D-DB10-ABF6C6B082B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zh-TW" altLang="en-US"/>
              <a:t>按一下以編輯母片文字樣式</a:t>
            </a:r>
          </a:p>
        </p:txBody>
      </p:sp>
      <p:sp>
        <p:nvSpPr>
          <p:cNvPr id="4" name="日期版面配置區 3">
            <a:extLst>
              <a:ext uri="{FF2B5EF4-FFF2-40B4-BE49-F238E27FC236}">
                <a16:creationId xmlns:a16="http://schemas.microsoft.com/office/drawing/2014/main" id="{494DA8FC-A7D9-7BA2-883C-73089D5DA09D}"/>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5" name="頁尾版面配置區 4">
            <a:extLst>
              <a:ext uri="{FF2B5EF4-FFF2-40B4-BE49-F238E27FC236}">
                <a16:creationId xmlns:a16="http://schemas.microsoft.com/office/drawing/2014/main" id="{AE2D976B-6CC3-AAFB-7015-4DB8038669CF}"/>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32DF685C-427E-C963-0A43-A3325CDF1B0E}"/>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1708264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01E8B7F-76B8-7F46-A529-A44A0FB37B13}"/>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a16="http://schemas.microsoft.com/office/drawing/2014/main" id="{EC5F993F-DB29-5E9A-6552-1EB81E94219C}"/>
              </a:ext>
            </a:extLst>
          </p:cNvPr>
          <p:cNvSpPr>
            <a:spLocks noGrp="1"/>
          </p:cNvSpPr>
          <p:nvPr>
            <p:ph sz="half" idx="1"/>
          </p:nvPr>
        </p:nvSpPr>
        <p:spPr>
          <a:xfrm>
            <a:off x="838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a:extLst>
              <a:ext uri="{FF2B5EF4-FFF2-40B4-BE49-F238E27FC236}">
                <a16:creationId xmlns:a16="http://schemas.microsoft.com/office/drawing/2014/main" id="{C9E85D8E-767F-35CE-1620-BFED736F9DE3}"/>
              </a:ext>
            </a:extLst>
          </p:cNvPr>
          <p:cNvSpPr>
            <a:spLocks noGrp="1"/>
          </p:cNvSpPr>
          <p:nvPr>
            <p:ph sz="half" idx="2"/>
          </p:nvPr>
        </p:nvSpPr>
        <p:spPr>
          <a:xfrm>
            <a:off x="6172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a:extLst>
              <a:ext uri="{FF2B5EF4-FFF2-40B4-BE49-F238E27FC236}">
                <a16:creationId xmlns:a16="http://schemas.microsoft.com/office/drawing/2014/main" id="{F7D9A96E-DEDC-55D5-F906-5D150EBF95BC}"/>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6" name="頁尾版面配置區 5">
            <a:extLst>
              <a:ext uri="{FF2B5EF4-FFF2-40B4-BE49-F238E27FC236}">
                <a16:creationId xmlns:a16="http://schemas.microsoft.com/office/drawing/2014/main" id="{6299B78A-5496-37FA-1624-12BAFB73DC12}"/>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8DC037DF-CA16-D06E-475F-76BBB32B99ED}"/>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24859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8622414-4AF5-FBB1-F83C-34A02935351C}"/>
              </a:ext>
            </a:extLst>
          </p:cNvPr>
          <p:cNvSpPr>
            <a:spLocks noGrp="1"/>
          </p:cNvSpPr>
          <p:nvPr>
            <p:ph type="title"/>
          </p:nvPr>
        </p:nvSpPr>
        <p:spPr>
          <a:xfrm>
            <a:off x="839788" y="365125"/>
            <a:ext cx="10515600" cy="1325563"/>
          </a:xfrm>
        </p:spPr>
        <p:txBody>
          <a:bodyPr/>
          <a:lstStyle/>
          <a:p>
            <a:r>
              <a:rPr lang="zh-TW" altLang="en-US"/>
              <a:t>按一下以編輯母片標題樣式</a:t>
            </a:r>
          </a:p>
        </p:txBody>
      </p:sp>
      <p:sp>
        <p:nvSpPr>
          <p:cNvPr id="3" name="文字版面配置區 2">
            <a:extLst>
              <a:ext uri="{FF2B5EF4-FFF2-40B4-BE49-F238E27FC236}">
                <a16:creationId xmlns:a16="http://schemas.microsoft.com/office/drawing/2014/main" id="{CFC7B62F-8B93-14FA-2B8B-598CF98798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a:extLst>
              <a:ext uri="{FF2B5EF4-FFF2-40B4-BE49-F238E27FC236}">
                <a16:creationId xmlns:a16="http://schemas.microsoft.com/office/drawing/2014/main" id="{D8146F9D-3A6F-3C81-873B-531BD9718066}"/>
              </a:ext>
            </a:extLst>
          </p:cNvPr>
          <p:cNvSpPr>
            <a:spLocks noGrp="1"/>
          </p:cNvSpPr>
          <p:nvPr>
            <p:ph sz="half" idx="2"/>
          </p:nvPr>
        </p:nvSpPr>
        <p:spPr>
          <a:xfrm>
            <a:off x="839788" y="2505075"/>
            <a:ext cx="5157787"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a:extLst>
              <a:ext uri="{FF2B5EF4-FFF2-40B4-BE49-F238E27FC236}">
                <a16:creationId xmlns:a16="http://schemas.microsoft.com/office/drawing/2014/main" id="{E2A58838-CFD8-730D-5810-A031094A1A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a:extLst>
              <a:ext uri="{FF2B5EF4-FFF2-40B4-BE49-F238E27FC236}">
                <a16:creationId xmlns:a16="http://schemas.microsoft.com/office/drawing/2014/main" id="{67552EB2-7250-EB26-8AE5-0BA636E5F9A5}"/>
              </a:ext>
            </a:extLst>
          </p:cNvPr>
          <p:cNvSpPr>
            <a:spLocks noGrp="1"/>
          </p:cNvSpPr>
          <p:nvPr>
            <p:ph sz="quarter" idx="4"/>
          </p:nvPr>
        </p:nvSpPr>
        <p:spPr>
          <a:xfrm>
            <a:off x="6172200" y="2505075"/>
            <a:ext cx="5183188"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a:extLst>
              <a:ext uri="{FF2B5EF4-FFF2-40B4-BE49-F238E27FC236}">
                <a16:creationId xmlns:a16="http://schemas.microsoft.com/office/drawing/2014/main" id="{469E4C59-B467-8002-1EB0-AACE025A4BF5}"/>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8" name="頁尾版面配置區 7">
            <a:extLst>
              <a:ext uri="{FF2B5EF4-FFF2-40B4-BE49-F238E27FC236}">
                <a16:creationId xmlns:a16="http://schemas.microsoft.com/office/drawing/2014/main" id="{171F556A-BD86-2EED-313C-5DDA43E92CA8}"/>
              </a:ext>
            </a:extLst>
          </p:cNvPr>
          <p:cNvSpPr>
            <a:spLocks noGrp="1"/>
          </p:cNvSpPr>
          <p:nvPr>
            <p:ph type="ftr" sz="quarter" idx="11"/>
          </p:nvPr>
        </p:nvSpPr>
        <p:spPr/>
        <p:txBody>
          <a:bodyPr/>
          <a:lstStyle/>
          <a:p>
            <a:endParaRPr lang="zh-TW" altLang="en-US"/>
          </a:p>
        </p:txBody>
      </p:sp>
      <p:sp>
        <p:nvSpPr>
          <p:cNvPr id="9" name="投影片編號版面配置區 8">
            <a:extLst>
              <a:ext uri="{FF2B5EF4-FFF2-40B4-BE49-F238E27FC236}">
                <a16:creationId xmlns:a16="http://schemas.microsoft.com/office/drawing/2014/main" id="{58E922EE-7F9E-0896-DDE2-8E31C917F99F}"/>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1891097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CE1E7E9-E9B1-79C8-B6D3-A776F44F4122}"/>
              </a:ext>
            </a:extLst>
          </p:cNvPr>
          <p:cNvSpPr>
            <a:spLocks noGrp="1"/>
          </p:cNvSpPr>
          <p:nvPr>
            <p:ph type="title"/>
          </p:nvPr>
        </p:nvSpPr>
        <p:spPr/>
        <p:txBody>
          <a:bodyPr/>
          <a:lstStyle/>
          <a:p>
            <a:r>
              <a:rPr lang="zh-TW" altLang="en-US"/>
              <a:t>按一下以編輯母片標題樣式</a:t>
            </a:r>
          </a:p>
        </p:txBody>
      </p:sp>
      <p:sp>
        <p:nvSpPr>
          <p:cNvPr id="3" name="日期版面配置區 2">
            <a:extLst>
              <a:ext uri="{FF2B5EF4-FFF2-40B4-BE49-F238E27FC236}">
                <a16:creationId xmlns:a16="http://schemas.microsoft.com/office/drawing/2014/main" id="{A8627003-C6BA-8001-8175-C755F0BF6586}"/>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4" name="頁尾版面配置區 3">
            <a:extLst>
              <a:ext uri="{FF2B5EF4-FFF2-40B4-BE49-F238E27FC236}">
                <a16:creationId xmlns:a16="http://schemas.microsoft.com/office/drawing/2014/main" id="{91B4EBA5-0E91-A7FA-956D-4AC565622769}"/>
              </a:ext>
            </a:extLst>
          </p:cNvPr>
          <p:cNvSpPr>
            <a:spLocks noGrp="1"/>
          </p:cNvSpPr>
          <p:nvPr>
            <p:ph type="ftr" sz="quarter" idx="11"/>
          </p:nvPr>
        </p:nvSpPr>
        <p:spPr/>
        <p:txBody>
          <a:bodyPr/>
          <a:lstStyle/>
          <a:p>
            <a:endParaRPr lang="zh-TW" altLang="en-US"/>
          </a:p>
        </p:txBody>
      </p:sp>
      <p:sp>
        <p:nvSpPr>
          <p:cNvPr id="5" name="投影片編號版面配置區 4">
            <a:extLst>
              <a:ext uri="{FF2B5EF4-FFF2-40B4-BE49-F238E27FC236}">
                <a16:creationId xmlns:a16="http://schemas.microsoft.com/office/drawing/2014/main" id="{B7C21296-8305-3669-295B-9FF9FDE1444F}"/>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647485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a:extLst>
              <a:ext uri="{FF2B5EF4-FFF2-40B4-BE49-F238E27FC236}">
                <a16:creationId xmlns:a16="http://schemas.microsoft.com/office/drawing/2014/main" id="{F35F2D51-E3E8-9152-DF69-85EABB2CA28D}"/>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3" name="頁尾版面配置區 2">
            <a:extLst>
              <a:ext uri="{FF2B5EF4-FFF2-40B4-BE49-F238E27FC236}">
                <a16:creationId xmlns:a16="http://schemas.microsoft.com/office/drawing/2014/main" id="{612AE5F0-E699-2D58-2A63-E228D3D31305}"/>
              </a:ext>
            </a:extLst>
          </p:cNvPr>
          <p:cNvSpPr>
            <a:spLocks noGrp="1"/>
          </p:cNvSpPr>
          <p:nvPr>
            <p:ph type="ftr" sz="quarter" idx="11"/>
          </p:nvPr>
        </p:nvSpPr>
        <p:spPr/>
        <p:txBody>
          <a:bodyPr/>
          <a:lstStyle/>
          <a:p>
            <a:endParaRPr lang="zh-TW" altLang="en-US"/>
          </a:p>
        </p:txBody>
      </p:sp>
      <p:sp>
        <p:nvSpPr>
          <p:cNvPr id="4" name="投影片編號版面配置區 3">
            <a:extLst>
              <a:ext uri="{FF2B5EF4-FFF2-40B4-BE49-F238E27FC236}">
                <a16:creationId xmlns:a16="http://schemas.microsoft.com/office/drawing/2014/main" id="{F212F45E-7BF3-CDAA-5A0C-43B6E539369E}"/>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1281504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89132AC-6F81-C6E8-A32E-10B428017B56}"/>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內容版面配置區 2">
            <a:extLst>
              <a:ext uri="{FF2B5EF4-FFF2-40B4-BE49-F238E27FC236}">
                <a16:creationId xmlns:a16="http://schemas.microsoft.com/office/drawing/2014/main" id="{517CBE10-EC76-8D65-0494-8D96CCF1DB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a:extLst>
              <a:ext uri="{FF2B5EF4-FFF2-40B4-BE49-F238E27FC236}">
                <a16:creationId xmlns:a16="http://schemas.microsoft.com/office/drawing/2014/main" id="{E6C71E81-73FD-B4D4-81B9-DCBA8BA163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D8C14369-EB9C-ADED-D911-16F96E7AAF90}"/>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6" name="頁尾版面配置區 5">
            <a:extLst>
              <a:ext uri="{FF2B5EF4-FFF2-40B4-BE49-F238E27FC236}">
                <a16:creationId xmlns:a16="http://schemas.microsoft.com/office/drawing/2014/main" id="{2E2698BE-7844-3B5E-39F5-158463574876}"/>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6615A7A4-23EC-C1CF-96FD-25F0E22F9194}"/>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2532622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3D801B2-84ED-07EB-FBA5-7E2F1C4937B9}"/>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圖片版面配置區 2">
            <a:extLst>
              <a:ext uri="{FF2B5EF4-FFF2-40B4-BE49-F238E27FC236}">
                <a16:creationId xmlns:a16="http://schemas.microsoft.com/office/drawing/2014/main" id="{7AAAEFDF-D1BB-5056-08BD-8915FDB584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a:extLst>
              <a:ext uri="{FF2B5EF4-FFF2-40B4-BE49-F238E27FC236}">
                <a16:creationId xmlns:a16="http://schemas.microsoft.com/office/drawing/2014/main" id="{37650EE2-7B42-B746-C2AF-F17C162687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BED5D8AD-F56E-A0EF-A166-8ECEED1B970F}"/>
              </a:ext>
            </a:extLst>
          </p:cNvPr>
          <p:cNvSpPr>
            <a:spLocks noGrp="1"/>
          </p:cNvSpPr>
          <p:nvPr>
            <p:ph type="dt" sz="half" idx="10"/>
          </p:nvPr>
        </p:nvSpPr>
        <p:spPr/>
        <p:txBody>
          <a:bodyPr/>
          <a:lstStyle/>
          <a:p>
            <a:fld id="{CEB291BC-C778-4019-8474-EBAA59EC4339}" type="datetimeFigureOut">
              <a:rPr lang="zh-TW" altLang="en-US" smtClean="0"/>
              <a:t>2024/10/16</a:t>
            </a:fld>
            <a:endParaRPr lang="zh-TW" altLang="en-US"/>
          </a:p>
        </p:txBody>
      </p:sp>
      <p:sp>
        <p:nvSpPr>
          <p:cNvPr id="6" name="頁尾版面配置區 5">
            <a:extLst>
              <a:ext uri="{FF2B5EF4-FFF2-40B4-BE49-F238E27FC236}">
                <a16:creationId xmlns:a16="http://schemas.microsoft.com/office/drawing/2014/main" id="{22136F5E-B0BA-2F20-4F45-009A2E1AEB17}"/>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7951949B-48A2-60C0-230B-2FEF7842BBAF}"/>
              </a:ext>
            </a:extLst>
          </p:cNvPr>
          <p:cNvSpPr>
            <a:spLocks noGrp="1"/>
          </p:cNvSpPr>
          <p:nvPr>
            <p:ph type="sldNum" sz="quarter" idx="12"/>
          </p:nvPr>
        </p:nvSpPr>
        <p:spPr/>
        <p:txBody>
          <a:body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3590674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a:extLst>
              <a:ext uri="{FF2B5EF4-FFF2-40B4-BE49-F238E27FC236}">
                <a16:creationId xmlns:a16="http://schemas.microsoft.com/office/drawing/2014/main" id="{84F30B45-A843-978E-3C29-F1C7A326B8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a:extLst>
              <a:ext uri="{FF2B5EF4-FFF2-40B4-BE49-F238E27FC236}">
                <a16:creationId xmlns:a16="http://schemas.microsoft.com/office/drawing/2014/main" id="{8AB9A5DA-3BD3-C352-C101-5FFC4703C0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2134AE5A-329B-098C-8741-B19047F649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EB291BC-C778-4019-8474-EBAA59EC4339}" type="datetimeFigureOut">
              <a:rPr lang="zh-TW" altLang="en-US" smtClean="0"/>
              <a:t>2024/10/16</a:t>
            </a:fld>
            <a:endParaRPr lang="zh-TW" altLang="en-US"/>
          </a:p>
        </p:txBody>
      </p:sp>
      <p:sp>
        <p:nvSpPr>
          <p:cNvPr id="5" name="頁尾版面配置區 4">
            <a:extLst>
              <a:ext uri="{FF2B5EF4-FFF2-40B4-BE49-F238E27FC236}">
                <a16:creationId xmlns:a16="http://schemas.microsoft.com/office/drawing/2014/main" id="{4463463D-9F56-8C76-232D-855B557B61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zh-TW" altLang="en-US"/>
          </a:p>
        </p:txBody>
      </p:sp>
      <p:sp>
        <p:nvSpPr>
          <p:cNvPr id="6" name="投影片編號版面配置區 5">
            <a:extLst>
              <a:ext uri="{FF2B5EF4-FFF2-40B4-BE49-F238E27FC236}">
                <a16:creationId xmlns:a16="http://schemas.microsoft.com/office/drawing/2014/main" id="{7619599D-E52C-3975-2EBD-E52A83D8CA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4912C0A-37C4-4901-9F74-922E5D8BD3E7}" type="slidenum">
              <a:rPr lang="zh-TW" altLang="en-US" smtClean="0"/>
              <a:t>‹#›</a:t>
            </a:fld>
            <a:endParaRPr lang="zh-TW" altLang="en-US"/>
          </a:p>
        </p:txBody>
      </p:sp>
    </p:spTree>
    <p:extLst>
      <p:ext uri="{BB962C8B-B14F-4D97-AF65-F5344CB8AC3E}">
        <p14:creationId xmlns:p14="http://schemas.microsoft.com/office/powerpoint/2010/main" val="2261444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0" name="Rectangle 119">
            <a:extLst>
              <a:ext uri="{FF2B5EF4-FFF2-40B4-BE49-F238E27FC236}">
                <a16:creationId xmlns:a16="http://schemas.microsoft.com/office/drawing/2014/main" id="{73A25D70-4A55-4F72-B9C5-A69CDBF4DB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extLst>
              <a:ext uri="{FF2B5EF4-FFF2-40B4-BE49-F238E27FC236}">
                <a16:creationId xmlns:a16="http://schemas.microsoft.com/office/drawing/2014/main" id="{54957100-6D8B-4161-9F2F-C0A949EC84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4" name="Rectangle 123">
            <a:extLst>
              <a:ext uri="{FF2B5EF4-FFF2-40B4-BE49-F238E27FC236}">
                <a16:creationId xmlns:a16="http://schemas.microsoft.com/office/drawing/2014/main" id="{0BD8B065-EE51-4AE2-A94C-86249998FD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標題 1">
            <a:extLst>
              <a:ext uri="{FF2B5EF4-FFF2-40B4-BE49-F238E27FC236}">
                <a16:creationId xmlns:a16="http://schemas.microsoft.com/office/drawing/2014/main" id="{F1C1DA67-A73E-BFEA-46EA-C03328E0373B}"/>
              </a:ext>
            </a:extLst>
          </p:cNvPr>
          <p:cNvSpPr>
            <a:spLocks noGrp="1"/>
          </p:cNvSpPr>
          <p:nvPr>
            <p:ph type="ctrTitle"/>
          </p:nvPr>
        </p:nvSpPr>
        <p:spPr>
          <a:xfrm>
            <a:off x="0" y="1741337"/>
            <a:ext cx="12191999" cy="2387918"/>
          </a:xfrm>
        </p:spPr>
        <p:txBody>
          <a:bodyPr anchor="b">
            <a:normAutofit/>
          </a:bodyPr>
          <a:lstStyle/>
          <a:p>
            <a:r>
              <a:rPr lang="zh-TW" altLang="en-US" sz="5200" dirty="0">
                <a:solidFill>
                  <a:schemeClr val="tx2"/>
                </a:solidFill>
                <a:latin typeface="微軟正黑體" panose="020B0604030504040204" pitchFamily="34" charset="-120"/>
                <a:ea typeface="微軟正黑體" panose="020B0604030504040204" pitchFamily="34" charset="-120"/>
              </a:rPr>
              <a:t>桃園區域網路中心</a:t>
            </a:r>
            <a:br>
              <a:rPr lang="en-US" altLang="zh-TW" sz="5200" dirty="0">
                <a:solidFill>
                  <a:schemeClr val="tx2"/>
                </a:solidFill>
                <a:latin typeface="微軟正黑體" panose="020B0604030504040204" pitchFamily="34" charset="-120"/>
                <a:ea typeface="微軟正黑體" panose="020B0604030504040204" pitchFamily="34" charset="-120"/>
              </a:rPr>
            </a:br>
            <a:r>
              <a:rPr lang="zh-TW" altLang="en-US" sz="5200" dirty="0">
                <a:solidFill>
                  <a:schemeClr val="tx2"/>
                </a:solidFill>
                <a:latin typeface="微軟正黑體" panose="020B0604030504040204" pitchFamily="34" charset="-120"/>
                <a:ea typeface="微軟正黑體" panose="020B0604030504040204" pitchFamily="34" charset="-120"/>
              </a:rPr>
              <a:t>資安檢測服務</a:t>
            </a:r>
          </a:p>
        </p:txBody>
      </p:sp>
      <p:sp>
        <p:nvSpPr>
          <p:cNvPr id="3" name="副標題 2">
            <a:extLst>
              <a:ext uri="{FF2B5EF4-FFF2-40B4-BE49-F238E27FC236}">
                <a16:creationId xmlns:a16="http://schemas.microsoft.com/office/drawing/2014/main" id="{246295F0-9599-9B3A-2611-C711B526AA62}"/>
              </a:ext>
            </a:extLst>
          </p:cNvPr>
          <p:cNvSpPr>
            <a:spLocks noGrp="1"/>
          </p:cNvSpPr>
          <p:nvPr>
            <p:ph type="subTitle" idx="1"/>
          </p:nvPr>
        </p:nvSpPr>
        <p:spPr>
          <a:xfrm>
            <a:off x="3370855" y="4658738"/>
            <a:ext cx="5449982" cy="682079"/>
          </a:xfrm>
        </p:spPr>
        <p:txBody>
          <a:bodyPr>
            <a:normAutofit/>
          </a:bodyPr>
          <a:lstStyle/>
          <a:p>
            <a:r>
              <a:rPr lang="zh-TW" altLang="en-US" sz="1500" dirty="0">
                <a:solidFill>
                  <a:schemeClr val="tx2"/>
                </a:solidFill>
                <a:latin typeface="微軟正黑體" panose="020B0604030504040204" pitchFamily="34" charset="-120"/>
                <a:ea typeface="微軟正黑體" panose="020B0604030504040204" pitchFamily="34" charset="-120"/>
                <a:cs typeface="Times New Roman" panose="02020603050405020304" pitchFamily="18" charset="0"/>
              </a:rPr>
              <a:t>柯皓翔</a:t>
            </a:r>
            <a:endParaRPr lang="en-US" altLang="zh-TW" sz="1500" dirty="0">
              <a:solidFill>
                <a:schemeClr val="tx2"/>
              </a:solidFill>
              <a:latin typeface="微軟正黑體" panose="020B0604030504040204" pitchFamily="34" charset="-120"/>
              <a:ea typeface="微軟正黑體" panose="020B0604030504040204" pitchFamily="34" charset="-120"/>
              <a:cs typeface="Times New Roman" panose="02020603050405020304" pitchFamily="18" charset="0"/>
            </a:endParaRPr>
          </a:p>
          <a:p>
            <a:r>
              <a:rPr lang="en-US" altLang="zh-TW" sz="1500" dirty="0">
                <a:solidFill>
                  <a:schemeClr val="tx2"/>
                </a:solidFill>
                <a:latin typeface="Times New Roman" panose="02020603050405020304" pitchFamily="18" charset="0"/>
                <a:ea typeface="微軟正黑體" panose="020B0604030504040204" pitchFamily="34" charset="-120"/>
                <a:cs typeface="Times New Roman" panose="02020603050405020304" pitchFamily="18" charset="0"/>
              </a:rPr>
              <a:t>2024/10/17</a:t>
            </a:r>
            <a:endParaRPr lang="zh-TW" altLang="en-US" sz="1500" dirty="0">
              <a:solidFill>
                <a:schemeClr val="tx2"/>
              </a:solidFill>
              <a:latin typeface="Times New Roman" panose="02020603050405020304" pitchFamily="18" charset="0"/>
              <a:ea typeface="微軟正黑體" panose="020B0604030504040204" pitchFamily="34" charset="-120"/>
              <a:cs typeface="Times New Roman" panose="02020603050405020304" pitchFamily="18" charset="0"/>
            </a:endParaRPr>
          </a:p>
        </p:txBody>
      </p:sp>
      <p:grpSp>
        <p:nvGrpSpPr>
          <p:cNvPr id="126" name="Group 125">
            <a:extLst>
              <a:ext uri="{FF2B5EF4-FFF2-40B4-BE49-F238E27FC236}">
                <a16:creationId xmlns:a16="http://schemas.microsoft.com/office/drawing/2014/main" id="{18999293-B054-4B57-A26F-D04C2BB113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43336"/>
            <a:ext cx="5163047" cy="2657478"/>
            <a:chOff x="6867015" y="-1"/>
            <a:chExt cx="5324985" cy="3251912"/>
          </a:xfrm>
          <a:solidFill>
            <a:schemeClr val="bg1">
              <a:alpha val="30000"/>
            </a:schemeClr>
          </a:solidFill>
        </p:grpSpPr>
        <p:sp>
          <p:nvSpPr>
            <p:cNvPr id="127" name="Freeform: Shape 126">
              <a:extLst>
                <a:ext uri="{FF2B5EF4-FFF2-40B4-BE49-F238E27FC236}">
                  <a16:creationId xmlns:a16="http://schemas.microsoft.com/office/drawing/2014/main" id="{5E505D8A-F41A-450D-A648-E77DF6B8D8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Freeform: Shape 127">
              <a:extLst>
                <a:ext uri="{FF2B5EF4-FFF2-40B4-BE49-F238E27FC236}">
                  <a16:creationId xmlns:a16="http://schemas.microsoft.com/office/drawing/2014/main" id="{E2BD6DCE-6A81-4F34-9958-67B578EA16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Freeform: Shape 128">
              <a:extLst>
                <a:ext uri="{FF2B5EF4-FFF2-40B4-BE49-F238E27FC236}">
                  <a16:creationId xmlns:a16="http://schemas.microsoft.com/office/drawing/2014/main" id="{5C462BE8-CD72-48CF-8A7B-C716D2B99E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Freeform: Shape 129">
              <a:extLst>
                <a:ext uri="{FF2B5EF4-FFF2-40B4-BE49-F238E27FC236}">
                  <a16:creationId xmlns:a16="http://schemas.microsoft.com/office/drawing/2014/main" id="{1C2CDB70-40F1-4D00-8F17-A532E732EB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2" name="Group 131">
            <a:extLst>
              <a:ext uri="{FF2B5EF4-FFF2-40B4-BE49-F238E27FC236}">
                <a16:creationId xmlns:a16="http://schemas.microsoft.com/office/drawing/2014/main" id="{761945C4-D997-42F3-B59A-984CF006671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133" name="Freeform: Shape 132">
              <a:extLst>
                <a:ext uri="{FF2B5EF4-FFF2-40B4-BE49-F238E27FC236}">
                  <a16:creationId xmlns:a16="http://schemas.microsoft.com/office/drawing/2014/main" id="{4651FE4A-9487-43BE-A388-134535743B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Freeform: Shape 133">
              <a:extLst>
                <a:ext uri="{FF2B5EF4-FFF2-40B4-BE49-F238E27FC236}">
                  <a16:creationId xmlns:a16="http://schemas.microsoft.com/office/drawing/2014/main" id="{F44B0EF3-9992-4B95-8A43-6206B3FC3F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Freeform: Shape 134">
              <a:extLst>
                <a:ext uri="{FF2B5EF4-FFF2-40B4-BE49-F238E27FC236}">
                  <a16:creationId xmlns:a16="http://schemas.microsoft.com/office/drawing/2014/main" id="{041B1C1F-C2FE-4C47-9D74-ADB9B53F4B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136" name="Freeform: Shape 135">
              <a:extLst>
                <a:ext uri="{FF2B5EF4-FFF2-40B4-BE49-F238E27FC236}">
                  <a16:creationId xmlns:a16="http://schemas.microsoft.com/office/drawing/2014/main" id="{1048177B-A49E-4E24-9007-07A0EDD6A2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5" name="直線接點 4">
            <a:extLst>
              <a:ext uri="{FF2B5EF4-FFF2-40B4-BE49-F238E27FC236}">
                <a16:creationId xmlns:a16="http://schemas.microsoft.com/office/drawing/2014/main" id="{A6646DC2-D098-B2DF-101B-8ABAC1825BC1}"/>
              </a:ext>
            </a:extLst>
          </p:cNvPr>
          <p:cNvCxnSpPr/>
          <p:nvPr/>
        </p:nvCxnSpPr>
        <p:spPr>
          <a:xfrm>
            <a:off x="1047985" y="4308471"/>
            <a:ext cx="10095723" cy="0"/>
          </a:xfrm>
          <a:prstGeom prst="line">
            <a:avLst/>
          </a:prstGeom>
          <a:ln>
            <a:solidFill>
              <a:srgbClr val="156082">
                <a:alpha val="60000"/>
              </a:srgbClr>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1626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grpId="0" nodeType="withEffect">
                                  <p:stCondLst>
                                    <p:cond delay="1000"/>
                                  </p:stCondLst>
                                  <p:iterate type="wd">
                                    <p:tmPct val="15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000"/>
                                  </p:stCondLst>
                                  <p:iterate type="wd">
                                    <p:tmPct val="15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62AF04E-85F7-9AD1-91DB-92083352D660}"/>
              </a:ext>
            </a:extLst>
          </p:cNvPr>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網站弱掃與系統弱掃的差異</a:t>
            </a:r>
          </a:p>
        </p:txBody>
      </p:sp>
      <p:sp>
        <p:nvSpPr>
          <p:cNvPr id="4" name="橢圓 3">
            <a:extLst>
              <a:ext uri="{FF2B5EF4-FFF2-40B4-BE49-F238E27FC236}">
                <a16:creationId xmlns:a16="http://schemas.microsoft.com/office/drawing/2014/main" id="{F5230861-FC4B-C3B5-257A-38257F68AEA9}"/>
              </a:ext>
            </a:extLst>
          </p:cNvPr>
          <p:cNvSpPr/>
          <p:nvPr/>
        </p:nvSpPr>
        <p:spPr>
          <a:xfrm>
            <a:off x="2286000" y="1903413"/>
            <a:ext cx="4320000" cy="4320000"/>
          </a:xfrm>
          <a:prstGeom prst="ellipse">
            <a:avLst/>
          </a:prstGeom>
          <a:solidFill>
            <a:srgbClr val="0F9ED5">
              <a:alpha val="50196"/>
            </a:srgb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r>
              <a:rPr lang="zh-TW" altLang="en-US" sz="3600" b="1" dirty="0">
                <a:latin typeface="微軟正黑體" panose="020B0604030504040204" pitchFamily="34" charset="-120"/>
                <a:ea typeface="微軟正黑體" panose="020B0604030504040204" pitchFamily="34" charset="-120"/>
              </a:rPr>
              <a:t>網站弱掃</a:t>
            </a:r>
          </a:p>
        </p:txBody>
      </p:sp>
      <p:sp>
        <p:nvSpPr>
          <p:cNvPr id="6" name="橢圓 5">
            <a:extLst>
              <a:ext uri="{FF2B5EF4-FFF2-40B4-BE49-F238E27FC236}">
                <a16:creationId xmlns:a16="http://schemas.microsoft.com/office/drawing/2014/main" id="{54A8BFC5-D463-ED08-CAA1-0FF93B2F7F54}"/>
              </a:ext>
            </a:extLst>
          </p:cNvPr>
          <p:cNvSpPr/>
          <p:nvPr/>
        </p:nvSpPr>
        <p:spPr>
          <a:xfrm>
            <a:off x="5435600" y="1903413"/>
            <a:ext cx="4320000" cy="4320000"/>
          </a:xfrm>
          <a:prstGeom prst="ellipse">
            <a:avLst/>
          </a:prstGeom>
          <a:solidFill>
            <a:srgbClr val="4EA72E">
              <a:alpha val="50196"/>
            </a:srgb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zh-TW" altLang="en-US" sz="3600" b="1" dirty="0">
                <a:latin typeface="微軟正黑體" panose="020B0604030504040204" pitchFamily="34" charset="-120"/>
                <a:ea typeface="微軟正黑體" panose="020B0604030504040204" pitchFamily="34" charset="-120"/>
              </a:rPr>
              <a:t>系統弱掃</a:t>
            </a:r>
          </a:p>
        </p:txBody>
      </p:sp>
    </p:spTree>
    <p:extLst>
      <p:ext uri="{BB962C8B-B14F-4D97-AF65-F5344CB8AC3E}">
        <p14:creationId xmlns:p14="http://schemas.microsoft.com/office/powerpoint/2010/main" val="1530758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 name="Rectangle 6">
            <a:extLst>
              <a:ext uri="{FF2B5EF4-FFF2-40B4-BE49-F238E27FC236}">
                <a16:creationId xmlns:a16="http://schemas.microsoft.com/office/drawing/2014/main" id="{73A25D70-4A55-4F72-B9C5-A69CDBF4DB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
            <a:extLst>
              <a:ext uri="{FF2B5EF4-FFF2-40B4-BE49-F238E27FC236}">
                <a16:creationId xmlns:a16="http://schemas.microsoft.com/office/drawing/2014/main" id="{54957100-6D8B-4161-9F2F-C0A949EC84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83" name="Freeform: Shape 10">
            <a:extLst>
              <a:ext uri="{FF2B5EF4-FFF2-40B4-BE49-F238E27FC236}">
                <a16:creationId xmlns:a16="http://schemas.microsoft.com/office/drawing/2014/main" id="{CBCB02B1-1B82-403C-B7D2-E2CED1882F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4" name="Group 12">
            <a:extLst>
              <a:ext uri="{FF2B5EF4-FFF2-40B4-BE49-F238E27FC236}">
                <a16:creationId xmlns:a16="http://schemas.microsoft.com/office/drawing/2014/main" id="{CCDE13A7-6382-4A67-BEBE-4FF1F37C7F5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85" name="Freeform: Shape 13">
              <a:extLst>
                <a:ext uri="{FF2B5EF4-FFF2-40B4-BE49-F238E27FC236}">
                  <a16:creationId xmlns:a16="http://schemas.microsoft.com/office/drawing/2014/main" id="{E9978FC9-2E40-4257-8D97-FAB20CA4BF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6" name="Freeform: Shape 14">
              <a:extLst>
                <a:ext uri="{FF2B5EF4-FFF2-40B4-BE49-F238E27FC236}">
                  <a16:creationId xmlns:a16="http://schemas.microsoft.com/office/drawing/2014/main" id="{740ABB98-77BA-4C40-8121-34D196E58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41AA752E-66C1-4835-8A3C-556475159D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7" name="Freeform: Shape 16">
              <a:extLst>
                <a:ext uri="{FF2B5EF4-FFF2-40B4-BE49-F238E27FC236}">
                  <a16:creationId xmlns:a16="http://schemas.microsoft.com/office/drawing/2014/main" id="{EE9555AB-2295-4939-AEC9-B2CBFCB4CC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8" name="Freeform: Shape 17">
              <a:extLst>
                <a:ext uri="{FF2B5EF4-FFF2-40B4-BE49-F238E27FC236}">
                  <a16:creationId xmlns:a16="http://schemas.microsoft.com/office/drawing/2014/main" id="{97499201-5A2C-48B3-9B02-5519B88294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9" name="Freeform: Shape 18">
              <a:extLst>
                <a:ext uri="{FF2B5EF4-FFF2-40B4-BE49-F238E27FC236}">
                  <a16:creationId xmlns:a16="http://schemas.microsoft.com/office/drawing/2014/main" id="{D3FC2AE7-C60C-4C48-BCAE-410BB6C3DF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0" name="Freeform: Shape 19">
              <a:extLst>
                <a:ext uri="{FF2B5EF4-FFF2-40B4-BE49-F238E27FC236}">
                  <a16:creationId xmlns:a16="http://schemas.microsoft.com/office/drawing/2014/main" id="{40EA1593-6BC9-441E-8F3C-46DD50F81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標題 1">
            <a:extLst>
              <a:ext uri="{FF2B5EF4-FFF2-40B4-BE49-F238E27FC236}">
                <a16:creationId xmlns:a16="http://schemas.microsoft.com/office/drawing/2014/main" id="{42E7C200-2D99-3BAD-8ACB-292F657DE4FB}"/>
              </a:ext>
            </a:extLst>
          </p:cNvPr>
          <p:cNvSpPr>
            <a:spLocks noGrp="1"/>
          </p:cNvSpPr>
          <p:nvPr>
            <p:ph type="title"/>
          </p:nvPr>
        </p:nvSpPr>
        <p:spPr>
          <a:xfrm>
            <a:off x="0" y="1741337"/>
            <a:ext cx="12184183" cy="2387918"/>
          </a:xfrm>
        </p:spPr>
        <p:txBody>
          <a:bodyPr vert="horz" lIns="91440" tIns="45720" rIns="91440" bIns="45720" rtlCol="0" anchor="b">
            <a:normAutofit/>
          </a:bodyPr>
          <a:lstStyle/>
          <a:p>
            <a:pPr algn="ctr"/>
            <a:r>
              <a:rPr lang="zh-TW" altLang="en-US" sz="4000" kern="1200" dirty="0">
                <a:solidFill>
                  <a:schemeClr val="tx2"/>
                </a:solidFill>
                <a:latin typeface="微軟正黑體" panose="020B0604030504040204" pitchFamily="34" charset="-120"/>
                <a:ea typeface="微軟正黑體" panose="020B0604030504040204" pitchFamily="34" charset="-120"/>
              </a:rPr>
              <a:t>桃園區域網路中心資安檢測服務</a:t>
            </a:r>
            <a:br>
              <a:rPr lang="en-US" altLang="zh-TW" sz="4000" kern="1200" dirty="0">
                <a:solidFill>
                  <a:schemeClr val="tx2"/>
                </a:solidFill>
                <a:latin typeface="微軟正黑體" panose="020B0604030504040204" pitchFamily="34" charset="-120"/>
                <a:ea typeface="微軟正黑體" panose="020B0604030504040204" pitchFamily="34" charset="-120"/>
              </a:rPr>
            </a:br>
            <a:br>
              <a:rPr lang="en-US" altLang="zh-TW" sz="4000" kern="1200" dirty="0">
                <a:solidFill>
                  <a:schemeClr val="tx2"/>
                </a:solidFill>
                <a:latin typeface="微軟正黑體" panose="020B0604030504040204" pitchFamily="34" charset="-120"/>
                <a:ea typeface="微軟正黑體" panose="020B0604030504040204" pitchFamily="34" charset="-120"/>
              </a:rPr>
            </a:br>
            <a:r>
              <a:rPr lang="en-US" altLang="zh-TW" sz="4000" kern="1200" dirty="0">
                <a:solidFill>
                  <a:schemeClr val="tx2"/>
                </a:solidFill>
                <a:latin typeface="微軟正黑體" panose="020B0604030504040204" pitchFamily="34" charset="-120"/>
                <a:ea typeface="微軟正黑體" panose="020B0604030504040204" pitchFamily="34" charset="-120"/>
              </a:rPr>
              <a:t>113</a:t>
            </a:r>
            <a:r>
              <a:rPr lang="zh-TW" altLang="en-US" sz="4000" kern="1200" dirty="0">
                <a:solidFill>
                  <a:schemeClr val="tx2"/>
                </a:solidFill>
                <a:latin typeface="微軟正黑體" panose="020B0604030504040204" pitchFamily="34" charset="-120"/>
                <a:ea typeface="微軟正黑體" panose="020B0604030504040204" pitchFamily="34" charset="-120"/>
              </a:rPr>
              <a:t>年下半年度弱點檢測情形統計</a:t>
            </a:r>
          </a:p>
        </p:txBody>
      </p:sp>
      <p:grpSp>
        <p:nvGrpSpPr>
          <p:cNvPr id="22" name="Group 21">
            <a:extLst>
              <a:ext uri="{FF2B5EF4-FFF2-40B4-BE49-F238E27FC236}">
                <a16:creationId xmlns:a16="http://schemas.microsoft.com/office/drawing/2014/main" id="{17147D5D-F01F-4164-BD81-D10DC6F23E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142" y="2854"/>
            <a:ext cx="2783421" cy="2406445"/>
            <a:chOff x="-305" y="-4155"/>
            <a:chExt cx="2514948" cy="2174333"/>
          </a:xfrm>
        </p:grpSpPr>
        <p:sp>
          <p:nvSpPr>
            <p:cNvPr id="23" name="Freeform: Shape 22">
              <a:extLst>
                <a:ext uri="{FF2B5EF4-FFF2-40B4-BE49-F238E27FC236}">
                  <a16:creationId xmlns:a16="http://schemas.microsoft.com/office/drawing/2014/main" id="{F24C7412-3E2D-4708-8DC3-425A457A10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71483A6A-CB0B-4469-B09D-C9451F9B07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9A935E9D-EB55-46F3-BCCB-9CB918E870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6" name="Freeform: Shape 25">
              <a:extLst>
                <a:ext uri="{FF2B5EF4-FFF2-40B4-BE49-F238E27FC236}">
                  <a16:creationId xmlns:a16="http://schemas.microsoft.com/office/drawing/2014/main" id="{8EDC5655-C7D7-4936-91EA-E188A96DC6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 name="Group 27">
            <a:extLst>
              <a:ext uri="{FF2B5EF4-FFF2-40B4-BE49-F238E27FC236}">
                <a16:creationId xmlns:a16="http://schemas.microsoft.com/office/drawing/2014/main" id="{6D0E248E-80AB-4B35-BA8D-F940FCB4432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417253" y="4456669"/>
            <a:ext cx="2783421" cy="2406445"/>
            <a:chOff x="-305" y="-4155"/>
            <a:chExt cx="2514948" cy="2174333"/>
          </a:xfrm>
        </p:grpSpPr>
        <p:sp>
          <p:nvSpPr>
            <p:cNvPr id="29" name="Freeform: Shape 28">
              <a:extLst>
                <a:ext uri="{FF2B5EF4-FFF2-40B4-BE49-F238E27FC236}">
                  <a16:creationId xmlns:a16="http://schemas.microsoft.com/office/drawing/2014/main" id="{F9E91B0A-66E8-4298-BAC6-004DBE4919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0A629C66-36BD-487E-B1CD-ED026D7789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6BC2D2C-3D7D-4224-81BC-22C094C9FB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2" name="Freeform: Shape 31">
              <a:extLst>
                <a:ext uri="{FF2B5EF4-FFF2-40B4-BE49-F238E27FC236}">
                  <a16:creationId xmlns:a16="http://schemas.microsoft.com/office/drawing/2014/main" id="{53BDF903-22C5-4312-8776-C2ABC3EDC0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695912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19">
            <a:extLst>
              <a:ext uri="{FF2B5EF4-FFF2-40B4-BE49-F238E27FC236}">
                <a16:creationId xmlns:a16="http://schemas.microsoft.com/office/drawing/2014/main" id="{18AC8E79-ECD6-4F34-BE5A-9F5E850E85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1">
            <a:extLst>
              <a:ext uri="{FF2B5EF4-FFF2-40B4-BE49-F238E27FC236}">
                <a16:creationId xmlns:a16="http://schemas.microsoft.com/office/drawing/2014/main" id="{7D2BE1BB-2AB2-4D7E-9E27-8D245181B5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23">
            <a:extLst>
              <a:ext uri="{FF2B5EF4-FFF2-40B4-BE49-F238E27FC236}">
                <a16:creationId xmlns:a16="http://schemas.microsoft.com/office/drawing/2014/main" id="{22A1615C-2156-4B15-BF3E-39794B3790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97691"/>
            <a:ext cx="5378624" cy="6402614"/>
            <a:chOff x="-19221" y="197691"/>
            <a:chExt cx="5378624" cy="6402614"/>
          </a:xfrm>
        </p:grpSpPr>
        <p:sp>
          <p:nvSpPr>
            <p:cNvPr id="39" name="Freeform: Shape 24">
              <a:extLst>
                <a:ext uri="{FF2B5EF4-FFF2-40B4-BE49-F238E27FC236}">
                  <a16:creationId xmlns:a16="http://schemas.microsoft.com/office/drawing/2014/main" id="{D0AAA4B8-4E08-4663-9835-BA403F0061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Freeform: Shape 25">
              <a:extLst>
                <a:ext uri="{FF2B5EF4-FFF2-40B4-BE49-F238E27FC236}">
                  <a16:creationId xmlns:a16="http://schemas.microsoft.com/office/drawing/2014/main" id="{CB4869D1-3E13-4881-A292-2F38ECC07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1" name="Freeform: Shape 26">
              <a:extLst>
                <a:ext uri="{FF2B5EF4-FFF2-40B4-BE49-F238E27FC236}">
                  <a16:creationId xmlns:a16="http://schemas.microsoft.com/office/drawing/2014/main" id="{3FEDB7CE-BB3D-4A0D-A73F-3117044F32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Freeform: Shape 27">
              <a:extLst>
                <a:ext uri="{FF2B5EF4-FFF2-40B4-BE49-F238E27FC236}">
                  <a16:creationId xmlns:a16="http://schemas.microsoft.com/office/drawing/2014/main" id="{A6E0C6E1-7FBF-471E-849C-A54AF1D41F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Shape 28">
              <a:extLst>
                <a:ext uri="{FF2B5EF4-FFF2-40B4-BE49-F238E27FC236}">
                  <a16:creationId xmlns:a16="http://schemas.microsoft.com/office/drawing/2014/main" id="{B2BFAA38-D910-41AD-BBED-0608E4AE71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97691"/>
              <a:ext cx="5378623" cy="6402614"/>
            </a:xfrm>
            <a:custGeom>
              <a:avLst/>
              <a:gdLst>
                <a:gd name="connsiteX0" fmla="*/ 2220349 w 5378623"/>
                <a:gd name="connsiteY0" fmla="*/ 67 h 6402614"/>
                <a:gd name="connsiteX1" fmla="*/ 3018161 w 5378623"/>
                <a:gd name="connsiteY1" fmla="*/ 108191 h 6402614"/>
                <a:gd name="connsiteX2" fmla="*/ 5265831 w 5378623"/>
                <a:gd name="connsiteY2" fmla="*/ 4066338 h 6402614"/>
                <a:gd name="connsiteX3" fmla="*/ 2912752 w 5378623"/>
                <a:gd name="connsiteY3" fmla="*/ 6386691 h 6402614"/>
                <a:gd name="connsiteX4" fmla="*/ 2840648 w 5378623"/>
                <a:gd name="connsiteY4" fmla="*/ 6402614 h 6402614"/>
                <a:gd name="connsiteX5" fmla="*/ 1474249 w 5378623"/>
                <a:gd name="connsiteY5" fmla="*/ 6402614 h 6402614"/>
                <a:gd name="connsiteX6" fmla="*/ 1340218 w 5378623"/>
                <a:gd name="connsiteY6" fmla="*/ 6370360 h 6402614"/>
                <a:gd name="connsiteX7" fmla="*/ 204687 w 5378623"/>
                <a:gd name="connsiteY7" fmla="*/ 5802379 h 6402614"/>
                <a:gd name="connsiteX8" fmla="*/ 0 w 5378623"/>
                <a:gd name="connsiteY8" fmla="*/ 5624181 h 6402614"/>
                <a:gd name="connsiteX9" fmla="*/ 0 w 5378623"/>
                <a:gd name="connsiteY9" fmla="*/ 5197118 h 6402614"/>
                <a:gd name="connsiteX10" fmla="*/ 120950 w 5378623"/>
                <a:gd name="connsiteY10" fmla="*/ 5327736 h 6402614"/>
                <a:gd name="connsiteX11" fmla="*/ 553277 w 5378623"/>
                <a:gd name="connsiteY11" fmla="*/ 5674143 h 6402614"/>
                <a:gd name="connsiteX12" fmla="*/ 1048951 w 5378623"/>
                <a:gd name="connsiteY12" fmla="*/ 5913372 h 6402614"/>
                <a:gd name="connsiteX13" fmla="*/ 1114406 w 5378623"/>
                <a:gd name="connsiteY13" fmla="*/ 5935664 h 6402614"/>
                <a:gd name="connsiteX14" fmla="*/ 1180375 w 5378623"/>
                <a:gd name="connsiteY14" fmla="*/ 5956470 h 6402614"/>
                <a:gd name="connsiteX15" fmla="*/ 1247107 w 5378623"/>
                <a:gd name="connsiteY15" fmla="*/ 5975278 h 6402614"/>
                <a:gd name="connsiteX16" fmla="*/ 1313053 w 5378623"/>
                <a:gd name="connsiteY16" fmla="*/ 5991905 h 6402614"/>
                <a:gd name="connsiteX17" fmla="*/ 1578771 w 5378623"/>
                <a:gd name="connsiteY17" fmla="*/ 6035400 h 6402614"/>
                <a:gd name="connsiteX18" fmla="*/ 2116969 w 5378623"/>
                <a:gd name="connsiteY18" fmla="*/ 6005033 h 6402614"/>
                <a:gd name="connsiteX19" fmla="*/ 2648341 w 5378623"/>
                <a:gd name="connsiteY19" fmla="*/ 5837212 h 6402614"/>
                <a:gd name="connsiteX20" fmla="*/ 3166862 w 5378623"/>
                <a:gd name="connsiteY20" fmla="*/ 5582136 h 6402614"/>
                <a:gd name="connsiteX21" fmla="*/ 3295551 w 5378623"/>
                <a:gd name="connsiteY21" fmla="*/ 5510900 h 6402614"/>
                <a:gd name="connsiteX22" fmla="*/ 3426292 w 5378623"/>
                <a:gd name="connsiteY22" fmla="*/ 5437546 h 6402614"/>
                <a:gd name="connsiteX23" fmla="*/ 3693498 w 5378623"/>
                <a:gd name="connsiteY23" fmla="*/ 5296779 h 6402614"/>
                <a:gd name="connsiteX24" fmla="*/ 3957511 w 5378623"/>
                <a:gd name="connsiteY24" fmla="*/ 5162806 h 6402614"/>
                <a:gd name="connsiteX25" fmla="*/ 4212170 w 5378623"/>
                <a:gd name="connsiteY25" fmla="*/ 5024936 h 6402614"/>
                <a:gd name="connsiteX26" fmla="*/ 4449651 w 5378623"/>
                <a:gd name="connsiteY26" fmla="*/ 4870986 h 6402614"/>
                <a:gd name="connsiteX27" fmla="*/ 4659728 w 5378623"/>
                <a:gd name="connsiteY27" fmla="*/ 4689640 h 6402614"/>
                <a:gd name="connsiteX28" fmla="*/ 4830457 w 5378623"/>
                <a:gd name="connsiteY28" fmla="*/ 4472596 h 6402614"/>
                <a:gd name="connsiteX29" fmla="*/ 4955705 w 5378623"/>
                <a:gd name="connsiteY29" fmla="*/ 4222268 h 6402614"/>
                <a:gd name="connsiteX30" fmla="*/ 4968352 w 5378623"/>
                <a:gd name="connsiteY30" fmla="*/ 4189141 h 6402614"/>
                <a:gd name="connsiteX31" fmla="*/ 4979564 w 5378623"/>
                <a:gd name="connsiteY31" fmla="*/ 4155400 h 6402614"/>
                <a:gd name="connsiteX32" fmla="*/ 4990913 w 5378623"/>
                <a:gd name="connsiteY32" fmla="*/ 4121577 h 6402614"/>
                <a:gd name="connsiteX33" fmla="*/ 5000865 w 5378623"/>
                <a:gd name="connsiteY33" fmla="*/ 4086570 h 6402614"/>
                <a:gd name="connsiteX34" fmla="*/ 5020612 w 5378623"/>
                <a:gd name="connsiteY34" fmla="*/ 4016281 h 6402614"/>
                <a:gd name="connsiteX35" fmla="*/ 5030486 w 5378623"/>
                <a:gd name="connsiteY35" fmla="*/ 3981137 h 6402614"/>
                <a:gd name="connsiteX36" fmla="*/ 5035423 w 5378623"/>
                <a:gd name="connsiteY36" fmla="*/ 3963565 h 6402614"/>
                <a:gd name="connsiteX37" fmla="*/ 5039507 w 5378623"/>
                <a:gd name="connsiteY37" fmla="*/ 3945765 h 6402614"/>
                <a:gd name="connsiteX38" fmla="*/ 5071597 w 5378623"/>
                <a:gd name="connsiteY38" fmla="*/ 3802972 h 6402614"/>
                <a:gd name="connsiteX39" fmla="*/ 5096108 w 5378623"/>
                <a:gd name="connsiteY39" fmla="*/ 3658610 h 6402614"/>
                <a:gd name="connsiteX40" fmla="*/ 5113299 w 5378623"/>
                <a:gd name="connsiteY40" fmla="*/ 3512985 h 6402614"/>
                <a:gd name="connsiteX41" fmla="*/ 5115328 w 5378623"/>
                <a:gd name="connsiteY41" fmla="*/ 3494749 h 6402614"/>
                <a:gd name="connsiteX42" fmla="*/ 5116446 w 5378623"/>
                <a:gd name="connsiteY42" fmla="*/ 3476502 h 6402614"/>
                <a:gd name="connsiteX43" fmla="*/ 5118711 w 5378623"/>
                <a:gd name="connsiteY43" fmla="*/ 3439898 h 6402614"/>
                <a:gd name="connsiteX44" fmla="*/ 5123270 w 5378623"/>
                <a:gd name="connsiteY44" fmla="*/ 3366583 h 6402614"/>
                <a:gd name="connsiteX45" fmla="*/ 5121172 w 5378623"/>
                <a:gd name="connsiteY45" fmla="*/ 3072860 h 6402614"/>
                <a:gd name="connsiteX46" fmla="*/ 5119473 w 5378623"/>
                <a:gd name="connsiteY46" fmla="*/ 3036121 h 6402614"/>
                <a:gd name="connsiteX47" fmla="*/ 5116244 w 5378623"/>
                <a:gd name="connsiteY47" fmla="*/ 2999552 h 6402614"/>
                <a:gd name="connsiteX48" fmla="*/ 5109221 w 5378623"/>
                <a:gd name="connsiteY48" fmla="*/ 2926379 h 6402614"/>
                <a:gd name="connsiteX49" fmla="*/ 5089643 w 5378623"/>
                <a:gd name="connsiteY49" fmla="*/ 2780639 h 6402614"/>
                <a:gd name="connsiteX50" fmla="*/ 5084078 w 5378623"/>
                <a:gd name="connsiteY50" fmla="*/ 2744255 h 6402614"/>
                <a:gd name="connsiteX51" fmla="*/ 5077785 w 5378623"/>
                <a:gd name="connsiteY51" fmla="*/ 2708026 h 6402614"/>
                <a:gd name="connsiteX52" fmla="*/ 5063128 w 5378623"/>
                <a:gd name="connsiteY52" fmla="*/ 2636053 h 6402614"/>
                <a:gd name="connsiteX53" fmla="*/ 5047530 w 5378623"/>
                <a:gd name="connsiteY53" fmla="*/ 2564176 h 6402614"/>
                <a:gd name="connsiteX54" fmla="*/ 5028967 w 5378623"/>
                <a:gd name="connsiteY54" fmla="*/ 2493127 h 6402614"/>
                <a:gd name="connsiteX55" fmla="*/ 4822623 w 5378623"/>
                <a:gd name="connsiteY55" fmla="*/ 1944830 h 6402614"/>
                <a:gd name="connsiteX56" fmla="*/ 4108183 w 5378623"/>
                <a:gd name="connsiteY56" fmla="*/ 1038170 h 6402614"/>
                <a:gd name="connsiteX57" fmla="*/ 3638213 w 5378623"/>
                <a:gd name="connsiteY57" fmla="*/ 712395 h 6402614"/>
                <a:gd name="connsiteX58" fmla="*/ 3575480 w 5378623"/>
                <a:gd name="connsiteY58" fmla="*/ 678662 h 6402614"/>
                <a:gd name="connsiteX59" fmla="*/ 3512574 w 5378623"/>
                <a:gd name="connsiteY59" fmla="*/ 645577 h 6402614"/>
                <a:gd name="connsiteX60" fmla="*/ 3448603 w 5378623"/>
                <a:gd name="connsiteY60" fmla="*/ 614757 h 6402614"/>
                <a:gd name="connsiteX61" fmla="*/ 3416617 w 5378623"/>
                <a:gd name="connsiteY61" fmla="*/ 599347 h 6402614"/>
                <a:gd name="connsiteX62" fmla="*/ 3384352 w 5378623"/>
                <a:gd name="connsiteY62" fmla="*/ 584559 h 6402614"/>
                <a:gd name="connsiteX63" fmla="*/ 3254088 w 5378623"/>
                <a:gd name="connsiteY63" fmla="*/ 529021 h 6402614"/>
                <a:gd name="connsiteX64" fmla="*/ 3121640 w 5378623"/>
                <a:gd name="connsiteY64" fmla="*/ 479505 h 6402614"/>
                <a:gd name="connsiteX65" fmla="*/ 2987193 w 5378623"/>
                <a:gd name="connsiteY65" fmla="*/ 436176 h 6402614"/>
                <a:gd name="connsiteX66" fmla="*/ 2851296 w 5378623"/>
                <a:gd name="connsiteY66" fmla="*/ 398256 h 6402614"/>
                <a:gd name="connsiteX67" fmla="*/ 2573611 w 5378623"/>
                <a:gd name="connsiteY67" fmla="*/ 336717 h 6402614"/>
                <a:gd name="connsiteX68" fmla="*/ 2014208 w 5378623"/>
                <a:gd name="connsiteY68" fmla="*/ 276896 h 6402614"/>
                <a:gd name="connsiteX69" fmla="*/ 1457097 w 5378623"/>
                <a:gd name="connsiteY69" fmla="*/ 322828 h 6402614"/>
                <a:gd name="connsiteX70" fmla="*/ 914684 w 5378623"/>
                <a:gd name="connsiteY70" fmla="*/ 486648 h 6402614"/>
                <a:gd name="connsiteX71" fmla="*/ 848661 w 5378623"/>
                <a:gd name="connsiteY71" fmla="*/ 515093 h 6402614"/>
                <a:gd name="connsiteX72" fmla="*/ 782834 w 5378623"/>
                <a:gd name="connsiteY72" fmla="*/ 544519 h 6402614"/>
                <a:gd name="connsiteX73" fmla="*/ 717715 w 5378623"/>
                <a:gd name="connsiteY73" fmla="*/ 575988 h 6402614"/>
                <a:gd name="connsiteX74" fmla="*/ 653112 w 5378623"/>
                <a:gd name="connsiteY74" fmla="*/ 608523 h 6402614"/>
                <a:gd name="connsiteX75" fmla="*/ 406671 w 5378623"/>
                <a:gd name="connsiteY75" fmla="*/ 756246 h 6402614"/>
                <a:gd name="connsiteX76" fmla="*/ 191033 w 5378623"/>
                <a:gd name="connsiteY76" fmla="*/ 942131 h 6402614"/>
                <a:gd name="connsiteX77" fmla="*/ 143339 w 5378623"/>
                <a:gd name="connsiteY77" fmla="*/ 996006 h 6402614"/>
                <a:gd name="connsiteX78" fmla="*/ 98848 w 5378623"/>
                <a:gd name="connsiteY78" fmla="*/ 1053288 h 6402614"/>
                <a:gd name="connsiteX79" fmla="*/ 56083 w 5378623"/>
                <a:gd name="connsiteY79" fmla="*/ 1112657 h 6402614"/>
                <a:gd name="connsiteX80" fmla="*/ 14889 w 5378623"/>
                <a:gd name="connsiteY80" fmla="*/ 1173837 h 6402614"/>
                <a:gd name="connsiteX81" fmla="*/ 0 w 5378623"/>
                <a:gd name="connsiteY81" fmla="*/ 1198088 h 6402614"/>
                <a:gd name="connsiteX82" fmla="*/ 0 w 5378623"/>
                <a:gd name="connsiteY82" fmla="*/ 888809 h 6402614"/>
                <a:gd name="connsiteX83" fmla="*/ 88781 w 5378623"/>
                <a:gd name="connsiteY83" fmla="*/ 802825 h 6402614"/>
                <a:gd name="connsiteX84" fmla="*/ 2220349 w 5378623"/>
                <a:gd name="connsiteY84" fmla="*/ 67 h 640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5378623" h="6402614">
                  <a:moveTo>
                    <a:pt x="2220349" y="67"/>
                  </a:moveTo>
                  <a:cubicBezTo>
                    <a:pt x="2484151" y="1784"/>
                    <a:pt x="2751801" y="36820"/>
                    <a:pt x="3018161" y="108191"/>
                  </a:cubicBezTo>
                  <a:cubicBezTo>
                    <a:pt x="4722867" y="564965"/>
                    <a:pt x="5729192" y="2337049"/>
                    <a:pt x="5265831" y="4066338"/>
                  </a:cubicBezTo>
                  <a:cubicBezTo>
                    <a:pt x="4947269" y="5255224"/>
                    <a:pt x="4017004" y="6114300"/>
                    <a:pt x="2912752" y="6386691"/>
                  </a:cubicBezTo>
                  <a:lnTo>
                    <a:pt x="2840648" y="6402614"/>
                  </a:lnTo>
                  <a:lnTo>
                    <a:pt x="1474249" y="6402614"/>
                  </a:lnTo>
                  <a:lnTo>
                    <a:pt x="1340218" y="6370360"/>
                  </a:lnTo>
                  <a:cubicBezTo>
                    <a:pt x="914042" y="6256167"/>
                    <a:pt x="531514" y="6059766"/>
                    <a:pt x="204687" y="5802379"/>
                  </a:cubicBezTo>
                  <a:lnTo>
                    <a:pt x="0" y="5624181"/>
                  </a:lnTo>
                  <a:lnTo>
                    <a:pt x="0" y="5197118"/>
                  </a:lnTo>
                  <a:lnTo>
                    <a:pt x="120950" y="5327736"/>
                  </a:lnTo>
                  <a:cubicBezTo>
                    <a:pt x="253827" y="5458395"/>
                    <a:pt x="397634" y="5575985"/>
                    <a:pt x="553277" y="5674143"/>
                  </a:cubicBezTo>
                  <a:cubicBezTo>
                    <a:pt x="708978" y="5772084"/>
                    <a:pt x="875421" y="5851690"/>
                    <a:pt x="1048951" y="5913372"/>
                  </a:cubicBezTo>
                  <a:cubicBezTo>
                    <a:pt x="1070860" y="5920750"/>
                    <a:pt x="1092382" y="5928719"/>
                    <a:pt x="1114406" y="5935664"/>
                  </a:cubicBezTo>
                  <a:lnTo>
                    <a:pt x="1180375" y="5956470"/>
                  </a:lnTo>
                  <a:lnTo>
                    <a:pt x="1247107" y="5975278"/>
                  </a:lnTo>
                  <a:cubicBezTo>
                    <a:pt x="1269462" y="5981848"/>
                    <a:pt x="1291029" y="5986236"/>
                    <a:pt x="1313053" y="5991905"/>
                  </a:cubicBezTo>
                  <a:cubicBezTo>
                    <a:pt x="1400808" y="6012869"/>
                    <a:pt x="1489584" y="6027036"/>
                    <a:pt x="1578771" y="6035400"/>
                  </a:cubicBezTo>
                  <a:cubicBezTo>
                    <a:pt x="1757312" y="6051941"/>
                    <a:pt x="1937844" y="6040152"/>
                    <a:pt x="2116969" y="6005033"/>
                  </a:cubicBezTo>
                  <a:cubicBezTo>
                    <a:pt x="2296104" y="5969454"/>
                    <a:pt x="2473717" y="5910978"/>
                    <a:pt x="2648341" y="5837212"/>
                  </a:cubicBezTo>
                  <a:cubicBezTo>
                    <a:pt x="2823148" y="5763610"/>
                    <a:pt x="2995347" y="5675863"/>
                    <a:pt x="3166862" y="5582136"/>
                  </a:cubicBezTo>
                  <a:cubicBezTo>
                    <a:pt x="3209843" y="5558645"/>
                    <a:pt x="3252667" y="5534880"/>
                    <a:pt x="3295551" y="5510900"/>
                  </a:cubicBezTo>
                  <a:lnTo>
                    <a:pt x="3426292" y="5437546"/>
                  </a:lnTo>
                  <a:cubicBezTo>
                    <a:pt x="3515217" y="5388460"/>
                    <a:pt x="3604599" y="5341930"/>
                    <a:pt x="3693498" y="5296779"/>
                  </a:cubicBezTo>
                  <a:lnTo>
                    <a:pt x="3957511" y="5162806"/>
                  </a:lnTo>
                  <a:cubicBezTo>
                    <a:pt x="4044259" y="5118005"/>
                    <a:pt x="4129592" y="5072941"/>
                    <a:pt x="4212170" y="5024936"/>
                  </a:cubicBezTo>
                  <a:cubicBezTo>
                    <a:pt x="4294563" y="4976766"/>
                    <a:pt x="4374532" y="4926554"/>
                    <a:pt x="4449651" y="4870986"/>
                  </a:cubicBezTo>
                  <a:cubicBezTo>
                    <a:pt x="4524973" y="4815937"/>
                    <a:pt x="4596075" y="4756163"/>
                    <a:pt x="4659728" y="4689640"/>
                  </a:cubicBezTo>
                  <a:cubicBezTo>
                    <a:pt x="4723566" y="4623283"/>
                    <a:pt x="4780828" y="4550758"/>
                    <a:pt x="4830457" y="4472596"/>
                  </a:cubicBezTo>
                  <a:cubicBezTo>
                    <a:pt x="4880087" y="4394434"/>
                    <a:pt x="4921716" y="4310302"/>
                    <a:pt x="4955705" y="4222268"/>
                  </a:cubicBezTo>
                  <a:lnTo>
                    <a:pt x="4968352" y="4189141"/>
                  </a:lnTo>
                  <a:lnTo>
                    <a:pt x="4979564" y="4155400"/>
                  </a:lnTo>
                  <a:lnTo>
                    <a:pt x="4990913" y="4121577"/>
                  </a:lnTo>
                  <a:cubicBezTo>
                    <a:pt x="4994441" y="4110119"/>
                    <a:pt x="4997522" y="4098194"/>
                    <a:pt x="5000865" y="4086570"/>
                  </a:cubicBezTo>
                  <a:lnTo>
                    <a:pt x="5020612" y="4016281"/>
                  </a:lnTo>
                  <a:lnTo>
                    <a:pt x="5030486" y="3981137"/>
                  </a:lnTo>
                  <a:lnTo>
                    <a:pt x="5035423" y="3963565"/>
                  </a:lnTo>
                  <a:lnTo>
                    <a:pt x="5039507" y="3945765"/>
                  </a:lnTo>
                  <a:cubicBezTo>
                    <a:pt x="5050088" y="3898175"/>
                    <a:pt x="5061308" y="3850756"/>
                    <a:pt x="5071597" y="3802972"/>
                  </a:cubicBezTo>
                  <a:lnTo>
                    <a:pt x="5096108" y="3658610"/>
                  </a:lnTo>
                  <a:cubicBezTo>
                    <a:pt x="5102684" y="3610180"/>
                    <a:pt x="5107604" y="3561536"/>
                    <a:pt x="5113299" y="3512985"/>
                  </a:cubicBezTo>
                  <a:lnTo>
                    <a:pt x="5115328" y="3494749"/>
                  </a:lnTo>
                  <a:lnTo>
                    <a:pt x="5116446" y="3476502"/>
                  </a:lnTo>
                  <a:lnTo>
                    <a:pt x="5118711" y="3439898"/>
                  </a:lnTo>
                  <a:lnTo>
                    <a:pt x="5123270" y="3366583"/>
                  </a:lnTo>
                  <a:cubicBezTo>
                    <a:pt x="5126606" y="3268829"/>
                    <a:pt x="5127431" y="3170634"/>
                    <a:pt x="5121172" y="3072860"/>
                  </a:cubicBezTo>
                  <a:lnTo>
                    <a:pt x="5119473" y="3036121"/>
                  </a:lnTo>
                  <a:cubicBezTo>
                    <a:pt x="5118968" y="3023930"/>
                    <a:pt x="5117310" y="3011778"/>
                    <a:pt x="5116244" y="2999552"/>
                  </a:cubicBezTo>
                  <a:lnTo>
                    <a:pt x="5109221" y="2926379"/>
                  </a:lnTo>
                  <a:cubicBezTo>
                    <a:pt x="5105544" y="2877404"/>
                    <a:pt x="5096760" y="2829145"/>
                    <a:pt x="5089643" y="2780639"/>
                  </a:cubicBezTo>
                  <a:lnTo>
                    <a:pt x="5084078" y="2744255"/>
                  </a:lnTo>
                  <a:cubicBezTo>
                    <a:pt x="5082420" y="2732104"/>
                    <a:pt x="5080412" y="2719974"/>
                    <a:pt x="5077785" y="2708026"/>
                  </a:cubicBezTo>
                  <a:lnTo>
                    <a:pt x="5063128" y="2636053"/>
                  </a:lnTo>
                  <a:cubicBezTo>
                    <a:pt x="5057902" y="2612048"/>
                    <a:pt x="5053511" y="2587920"/>
                    <a:pt x="5047530" y="2564176"/>
                  </a:cubicBezTo>
                  <a:lnTo>
                    <a:pt x="5028967" y="2493127"/>
                  </a:lnTo>
                  <a:cubicBezTo>
                    <a:pt x="4979424" y="2303537"/>
                    <a:pt x="4909775" y="2119458"/>
                    <a:pt x="4822623" y="1944830"/>
                  </a:cubicBezTo>
                  <a:cubicBezTo>
                    <a:pt x="4648947" y="1594931"/>
                    <a:pt x="4401749" y="1285261"/>
                    <a:pt x="4108183" y="1038170"/>
                  </a:cubicBezTo>
                  <a:cubicBezTo>
                    <a:pt x="3961444" y="914460"/>
                    <a:pt x="3803854" y="805232"/>
                    <a:pt x="3638213" y="712395"/>
                  </a:cubicBezTo>
                  <a:lnTo>
                    <a:pt x="3575480" y="678662"/>
                  </a:lnTo>
                  <a:cubicBezTo>
                    <a:pt x="3554450" y="667578"/>
                    <a:pt x="3534194" y="655311"/>
                    <a:pt x="3512574" y="645577"/>
                  </a:cubicBezTo>
                  <a:lnTo>
                    <a:pt x="3448603" y="614757"/>
                  </a:lnTo>
                  <a:lnTo>
                    <a:pt x="3416617" y="599347"/>
                  </a:lnTo>
                  <a:cubicBezTo>
                    <a:pt x="3406000" y="594185"/>
                    <a:pt x="3395413" y="588913"/>
                    <a:pt x="3384352" y="584559"/>
                  </a:cubicBezTo>
                  <a:cubicBezTo>
                    <a:pt x="3340850" y="566062"/>
                    <a:pt x="3297707" y="547083"/>
                    <a:pt x="3254088" y="529021"/>
                  </a:cubicBezTo>
                  <a:cubicBezTo>
                    <a:pt x="3209736" y="512847"/>
                    <a:pt x="3165607" y="496270"/>
                    <a:pt x="3121640" y="479505"/>
                  </a:cubicBezTo>
                  <a:lnTo>
                    <a:pt x="2987193" y="436176"/>
                  </a:lnTo>
                  <a:cubicBezTo>
                    <a:pt x="2942116" y="422708"/>
                    <a:pt x="2896575" y="410968"/>
                    <a:pt x="2851296" y="398256"/>
                  </a:cubicBezTo>
                  <a:cubicBezTo>
                    <a:pt x="2759507" y="375285"/>
                    <a:pt x="2666373" y="353923"/>
                    <a:pt x="2573611" y="336717"/>
                  </a:cubicBezTo>
                  <a:cubicBezTo>
                    <a:pt x="2387776" y="301762"/>
                    <a:pt x="2200839" y="280304"/>
                    <a:pt x="2014208" y="276896"/>
                  </a:cubicBezTo>
                  <a:cubicBezTo>
                    <a:pt x="1827605" y="273381"/>
                    <a:pt x="1641223" y="288238"/>
                    <a:pt x="1457097" y="322828"/>
                  </a:cubicBezTo>
                  <a:cubicBezTo>
                    <a:pt x="1272912" y="357634"/>
                    <a:pt x="1091595" y="413727"/>
                    <a:pt x="914684" y="486648"/>
                  </a:cubicBezTo>
                  <a:lnTo>
                    <a:pt x="848661" y="515093"/>
                  </a:lnTo>
                  <a:cubicBezTo>
                    <a:pt x="826573" y="524592"/>
                    <a:pt x="804281" y="533573"/>
                    <a:pt x="782834" y="544519"/>
                  </a:cubicBezTo>
                  <a:lnTo>
                    <a:pt x="717715" y="575988"/>
                  </a:lnTo>
                  <a:cubicBezTo>
                    <a:pt x="696005" y="586632"/>
                    <a:pt x="673986" y="596729"/>
                    <a:pt x="653112" y="608523"/>
                  </a:cubicBezTo>
                  <a:cubicBezTo>
                    <a:pt x="568070" y="653782"/>
                    <a:pt x="483901" y="700897"/>
                    <a:pt x="406671" y="756246"/>
                  </a:cubicBezTo>
                  <a:cubicBezTo>
                    <a:pt x="327441" y="809669"/>
                    <a:pt x="256836" y="872706"/>
                    <a:pt x="191033" y="942131"/>
                  </a:cubicBezTo>
                  <a:cubicBezTo>
                    <a:pt x="175048" y="959988"/>
                    <a:pt x="159064" y="977846"/>
                    <a:pt x="143339" y="996006"/>
                  </a:cubicBezTo>
                  <a:lnTo>
                    <a:pt x="98848" y="1053288"/>
                  </a:lnTo>
                  <a:cubicBezTo>
                    <a:pt x="83542" y="1072023"/>
                    <a:pt x="70312" y="1092822"/>
                    <a:pt x="56083" y="1112657"/>
                  </a:cubicBezTo>
                  <a:cubicBezTo>
                    <a:pt x="42010" y="1132765"/>
                    <a:pt x="27965" y="1152765"/>
                    <a:pt x="14889" y="1173837"/>
                  </a:cubicBezTo>
                  <a:lnTo>
                    <a:pt x="0" y="1198088"/>
                  </a:lnTo>
                  <a:lnTo>
                    <a:pt x="0" y="888809"/>
                  </a:lnTo>
                  <a:lnTo>
                    <a:pt x="88781" y="802825"/>
                  </a:lnTo>
                  <a:cubicBezTo>
                    <a:pt x="672175" y="289643"/>
                    <a:pt x="1428944" y="-5083"/>
                    <a:pt x="2220349" y="6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標題 1">
            <a:extLst>
              <a:ext uri="{FF2B5EF4-FFF2-40B4-BE49-F238E27FC236}">
                <a16:creationId xmlns:a16="http://schemas.microsoft.com/office/drawing/2014/main" id="{F6E1902F-75FF-0474-C9A3-E7BADAB4927F}"/>
              </a:ext>
            </a:extLst>
          </p:cNvPr>
          <p:cNvSpPr>
            <a:spLocks noGrp="1"/>
          </p:cNvSpPr>
          <p:nvPr>
            <p:ph type="title"/>
          </p:nvPr>
        </p:nvSpPr>
        <p:spPr>
          <a:xfrm>
            <a:off x="278461" y="2534305"/>
            <a:ext cx="3724196" cy="1786515"/>
          </a:xfrm>
        </p:spPr>
        <p:txBody>
          <a:bodyPr vert="horz" lIns="91440" tIns="45720" rIns="91440" bIns="45720" rtlCol="0" anchor="t">
            <a:normAutofit/>
          </a:bodyPr>
          <a:lstStyle/>
          <a:p>
            <a:pPr algn="ctr"/>
            <a:r>
              <a:rPr lang="en-US" altLang="zh-TW" sz="4000" kern="1200" dirty="0">
                <a:solidFill>
                  <a:schemeClr val="tx2"/>
                </a:solidFill>
                <a:latin typeface="微軟正黑體" panose="020B0604030504040204" pitchFamily="34" charset="-120"/>
                <a:ea typeface="微軟正黑體" panose="020B0604030504040204" pitchFamily="34" charset="-120"/>
              </a:rPr>
              <a:t>113</a:t>
            </a:r>
            <a:r>
              <a:rPr lang="zh-TW" altLang="en-US" sz="4000" kern="1200" dirty="0">
                <a:solidFill>
                  <a:schemeClr val="tx2"/>
                </a:solidFill>
                <a:latin typeface="微軟正黑體" panose="020B0604030504040204" pitchFamily="34" charset="-120"/>
                <a:ea typeface="微軟正黑體" panose="020B0604030504040204" pitchFamily="34" charset="-120"/>
              </a:rPr>
              <a:t>年下半年度弱點檢測</a:t>
            </a:r>
            <a:br>
              <a:rPr lang="en-US" altLang="zh-TW" sz="4000" kern="1200" dirty="0">
                <a:solidFill>
                  <a:schemeClr val="tx2"/>
                </a:solidFill>
                <a:latin typeface="微軟正黑體" panose="020B0604030504040204" pitchFamily="34" charset="-120"/>
                <a:ea typeface="微軟正黑體" panose="020B0604030504040204" pitchFamily="34" charset="-120"/>
              </a:rPr>
            </a:br>
            <a:r>
              <a:rPr lang="zh-TW" altLang="en-US" sz="4000" kern="1200" dirty="0">
                <a:solidFill>
                  <a:schemeClr val="tx2"/>
                </a:solidFill>
                <a:latin typeface="微軟正黑體" panose="020B0604030504040204" pitchFamily="34" charset="-120"/>
                <a:ea typeface="微軟正黑體" panose="020B0604030504040204" pitchFamily="34" charset="-120"/>
              </a:rPr>
              <a:t>申請數量</a:t>
            </a:r>
          </a:p>
        </p:txBody>
      </p:sp>
      <p:graphicFrame>
        <p:nvGraphicFramePr>
          <p:cNvPr id="10" name="內容版面配置區 9">
            <a:extLst>
              <a:ext uri="{FF2B5EF4-FFF2-40B4-BE49-F238E27FC236}">
                <a16:creationId xmlns:a16="http://schemas.microsoft.com/office/drawing/2014/main" id="{06C464AD-4FBC-C7EC-E546-F804DC0A8A9B}"/>
              </a:ext>
            </a:extLst>
          </p:cNvPr>
          <p:cNvGraphicFramePr>
            <a:graphicFrameLocks noGrp="1"/>
          </p:cNvGraphicFramePr>
          <p:nvPr>
            <p:ph idx="1"/>
            <p:extLst>
              <p:ext uri="{D42A27DB-BD31-4B8C-83A1-F6EECF244321}">
                <p14:modId xmlns:p14="http://schemas.microsoft.com/office/powerpoint/2010/main" val="912270528"/>
              </p:ext>
            </p:extLst>
          </p:nvPr>
        </p:nvGraphicFramePr>
        <p:xfrm>
          <a:off x="5900739" y="1258969"/>
          <a:ext cx="5507804" cy="4394042"/>
        </p:xfrm>
        <a:graphic>
          <a:graphicData uri="http://schemas.openxmlformats.org/drawingml/2006/table">
            <a:tbl>
              <a:tblPr firstRow="1" bandRow="1">
                <a:solidFill>
                  <a:srgbClr val="F7F7F7"/>
                </a:solidFill>
              </a:tblPr>
              <a:tblGrid>
                <a:gridCol w="2209124">
                  <a:extLst>
                    <a:ext uri="{9D8B030D-6E8A-4147-A177-3AD203B41FA5}">
                      <a16:colId xmlns:a16="http://schemas.microsoft.com/office/drawing/2014/main" val="3457254579"/>
                    </a:ext>
                  </a:extLst>
                </a:gridCol>
                <a:gridCol w="1649340">
                  <a:extLst>
                    <a:ext uri="{9D8B030D-6E8A-4147-A177-3AD203B41FA5}">
                      <a16:colId xmlns:a16="http://schemas.microsoft.com/office/drawing/2014/main" val="551568476"/>
                    </a:ext>
                  </a:extLst>
                </a:gridCol>
                <a:gridCol w="1649340">
                  <a:extLst>
                    <a:ext uri="{9D8B030D-6E8A-4147-A177-3AD203B41FA5}">
                      <a16:colId xmlns:a16="http://schemas.microsoft.com/office/drawing/2014/main" val="2916247535"/>
                    </a:ext>
                  </a:extLst>
                </a:gridCol>
              </a:tblGrid>
              <a:tr h="489298">
                <a:tc>
                  <a:txBody>
                    <a:bodyPr/>
                    <a:lstStyle/>
                    <a:p>
                      <a:pPr algn="ctr" rtl="0" fontAlgn="ctr"/>
                      <a:r>
                        <a:rPr lang="zh-TW" altLang="en-US" sz="1800" b="1" i="0" u="none" strike="noStrike" cap="all" spc="60" dirty="0">
                          <a:solidFill>
                            <a:schemeClr val="tx1"/>
                          </a:solidFill>
                          <a:effectLst/>
                          <a:latin typeface="標楷體" panose="03000509000000000000"/>
                          <a:ea typeface="標楷體" panose="03000509000000000000"/>
                        </a:rPr>
                        <a:t>申請單位</a:t>
                      </a:r>
                      <a:endParaRPr lang="zh-TW" altLang="en-US" sz="1800" b="1" i="0" u="none" strike="noStrike" cap="all" spc="60" dirty="0">
                        <a:solidFill>
                          <a:schemeClr val="tx1"/>
                        </a:solidFill>
                        <a:effectLst/>
                        <a:latin typeface="Arial" panose="020B0604020202020204" pitchFamily="34" charset="0"/>
                      </a:endParaRPr>
                    </a:p>
                  </a:txBody>
                  <a:tcPr marL="135916" marR="135916" marT="135916" marB="1359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zh-TW" altLang="en-US" sz="1800" b="1" i="0" u="none" strike="noStrike" cap="all" spc="6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系統弱掃</a:t>
                      </a:r>
                    </a:p>
                  </a:txBody>
                  <a:tcPr marL="135916" marR="135916" marT="135916" marB="1359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zh-TW" altLang="en-US" sz="1800" b="1" i="0" u="none" strike="noStrike" cap="all" spc="60" dirty="0">
                          <a:solidFill>
                            <a:schemeClr val="tx1"/>
                          </a:solidFill>
                          <a:effectLst/>
                          <a:latin typeface="Times New Roman" panose="02020603050405020304" pitchFamily="18" charset="0"/>
                          <a:ea typeface="標楷體" panose="03000509000000000000"/>
                          <a:cs typeface="Times New Roman" panose="02020603050405020304" pitchFamily="18" charset="0"/>
                        </a:rPr>
                        <a:t>網頁檢測</a:t>
                      </a:r>
                      <a:endParaRPr lang="zh-TW" altLang="en-US" sz="1800" b="1" i="0" u="none" strike="noStrike" cap="all" spc="60" dirty="0">
                        <a:solidFill>
                          <a:schemeClr val="tx1"/>
                        </a:solidFill>
                        <a:effectLst/>
                        <a:latin typeface="Times New Roman" panose="02020603050405020304" pitchFamily="18" charset="0"/>
                        <a:cs typeface="Times New Roman" panose="02020603050405020304" pitchFamily="18" charset="0"/>
                      </a:endParaRPr>
                    </a:p>
                  </a:txBody>
                  <a:tcPr marL="135916" marR="135916" marT="135916" marB="1359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008434"/>
                  </a:ext>
                </a:extLst>
              </a:tr>
              <a:tr h="384789">
                <a:tc>
                  <a:txBody>
                    <a:bodyPr/>
                    <a:lstStyle/>
                    <a:p>
                      <a:pPr algn="ctr" rtl="0" fontAlgn="ctr"/>
                      <a:r>
                        <a:rPr lang="zh-TW" altLang="en-US" sz="1800" b="0" i="0" u="none" strike="noStrike" cap="none" spc="0" dirty="0">
                          <a:solidFill>
                            <a:schemeClr val="tx1"/>
                          </a:solidFill>
                          <a:effectLst/>
                          <a:latin typeface="標楷體" panose="03000509000000000000"/>
                          <a:ea typeface="標楷體" panose="03000509000000000000"/>
                        </a:rPr>
                        <a:t>中原大學</a:t>
                      </a:r>
                      <a:endParaRPr lang="zh-TW" altLang="en-US" sz="1800" b="0" i="0" u="none" strike="noStrike" cap="none" spc="0" dirty="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54</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a:solidFill>
                            <a:schemeClr val="tx1"/>
                          </a:solidFill>
                          <a:effectLst/>
                          <a:latin typeface="Times New Roman" panose="02020603050405020304" pitchFamily="18" charset="0"/>
                          <a:ea typeface="標楷體" panose="03000509000000000000"/>
                          <a:cs typeface="Times New Roman" panose="02020603050405020304" pitchFamily="18" charset="0"/>
                        </a:rPr>
                        <a:t>19</a:t>
                      </a:r>
                      <a:endParaRPr lang="en-US" altLang="zh-TW" sz="1800" b="0" i="0" u="none" strike="noStrike" cap="none" spc="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extLst>
                  <a:ext uri="{0D108BD9-81ED-4DB2-BD59-A6C34878D82A}">
                    <a16:rowId xmlns:a16="http://schemas.microsoft.com/office/drawing/2014/main" val="3562268656"/>
                  </a:ext>
                </a:extLst>
              </a:tr>
              <a:tr h="384789">
                <a:tc>
                  <a:txBody>
                    <a:bodyPr/>
                    <a:lstStyle/>
                    <a:p>
                      <a:pPr algn="ctr" rtl="0" fontAlgn="ctr"/>
                      <a:r>
                        <a:rPr lang="zh-TW" altLang="en-US" sz="1800" b="0" i="0" u="none" strike="noStrike" cap="none" spc="0" dirty="0">
                          <a:solidFill>
                            <a:schemeClr val="tx1"/>
                          </a:solidFill>
                          <a:effectLst/>
                          <a:latin typeface="標楷體" panose="03000509000000000000"/>
                          <a:ea typeface="標楷體" panose="03000509000000000000"/>
                        </a:rPr>
                        <a:t>內壢高中</a:t>
                      </a:r>
                      <a:endParaRPr lang="zh-TW" altLang="en-US" sz="1800" b="0" i="0" u="none" strike="noStrike" cap="none" spc="0" dirty="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1</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800" b="0" i="0" u="none" strike="noStrike" cap="none" spc="0">
                          <a:solidFill>
                            <a:schemeClr val="tx1"/>
                          </a:solidFill>
                          <a:effectLst/>
                          <a:latin typeface="Times New Roman" panose="02020603050405020304" pitchFamily="18" charset="0"/>
                          <a:ea typeface="標楷體" panose="03000509000000000000"/>
                          <a:cs typeface="Times New Roman" panose="02020603050405020304" pitchFamily="18" charset="0"/>
                        </a:rPr>
                        <a:t>11</a:t>
                      </a:r>
                      <a:endParaRPr lang="en-US" altLang="zh-TW" sz="1800" b="0" i="0" u="none" strike="noStrike" cap="none" spc="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157714471"/>
                  </a:ext>
                </a:extLst>
              </a:tr>
              <a:tr h="384789">
                <a:tc>
                  <a:txBody>
                    <a:bodyPr/>
                    <a:lstStyle/>
                    <a:p>
                      <a:pPr algn="ctr" rtl="0" fontAlgn="ctr"/>
                      <a:r>
                        <a:rPr lang="zh-TW" altLang="en-US" sz="1800" b="0" i="0" u="none" strike="noStrike" cap="none" spc="0">
                          <a:solidFill>
                            <a:schemeClr val="tx1"/>
                          </a:solidFill>
                          <a:effectLst/>
                          <a:latin typeface="標楷體" panose="03000509000000000000"/>
                          <a:ea typeface="標楷體" panose="03000509000000000000"/>
                        </a:rPr>
                        <a:t>永平工商</a:t>
                      </a:r>
                      <a:endParaRPr lang="zh-TW" altLang="en-US" sz="1800" b="0" i="0" u="none" strike="noStrike" cap="none" spc="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1</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a:solidFill>
                            <a:schemeClr val="tx1"/>
                          </a:solidFill>
                          <a:effectLst/>
                          <a:latin typeface="Times New Roman" panose="02020603050405020304" pitchFamily="18" charset="0"/>
                          <a:ea typeface="標楷體" panose="03000509000000000000"/>
                          <a:cs typeface="Times New Roman" panose="02020603050405020304" pitchFamily="18" charset="0"/>
                        </a:rPr>
                        <a:t>1</a:t>
                      </a:r>
                      <a:endParaRPr lang="en-US" altLang="zh-TW" sz="1800" b="0" i="0" u="none" strike="noStrike" cap="none" spc="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extLst>
                  <a:ext uri="{0D108BD9-81ED-4DB2-BD59-A6C34878D82A}">
                    <a16:rowId xmlns:a16="http://schemas.microsoft.com/office/drawing/2014/main" val="4041625081"/>
                  </a:ext>
                </a:extLst>
              </a:tr>
              <a:tr h="384789">
                <a:tc>
                  <a:txBody>
                    <a:bodyPr/>
                    <a:lstStyle/>
                    <a:p>
                      <a:pPr algn="ctr" rtl="0" fontAlgn="ctr"/>
                      <a:r>
                        <a:rPr lang="zh-TW" altLang="en-US" sz="1800" b="0" i="0" u="none" strike="noStrike" cap="none" spc="0">
                          <a:solidFill>
                            <a:schemeClr val="tx1"/>
                          </a:solidFill>
                          <a:effectLst/>
                          <a:latin typeface="標楷體" panose="03000509000000000000"/>
                          <a:ea typeface="標楷體" panose="03000509000000000000"/>
                        </a:rPr>
                        <a:t>至善高中</a:t>
                      </a:r>
                      <a:endParaRPr lang="zh-TW" altLang="en-US" sz="1800" b="0" i="0" u="none" strike="noStrike" cap="none" spc="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3</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800" b="0" i="0" u="none" strike="noStrike" cap="none" spc="0">
                          <a:solidFill>
                            <a:schemeClr val="tx1"/>
                          </a:solidFill>
                          <a:effectLst/>
                          <a:latin typeface="Times New Roman" panose="02020603050405020304" pitchFamily="18" charset="0"/>
                          <a:ea typeface="標楷體" panose="03000509000000000000"/>
                          <a:cs typeface="Times New Roman" panose="02020603050405020304" pitchFamily="18" charset="0"/>
                        </a:rPr>
                        <a:t>2</a:t>
                      </a:r>
                      <a:endParaRPr lang="en-US" altLang="zh-TW" sz="1800" b="0" i="0" u="none" strike="noStrike" cap="none" spc="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908595898"/>
                  </a:ext>
                </a:extLst>
              </a:tr>
              <a:tr h="384789">
                <a:tc>
                  <a:txBody>
                    <a:bodyPr/>
                    <a:lstStyle/>
                    <a:p>
                      <a:pPr algn="ctr" rtl="0" fontAlgn="ctr"/>
                      <a:r>
                        <a:rPr lang="zh-TW" altLang="en-US" sz="1800" b="0" i="0" u="none" strike="noStrike" cap="none" spc="0">
                          <a:solidFill>
                            <a:schemeClr val="tx1"/>
                          </a:solidFill>
                          <a:effectLst/>
                          <a:latin typeface="標楷體" panose="03000509000000000000"/>
                          <a:ea typeface="標楷體" panose="03000509000000000000"/>
                        </a:rPr>
                        <a:t>金門縣網中心</a:t>
                      </a:r>
                      <a:endParaRPr lang="zh-TW" altLang="en-US" sz="1800" b="0" i="0" u="none" strike="noStrike" cap="none" spc="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7</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a:solidFill>
                            <a:schemeClr val="tx1"/>
                          </a:solidFill>
                          <a:effectLst/>
                          <a:latin typeface="Times New Roman" panose="02020603050405020304" pitchFamily="18" charset="0"/>
                          <a:ea typeface="標楷體" panose="03000509000000000000"/>
                          <a:cs typeface="Times New Roman" panose="02020603050405020304" pitchFamily="18" charset="0"/>
                        </a:rPr>
                        <a:t>0</a:t>
                      </a:r>
                      <a:endParaRPr lang="en-US" altLang="zh-TW" sz="1800" b="0" i="0" u="none" strike="noStrike" cap="none" spc="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extLst>
                  <a:ext uri="{0D108BD9-81ED-4DB2-BD59-A6C34878D82A}">
                    <a16:rowId xmlns:a16="http://schemas.microsoft.com/office/drawing/2014/main" val="3761822955"/>
                  </a:ext>
                </a:extLst>
              </a:tr>
              <a:tr h="384789">
                <a:tc>
                  <a:txBody>
                    <a:bodyPr/>
                    <a:lstStyle/>
                    <a:p>
                      <a:pPr algn="ctr" rtl="0" fontAlgn="ctr"/>
                      <a:r>
                        <a:rPr lang="zh-TW" altLang="en-US" sz="1800" b="0" i="0" u="none" strike="noStrike" cap="none" spc="0">
                          <a:solidFill>
                            <a:schemeClr val="tx1"/>
                          </a:solidFill>
                          <a:effectLst/>
                          <a:latin typeface="標楷體" panose="03000509000000000000"/>
                          <a:ea typeface="標楷體" panose="03000509000000000000"/>
                        </a:rPr>
                        <a:t>南亞技術學院</a:t>
                      </a:r>
                      <a:endParaRPr lang="zh-TW" altLang="en-US" sz="1800" b="0" i="0" u="none" strike="noStrike" cap="none" spc="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1</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4</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23473205"/>
                  </a:ext>
                </a:extLst>
              </a:tr>
              <a:tr h="384789">
                <a:tc>
                  <a:txBody>
                    <a:bodyPr/>
                    <a:lstStyle/>
                    <a:p>
                      <a:pPr algn="ctr" rtl="0" fontAlgn="ctr"/>
                      <a:r>
                        <a:rPr lang="zh-TW" altLang="en-US" sz="1800" b="0" i="0" u="none" strike="noStrike" cap="none" spc="0">
                          <a:solidFill>
                            <a:schemeClr val="tx1"/>
                          </a:solidFill>
                          <a:effectLst/>
                          <a:latin typeface="標楷體" panose="03000509000000000000"/>
                          <a:ea typeface="標楷體" panose="03000509000000000000"/>
                        </a:rPr>
                        <a:t>國防大學</a:t>
                      </a:r>
                      <a:endParaRPr lang="zh-TW" altLang="en-US" sz="1800" b="0" i="0" u="none" strike="noStrike" cap="none" spc="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0</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a:solidFill>
                            <a:schemeClr val="tx1"/>
                          </a:solidFill>
                          <a:effectLst/>
                          <a:latin typeface="Times New Roman" panose="02020603050405020304" pitchFamily="18" charset="0"/>
                          <a:ea typeface="標楷體" panose="03000509000000000000"/>
                          <a:cs typeface="Times New Roman" panose="02020603050405020304" pitchFamily="18" charset="0"/>
                        </a:rPr>
                        <a:t>4</a:t>
                      </a:r>
                      <a:endParaRPr lang="en-US" altLang="zh-TW" sz="1800" b="0" i="0" u="none" strike="noStrike" cap="none" spc="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extLst>
                  <a:ext uri="{0D108BD9-81ED-4DB2-BD59-A6C34878D82A}">
                    <a16:rowId xmlns:a16="http://schemas.microsoft.com/office/drawing/2014/main" val="2315784930"/>
                  </a:ext>
                </a:extLst>
              </a:tr>
              <a:tr h="384789">
                <a:tc>
                  <a:txBody>
                    <a:bodyPr/>
                    <a:lstStyle/>
                    <a:p>
                      <a:pPr algn="ctr" rtl="0" fontAlgn="ctr"/>
                      <a:r>
                        <a:rPr lang="zh-TW" altLang="en-US" sz="1800" b="0" i="0" u="none" strike="noStrike" cap="none" spc="0">
                          <a:solidFill>
                            <a:schemeClr val="tx1"/>
                          </a:solidFill>
                          <a:effectLst/>
                          <a:latin typeface="標楷體" panose="03000509000000000000"/>
                          <a:ea typeface="標楷體" panose="03000509000000000000"/>
                        </a:rPr>
                        <a:t>新生醫專</a:t>
                      </a:r>
                      <a:endParaRPr lang="zh-TW" altLang="en-US" sz="1800" b="0" i="0" u="none" strike="noStrike" cap="none" spc="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800" b="0" i="0" u="none" strike="noStrike" cap="none" spc="0">
                          <a:solidFill>
                            <a:schemeClr val="tx1"/>
                          </a:solidFill>
                          <a:effectLst/>
                          <a:latin typeface="Times New Roman" panose="02020603050405020304" pitchFamily="18" charset="0"/>
                          <a:ea typeface="標楷體" panose="03000509000000000000"/>
                          <a:cs typeface="Times New Roman" panose="02020603050405020304" pitchFamily="18" charset="0"/>
                        </a:rPr>
                        <a:t>5</a:t>
                      </a:r>
                      <a:endParaRPr lang="en-US" altLang="zh-TW" sz="1800" b="0" i="0" u="none" strike="noStrike" cap="none" spc="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0</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36772035"/>
                  </a:ext>
                </a:extLst>
              </a:tr>
              <a:tr h="384789">
                <a:tc>
                  <a:txBody>
                    <a:bodyPr/>
                    <a:lstStyle/>
                    <a:p>
                      <a:pPr algn="ctr" rtl="0" fontAlgn="ctr"/>
                      <a:r>
                        <a:rPr lang="zh-TW" altLang="en-US" sz="1800" b="0" i="0" u="none" strike="noStrike" cap="none" spc="0">
                          <a:solidFill>
                            <a:schemeClr val="tx1"/>
                          </a:solidFill>
                          <a:effectLst/>
                          <a:latin typeface="標楷體" panose="03000509000000000000"/>
                          <a:ea typeface="標楷體" panose="03000509000000000000"/>
                        </a:rPr>
                        <a:t>體育大學</a:t>
                      </a:r>
                      <a:endParaRPr lang="zh-TW" altLang="en-US" sz="1800" b="0" i="0" u="none" strike="noStrike" cap="none" spc="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1276</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tc>
                  <a:txBody>
                    <a:bodyPr/>
                    <a:lstStyle/>
                    <a:p>
                      <a:pPr algn="ctr" rtl="0" fontAlgn="ctr"/>
                      <a:r>
                        <a:rPr lang="en-US" sz="1800" b="0"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299</a:t>
                      </a:r>
                      <a:endParaRPr lang="en-US" altLang="zh-TW" sz="1800" b="0"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7F7"/>
                    </a:solidFill>
                  </a:tcPr>
                </a:tc>
                <a:extLst>
                  <a:ext uri="{0D108BD9-81ED-4DB2-BD59-A6C34878D82A}">
                    <a16:rowId xmlns:a16="http://schemas.microsoft.com/office/drawing/2014/main" val="3227271497"/>
                  </a:ext>
                </a:extLst>
              </a:tr>
              <a:tr h="384789">
                <a:tc>
                  <a:txBody>
                    <a:bodyPr/>
                    <a:lstStyle/>
                    <a:p>
                      <a:pPr algn="ctr" fontAlgn="ctr"/>
                      <a:r>
                        <a:rPr lang="zh-TW" altLang="en-US" sz="1800" b="1" i="0" u="none" strike="noStrike" cap="none" spc="0">
                          <a:solidFill>
                            <a:schemeClr val="tx1"/>
                          </a:solidFill>
                          <a:effectLst/>
                          <a:latin typeface="標楷體" panose="03000509000000000000"/>
                          <a:ea typeface="標楷體" panose="03000509000000000000"/>
                        </a:rPr>
                        <a:t>總計</a:t>
                      </a:r>
                      <a:endParaRPr lang="zh-TW" altLang="en-US" sz="1800" b="1" i="0" u="none" strike="noStrike" cap="none" spc="0">
                        <a:solidFill>
                          <a:schemeClr val="tx1"/>
                        </a:solidFill>
                        <a:effectLst/>
                        <a:latin typeface="Arial" panose="020B0604020202020204" pitchFamily="34"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1800" b="1"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1348</a:t>
                      </a:r>
                      <a:endParaRPr lang="en-US" altLang="zh-TW" sz="1800" b="1"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1800" b="1" i="0" u="none" strike="noStrike" cap="none" spc="0" dirty="0">
                          <a:solidFill>
                            <a:schemeClr val="tx1"/>
                          </a:solidFill>
                          <a:effectLst/>
                          <a:latin typeface="Times New Roman" panose="02020603050405020304" pitchFamily="18" charset="0"/>
                          <a:ea typeface="標楷體" panose="03000509000000000000"/>
                          <a:cs typeface="Times New Roman" panose="02020603050405020304" pitchFamily="18" charset="0"/>
                        </a:rPr>
                        <a:t>340</a:t>
                      </a:r>
                      <a:endParaRPr lang="en-US" altLang="zh-TW" sz="1800" b="1" i="0" u="none" strike="noStrike" cap="none" spc="0" dirty="0">
                        <a:solidFill>
                          <a:schemeClr val="tx1"/>
                        </a:solidFill>
                        <a:effectLst/>
                        <a:latin typeface="Times New Roman" panose="02020603050405020304" pitchFamily="18" charset="0"/>
                        <a:cs typeface="Times New Roman" panose="02020603050405020304" pitchFamily="18" charset="0"/>
                      </a:endParaRPr>
                    </a:p>
                  </a:txBody>
                  <a:tcPr marL="16306" marR="16306" marT="16306" marB="906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219451016"/>
                  </a:ext>
                </a:extLst>
              </a:tr>
            </a:tbl>
          </a:graphicData>
        </a:graphic>
      </p:graphicFrame>
    </p:spTree>
    <p:extLst>
      <p:ext uri="{BB962C8B-B14F-4D97-AF65-F5344CB8AC3E}">
        <p14:creationId xmlns:p14="http://schemas.microsoft.com/office/powerpoint/2010/main" val="2623408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7">
            <a:extLst>
              <a:ext uri="{FF2B5EF4-FFF2-40B4-BE49-F238E27FC236}">
                <a16:creationId xmlns:a16="http://schemas.microsoft.com/office/drawing/2014/main" id="{889C5E17-24D0-4696-A3C5-A2261FB455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9">
            <a:extLst>
              <a:ext uri="{FF2B5EF4-FFF2-40B4-BE49-F238E27FC236}">
                <a16:creationId xmlns:a16="http://schemas.microsoft.com/office/drawing/2014/main" id="{6929B58F-2358-44CC-ACE5-EF1BD3C6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標題 1">
            <a:extLst>
              <a:ext uri="{FF2B5EF4-FFF2-40B4-BE49-F238E27FC236}">
                <a16:creationId xmlns:a16="http://schemas.microsoft.com/office/drawing/2014/main" id="{3CEBCD3C-49F6-5C7E-EB44-14503E415848}"/>
              </a:ext>
            </a:extLst>
          </p:cNvPr>
          <p:cNvSpPr>
            <a:spLocks noGrp="1"/>
          </p:cNvSpPr>
          <p:nvPr>
            <p:ph type="title"/>
          </p:nvPr>
        </p:nvSpPr>
        <p:spPr>
          <a:xfrm>
            <a:off x="804672" y="1243013"/>
            <a:ext cx="3855720" cy="4371974"/>
          </a:xfrm>
        </p:spPr>
        <p:txBody>
          <a:bodyPr>
            <a:normAutofit/>
          </a:bodyPr>
          <a:lstStyle/>
          <a:p>
            <a:r>
              <a:rPr lang="en-US" altLang="zh-TW" sz="3600" dirty="0">
                <a:solidFill>
                  <a:schemeClr val="tx2"/>
                </a:solidFill>
                <a:latin typeface="微軟正黑體" panose="020B0604030504040204" pitchFamily="34" charset="-120"/>
                <a:ea typeface="微軟正黑體" panose="020B0604030504040204" pitchFamily="34" charset="-120"/>
              </a:rPr>
              <a:t>OWASP TOP 10</a:t>
            </a:r>
            <a:endParaRPr lang="zh-TW" altLang="en-US" sz="3600" dirty="0">
              <a:solidFill>
                <a:schemeClr val="tx2"/>
              </a:solidFill>
              <a:latin typeface="微軟正黑體" panose="020B0604030504040204" pitchFamily="34" charset="-120"/>
              <a:ea typeface="微軟正黑體" panose="020B0604030504040204" pitchFamily="34" charset="-120"/>
            </a:endParaRPr>
          </a:p>
        </p:txBody>
      </p:sp>
      <p:grpSp>
        <p:nvGrpSpPr>
          <p:cNvPr id="21" name="Group 11">
            <a:extLst>
              <a:ext uri="{FF2B5EF4-FFF2-40B4-BE49-F238E27FC236}">
                <a16:creationId xmlns:a16="http://schemas.microsoft.com/office/drawing/2014/main" id="{09DA5303-A1AF-4830-806C-51FCD9618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97348" y="5285"/>
            <a:ext cx="7294653" cy="6858000"/>
            <a:chOff x="4897348" y="-5799"/>
            <a:chExt cx="7294653" cy="6858000"/>
          </a:xfrm>
        </p:grpSpPr>
        <p:sp>
          <p:nvSpPr>
            <p:cNvPr id="13" name="Freeform: Shape 12">
              <a:extLst>
                <a:ext uri="{FF2B5EF4-FFF2-40B4-BE49-F238E27FC236}">
                  <a16:creationId xmlns:a16="http://schemas.microsoft.com/office/drawing/2014/main" id="{4FAAA8C8-4EB7-45F1-BF24-3EF0F4DC4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897348" y="-5798"/>
              <a:ext cx="7294652" cy="6857999"/>
            </a:xfrm>
            <a:custGeom>
              <a:avLst/>
              <a:gdLst>
                <a:gd name="connsiteX0" fmla="*/ 7294652 w 7294652"/>
                <a:gd name="connsiteY0" fmla="*/ 6063030 h 6857999"/>
                <a:gd name="connsiteX1" fmla="*/ 7294652 w 7294652"/>
                <a:gd name="connsiteY1" fmla="*/ 6857999 h 6857999"/>
                <a:gd name="connsiteX2" fmla="*/ 6248575 w 7294652"/>
                <a:gd name="connsiteY2" fmla="*/ 6857999 h 6857999"/>
                <a:gd name="connsiteX3" fmla="*/ 6477898 w 7294652"/>
                <a:gd name="connsiteY3" fmla="*/ 6700973 h 6857999"/>
                <a:gd name="connsiteX4" fmla="*/ 6647884 w 7294652"/>
                <a:gd name="connsiteY4" fmla="*/ 6572752 h 6857999"/>
                <a:gd name="connsiteX5" fmla="*/ 6817698 w 7294652"/>
                <a:gd name="connsiteY5" fmla="*/ 6440235 h 6857999"/>
                <a:gd name="connsiteX6" fmla="*/ 7161451 w 7294652"/>
                <a:gd name="connsiteY6" fmla="*/ 6165232 h 6857999"/>
                <a:gd name="connsiteX7" fmla="*/ 1673436 w 7294652"/>
                <a:gd name="connsiteY7" fmla="*/ 0 h 6857999"/>
                <a:gd name="connsiteX8" fmla="*/ 2394951 w 7294652"/>
                <a:gd name="connsiteY8" fmla="*/ 0 h 6857999"/>
                <a:gd name="connsiteX9" fmla="*/ 2244659 w 7294652"/>
                <a:gd name="connsiteY9" fmla="*/ 100763 h 6857999"/>
                <a:gd name="connsiteX10" fmla="*/ 1743903 w 7294652"/>
                <a:gd name="connsiteY10" fmla="*/ 498975 h 6857999"/>
                <a:gd name="connsiteX11" fmla="*/ 1163821 w 7294652"/>
                <a:gd name="connsiteY11" fmla="*/ 1121514 h 6857999"/>
                <a:gd name="connsiteX12" fmla="*/ 704911 w 7294652"/>
                <a:gd name="connsiteY12" fmla="*/ 1837036 h 6857999"/>
                <a:gd name="connsiteX13" fmla="*/ 393472 w 7294652"/>
                <a:gd name="connsiteY13" fmla="*/ 2627669 h 6857999"/>
                <a:gd name="connsiteX14" fmla="*/ 280032 w 7294652"/>
                <a:gd name="connsiteY14" fmla="*/ 3472097 h 6857999"/>
                <a:gd name="connsiteX15" fmla="*/ 327813 w 7294652"/>
                <a:gd name="connsiteY15" fmla="*/ 3884602 h 6857999"/>
                <a:gd name="connsiteX16" fmla="*/ 469096 w 7294652"/>
                <a:gd name="connsiteY16" fmla="*/ 4270809 h 6857999"/>
                <a:gd name="connsiteX17" fmla="*/ 567581 w 7294652"/>
                <a:gd name="connsiteY17" fmla="*/ 4452482 h 6857999"/>
                <a:gd name="connsiteX18" fmla="*/ 680677 w 7294652"/>
                <a:gd name="connsiteY18" fmla="*/ 4628484 h 6857999"/>
                <a:gd name="connsiteX19" fmla="*/ 941928 w 7294652"/>
                <a:gd name="connsiteY19" fmla="*/ 4968628 h 6857999"/>
                <a:gd name="connsiteX20" fmla="*/ 1224665 w 7294652"/>
                <a:gd name="connsiteY20" fmla="*/ 5311349 h 6857999"/>
                <a:gd name="connsiteX21" fmla="*/ 1365259 w 7294652"/>
                <a:gd name="connsiteY21" fmla="*/ 5490273 h 6857999"/>
                <a:gd name="connsiteX22" fmla="*/ 1432808 w 7294652"/>
                <a:gd name="connsiteY22" fmla="*/ 5577931 h 6857999"/>
                <a:gd name="connsiteX23" fmla="*/ 1498980 w 7294652"/>
                <a:gd name="connsiteY23" fmla="*/ 5662148 h 6857999"/>
                <a:gd name="connsiteX24" fmla="*/ 2067548 w 7294652"/>
                <a:gd name="connsiteY24" fmla="*/ 6283312 h 6857999"/>
                <a:gd name="connsiteX25" fmla="*/ 2369879 w 7294652"/>
                <a:gd name="connsiteY25" fmla="*/ 6562782 h 6857999"/>
                <a:gd name="connsiteX26" fmla="*/ 2686645 w 7294652"/>
                <a:gd name="connsiteY26" fmla="*/ 6820598 h 6857999"/>
                <a:gd name="connsiteX27" fmla="*/ 2738907 w 7294652"/>
                <a:gd name="connsiteY27" fmla="*/ 6857999 h 6857999"/>
                <a:gd name="connsiteX28" fmla="*/ 1731787 w 7294652"/>
                <a:gd name="connsiteY28" fmla="*/ 6857999 h 6857999"/>
                <a:gd name="connsiteX29" fmla="*/ 1607949 w 7294652"/>
                <a:gd name="connsiteY29" fmla="*/ 6732770 h 6857999"/>
                <a:gd name="connsiteX30" fmla="*/ 1309057 w 7294652"/>
                <a:gd name="connsiteY30" fmla="*/ 6370109 h 6857999"/>
                <a:gd name="connsiteX31" fmla="*/ 1048147 w 7294652"/>
                <a:gd name="connsiteY31" fmla="*/ 5986138 h 6857999"/>
                <a:gd name="connsiteX32" fmla="*/ 987131 w 7294652"/>
                <a:gd name="connsiteY32" fmla="*/ 5888512 h 6857999"/>
                <a:gd name="connsiteX33" fmla="*/ 928866 w 7294652"/>
                <a:gd name="connsiteY33" fmla="*/ 5793463 h 6857999"/>
                <a:gd name="connsiteX34" fmla="*/ 813708 w 7294652"/>
                <a:gd name="connsiteY34" fmla="*/ 5609556 h 6857999"/>
                <a:gd name="connsiteX35" fmla="*/ 574972 w 7294652"/>
                <a:gd name="connsiteY35" fmla="*/ 5231598 h 6857999"/>
                <a:gd name="connsiteX36" fmla="*/ 342424 w 7294652"/>
                <a:gd name="connsiteY36" fmla="*/ 4834048 h 6857999"/>
                <a:gd name="connsiteX37" fmla="*/ 237579 w 7294652"/>
                <a:gd name="connsiteY37" fmla="*/ 4623500 h 6857999"/>
                <a:gd name="connsiteX38" fmla="*/ 148373 w 7294652"/>
                <a:gd name="connsiteY38" fmla="*/ 4404356 h 6857999"/>
                <a:gd name="connsiteX39" fmla="*/ 79623 w 7294652"/>
                <a:gd name="connsiteY39" fmla="*/ 4175762 h 6857999"/>
                <a:gd name="connsiteX40" fmla="*/ 54185 w 7294652"/>
                <a:gd name="connsiteY40" fmla="*/ 4059229 h 6857999"/>
                <a:gd name="connsiteX41" fmla="*/ 43013 w 7294652"/>
                <a:gd name="connsiteY41" fmla="*/ 4000790 h 6857999"/>
                <a:gd name="connsiteX42" fmla="*/ 33734 w 7294652"/>
                <a:gd name="connsiteY42" fmla="*/ 3942180 h 6857999"/>
                <a:gd name="connsiteX43" fmla="*/ 45 w 7294652"/>
                <a:gd name="connsiteY43" fmla="*/ 3472097 h 6857999"/>
                <a:gd name="connsiteX44" fmla="*/ 95436 w 7294652"/>
                <a:gd name="connsiteY44" fmla="*/ 2557372 h 6857999"/>
                <a:gd name="connsiteX45" fmla="*/ 382126 w 7294652"/>
                <a:gd name="connsiteY45" fmla="*/ 1680799 h 6857999"/>
                <a:gd name="connsiteX46" fmla="*/ 1457043 w 7294652"/>
                <a:gd name="connsiteY46" fmla="*/ 19217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294652" h="6857999">
                  <a:moveTo>
                    <a:pt x="7294652" y="6063030"/>
                  </a:moveTo>
                  <a:lnTo>
                    <a:pt x="7294652" y="6857999"/>
                  </a:lnTo>
                  <a:lnTo>
                    <a:pt x="6248575" y="6857999"/>
                  </a:lnTo>
                  <a:lnTo>
                    <a:pt x="6477898" y="6700973"/>
                  </a:lnTo>
                  <a:cubicBezTo>
                    <a:pt x="6534790" y="6659378"/>
                    <a:pt x="6591336" y="6616237"/>
                    <a:pt x="6647884" y="6572752"/>
                  </a:cubicBezTo>
                  <a:cubicBezTo>
                    <a:pt x="6704432" y="6529268"/>
                    <a:pt x="6761151" y="6485095"/>
                    <a:pt x="6817698" y="6440235"/>
                  </a:cubicBezTo>
                  <a:lnTo>
                    <a:pt x="7161451" y="6165232"/>
                  </a:lnTo>
                  <a:close/>
                  <a:moveTo>
                    <a:pt x="1673436" y="0"/>
                  </a:moveTo>
                  <a:lnTo>
                    <a:pt x="2394951" y="0"/>
                  </a:lnTo>
                  <a:lnTo>
                    <a:pt x="2244659" y="100763"/>
                  </a:lnTo>
                  <a:cubicBezTo>
                    <a:pt x="2071051" y="224086"/>
                    <a:pt x="1903860" y="356975"/>
                    <a:pt x="1743903" y="498975"/>
                  </a:cubicBezTo>
                  <a:cubicBezTo>
                    <a:pt x="1533218" y="689638"/>
                    <a:pt x="1339146" y="897902"/>
                    <a:pt x="1163821" y="1121514"/>
                  </a:cubicBezTo>
                  <a:cubicBezTo>
                    <a:pt x="988284" y="1344764"/>
                    <a:pt x="834608" y="1584376"/>
                    <a:pt x="704911" y="1837036"/>
                  </a:cubicBezTo>
                  <a:cubicBezTo>
                    <a:pt x="573950" y="2089059"/>
                    <a:pt x="469577" y="2354041"/>
                    <a:pt x="393472" y="2627669"/>
                  </a:cubicBezTo>
                  <a:cubicBezTo>
                    <a:pt x="318269" y="2902842"/>
                    <a:pt x="280119" y="3186833"/>
                    <a:pt x="280032" y="3472097"/>
                  </a:cubicBezTo>
                  <a:cubicBezTo>
                    <a:pt x="280349" y="3610956"/>
                    <a:pt x="296380" y="3749334"/>
                    <a:pt x="327813" y="3884602"/>
                  </a:cubicBezTo>
                  <a:cubicBezTo>
                    <a:pt x="360878" y="4018046"/>
                    <a:pt x="408244" y="4147540"/>
                    <a:pt x="469096" y="4270809"/>
                  </a:cubicBezTo>
                  <a:cubicBezTo>
                    <a:pt x="499175" y="4332511"/>
                    <a:pt x="532347" y="4393012"/>
                    <a:pt x="567581" y="4452482"/>
                  </a:cubicBezTo>
                  <a:cubicBezTo>
                    <a:pt x="602815" y="4511953"/>
                    <a:pt x="641144" y="4570562"/>
                    <a:pt x="680677" y="4628484"/>
                  </a:cubicBezTo>
                  <a:cubicBezTo>
                    <a:pt x="760771" y="4743985"/>
                    <a:pt x="849802" y="4856048"/>
                    <a:pt x="941928" y="4968628"/>
                  </a:cubicBezTo>
                  <a:cubicBezTo>
                    <a:pt x="1034055" y="5081206"/>
                    <a:pt x="1130994" y="5193958"/>
                    <a:pt x="1224665" y="5311349"/>
                  </a:cubicBezTo>
                  <a:cubicBezTo>
                    <a:pt x="1271987" y="5369787"/>
                    <a:pt x="1318853" y="5429429"/>
                    <a:pt x="1365259" y="5490273"/>
                  </a:cubicBezTo>
                  <a:lnTo>
                    <a:pt x="1432808" y="5577931"/>
                  </a:lnTo>
                  <a:cubicBezTo>
                    <a:pt x="1454979" y="5605947"/>
                    <a:pt x="1476121" y="5634821"/>
                    <a:pt x="1498980" y="5662148"/>
                  </a:cubicBezTo>
                  <a:cubicBezTo>
                    <a:pt x="1676323" y="5880038"/>
                    <a:pt x="1866158" y="6087441"/>
                    <a:pt x="2067548" y="6283312"/>
                  </a:cubicBezTo>
                  <a:cubicBezTo>
                    <a:pt x="2166203" y="6379907"/>
                    <a:pt x="2266974" y="6473064"/>
                    <a:pt x="2369879" y="6562782"/>
                  </a:cubicBezTo>
                  <a:cubicBezTo>
                    <a:pt x="2473005" y="6652331"/>
                    <a:pt x="2577677" y="6738957"/>
                    <a:pt x="2686645" y="6820598"/>
                  </a:cubicBezTo>
                  <a:lnTo>
                    <a:pt x="2738907" y="6857999"/>
                  </a:lnTo>
                  <a:lnTo>
                    <a:pt x="1731787" y="6857999"/>
                  </a:lnTo>
                  <a:lnTo>
                    <a:pt x="1607949" y="6732770"/>
                  </a:lnTo>
                  <a:cubicBezTo>
                    <a:pt x="1501232" y="6617903"/>
                    <a:pt x="1401421" y="6496799"/>
                    <a:pt x="1309057" y="6370109"/>
                  </a:cubicBezTo>
                  <a:cubicBezTo>
                    <a:pt x="1217103" y="6244469"/>
                    <a:pt x="1129618" y="6116590"/>
                    <a:pt x="1048147" y="5986138"/>
                  </a:cubicBezTo>
                  <a:cubicBezTo>
                    <a:pt x="1027179" y="5953825"/>
                    <a:pt x="1007414" y="5920996"/>
                    <a:pt x="987131" y="5888512"/>
                  </a:cubicBezTo>
                  <a:lnTo>
                    <a:pt x="928866" y="5793463"/>
                  </a:lnTo>
                  <a:cubicBezTo>
                    <a:pt x="891568" y="5732276"/>
                    <a:pt x="852725" y="5671260"/>
                    <a:pt x="813708" y="5609556"/>
                  </a:cubicBezTo>
                  <a:lnTo>
                    <a:pt x="574972" y="5231598"/>
                  </a:lnTo>
                  <a:cubicBezTo>
                    <a:pt x="495221" y="5103551"/>
                    <a:pt x="416158" y="4971549"/>
                    <a:pt x="342424" y="4834048"/>
                  </a:cubicBezTo>
                  <a:cubicBezTo>
                    <a:pt x="305641" y="4765298"/>
                    <a:pt x="270236" y="4695343"/>
                    <a:pt x="237579" y="4623500"/>
                  </a:cubicBezTo>
                  <a:cubicBezTo>
                    <a:pt x="204922" y="4551655"/>
                    <a:pt x="175187" y="4478607"/>
                    <a:pt x="148373" y="4404356"/>
                  </a:cubicBezTo>
                  <a:cubicBezTo>
                    <a:pt x="121561" y="4330107"/>
                    <a:pt x="99046" y="4252934"/>
                    <a:pt x="79623" y="4175762"/>
                  </a:cubicBezTo>
                  <a:cubicBezTo>
                    <a:pt x="70514" y="4136916"/>
                    <a:pt x="61577" y="4098245"/>
                    <a:pt x="54185" y="4059229"/>
                  </a:cubicBezTo>
                  <a:lnTo>
                    <a:pt x="43013" y="4000790"/>
                  </a:lnTo>
                  <a:lnTo>
                    <a:pt x="33734" y="3942180"/>
                  </a:lnTo>
                  <a:cubicBezTo>
                    <a:pt x="10461" y="3786581"/>
                    <a:pt x="-801" y="3629416"/>
                    <a:pt x="45" y="3472097"/>
                  </a:cubicBezTo>
                  <a:cubicBezTo>
                    <a:pt x="863" y="3164748"/>
                    <a:pt x="32824" y="2858275"/>
                    <a:pt x="95436" y="2557372"/>
                  </a:cubicBezTo>
                  <a:cubicBezTo>
                    <a:pt x="157549" y="2255281"/>
                    <a:pt x="253728" y="1961216"/>
                    <a:pt x="382126" y="1680799"/>
                  </a:cubicBezTo>
                  <a:cubicBezTo>
                    <a:pt x="639940" y="1120482"/>
                    <a:pt x="1015492" y="619117"/>
                    <a:pt x="1457043" y="192176"/>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77FC097-E4F2-4A45-82E8-3808FA553C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0650" y="-5799"/>
              <a:ext cx="7291350" cy="6858000"/>
            </a:xfrm>
            <a:custGeom>
              <a:avLst/>
              <a:gdLst>
                <a:gd name="connsiteX0" fmla="*/ 7291350 w 7291350"/>
                <a:gd name="connsiteY0" fmla="*/ 5718699 h 6858000"/>
                <a:gd name="connsiteX1" fmla="*/ 7291350 w 7291350"/>
                <a:gd name="connsiteY1" fmla="*/ 6806115 h 6858000"/>
                <a:gd name="connsiteX2" fmla="*/ 7224124 w 7291350"/>
                <a:gd name="connsiteY2" fmla="*/ 6858000 h 6858000"/>
                <a:gd name="connsiteX3" fmla="*/ 5607142 w 7291350"/>
                <a:gd name="connsiteY3" fmla="*/ 6858000 h 6858000"/>
                <a:gd name="connsiteX4" fmla="*/ 5736072 w 7291350"/>
                <a:gd name="connsiteY4" fmla="*/ 6801170 h 6858000"/>
                <a:gd name="connsiteX5" fmla="*/ 6949826 w 7291350"/>
                <a:gd name="connsiteY5" fmla="*/ 5983707 h 6858000"/>
                <a:gd name="connsiteX6" fmla="*/ 7220703 w 7291350"/>
                <a:gd name="connsiteY6" fmla="*/ 5773675 h 6858000"/>
                <a:gd name="connsiteX7" fmla="*/ 7218419 w 7291350"/>
                <a:gd name="connsiteY7" fmla="*/ 0 h 6858000"/>
                <a:gd name="connsiteX8" fmla="*/ 7291350 w 7291350"/>
                <a:gd name="connsiteY8" fmla="*/ 0 h 6858000"/>
                <a:gd name="connsiteX9" fmla="*/ 7291350 w 7291350"/>
                <a:gd name="connsiteY9" fmla="*/ 50138 h 6858000"/>
                <a:gd name="connsiteX10" fmla="*/ 1797607 w 7291350"/>
                <a:gd name="connsiteY10" fmla="*/ 0 h 6858000"/>
                <a:gd name="connsiteX11" fmla="*/ 3385676 w 7291350"/>
                <a:gd name="connsiteY11" fmla="*/ 0 h 6858000"/>
                <a:gd name="connsiteX12" fmla="*/ 3360567 w 7291350"/>
                <a:gd name="connsiteY12" fmla="*/ 11552 h 6858000"/>
                <a:gd name="connsiteX13" fmla="*/ 2267395 w 7291350"/>
                <a:gd name="connsiteY13" fmla="*/ 725831 h 6858000"/>
                <a:gd name="connsiteX14" fmla="*/ 1234074 w 7291350"/>
                <a:gd name="connsiteY14" fmla="*/ 2007171 h 6858000"/>
                <a:gd name="connsiteX15" fmla="*/ 859383 w 7291350"/>
                <a:gd name="connsiteY15" fmla="*/ 3498372 h 6858000"/>
                <a:gd name="connsiteX16" fmla="*/ 1479513 w 7291350"/>
                <a:gd name="connsiteY16" fmla="*/ 4883182 h 6858000"/>
                <a:gd name="connsiteX17" fmla="*/ 1791985 w 7291350"/>
                <a:gd name="connsiteY17" fmla="*/ 5322671 h 6858000"/>
                <a:gd name="connsiteX18" fmla="*/ 3397295 w 7291350"/>
                <a:gd name="connsiteY18" fmla="*/ 6784567 h 6858000"/>
                <a:gd name="connsiteX19" fmla="*/ 3590446 w 7291350"/>
                <a:gd name="connsiteY19" fmla="*/ 6858000 h 6858000"/>
                <a:gd name="connsiteX20" fmla="*/ 1970757 w 7291350"/>
                <a:gd name="connsiteY20" fmla="*/ 6858000 h 6858000"/>
                <a:gd name="connsiteX21" fmla="*/ 1735872 w 7291350"/>
                <a:gd name="connsiteY21" fmla="*/ 6627685 h 6858000"/>
                <a:gd name="connsiteX22" fmla="*/ 1080932 w 7291350"/>
                <a:gd name="connsiteY22" fmla="*/ 5805127 h 6858000"/>
                <a:gd name="connsiteX23" fmla="*/ 0 w 7291350"/>
                <a:gd name="connsiteY23" fmla="*/ 3498372 h 6858000"/>
                <a:gd name="connsiteX24" fmla="*/ 1708174 w 7291350"/>
                <a:gd name="connsiteY24" fmla="*/ 7330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291350" h="6858000">
                  <a:moveTo>
                    <a:pt x="7291350" y="5718699"/>
                  </a:moveTo>
                  <a:lnTo>
                    <a:pt x="7291350" y="6806115"/>
                  </a:lnTo>
                  <a:lnTo>
                    <a:pt x="7224124" y="6858000"/>
                  </a:lnTo>
                  <a:lnTo>
                    <a:pt x="5607142" y="6858000"/>
                  </a:lnTo>
                  <a:lnTo>
                    <a:pt x="5736072" y="6801170"/>
                  </a:lnTo>
                  <a:cubicBezTo>
                    <a:pt x="6122313" y="6616106"/>
                    <a:pt x="6503069" y="6332805"/>
                    <a:pt x="6949826" y="5983707"/>
                  </a:cubicBezTo>
                  <a:cubicBezTo>
                    <a:pt x="7041094" y="5912378"/>
                    <a:pt x="7132358" y="5842426"/>
                    <a:pt x="7220703" y="5773675"/>
                  </a:cubicBezTo>
                  <a:close/>
                  <a:moveTo>
                    <a:pt x="7218419" y="0"/>
                  </a:moveTo>
                  <a:lnTo>
                    <a:pt x="7291350" y="0"/>
                  </a:lnTo>
                  <a:lnTo>
                    <a:pt x="7291350" y="50138"/>
                  </a:lnTo>
                  <a:close/>
                  <a:moveTo>
                    <a:pt x="1797607" y="0"/>
                  </a:moveTo>
                  <a:lnTo>
                    <a:pt x="3385676" y="0"/>
                  </a:lnTo>
                  <a:lnTo>
                    <a:pt x="3360567" y="11552"/>
                  </a:lnTo>
                  <a:cubicBezTo>
                    <a:pt x="2968013" y="202286"/>
                    <a:pt x="2600620" y="442170"/>
                    <a:pt x="2267395" y="725831"/>
                  </a:cubicBezTo>
                  <a:cubicBezTo>
                    <a:pt x="1824986" y="1104820"/>
                    <a:pt x="1477279" y="1536057"/>
                    <a:pt x="1234074" y="2007171"/>
                  </a:cubicBezTo>
                  <a:cubicBezTo>
                    <a:pt x="985368" y="2488770"/>
                    <a:pt x="859383" y="2990476"/>
                    <a:pt x="859383" y="3498372"/>
                  </a:cubicBezTo>
                  <a:cubicBezTo>
                    <a:pt x="859383" y="4010222"/>
                    <a:pt x="1060651" y="4308942"/>
                    <a:pt x="1479513" y="4883182"/>
                  </a:cubicBezTo>
                  <a:cubicBezTo>
                    <a:pt x="1580577" y="5021714"/>
                    <a:pt x="1685078" y="5164888"/>
                    <a:pt x="1791985" y="5322671"/>
                  </a:cubicBezTo>
                  <a:cubicBezTo>
                    <a:pt x="2283419" y="6046950"/>
                    <a:pt x="2796809" y="6521439"/>
                    <a:pt x="3397295" y="6784567"/>
                  </a:cubicBezTo>
                  <a:lnTo>
                    <a:pt x="3590446" y="6858000"/>
                  </a:lnTo>
                  <a:lnTo>
                    <a:pt x="1970757" y="6858000"/>
                  </a:lnTo>
                  <a:lnTo>
                    <a:pt x="1735872" y="6627685"/>
                  </a:lnTo>
                  <a:cubicBezTo>
                    <a:pt x="1502484" y="6382823"/>
                    <a:pt x="1285774" y="6107254"/>
                    <a:pt x="1080932" y="5805127"/>
                  </a:cubicBezTo>
                  <a:cubicBezTo>
                    <a:pt x="556365" y="5032027"/>
                    <a:pt x="0" y="4501616"/>
                    <a:pt x="0" y="3498372"/>
                  </a:cubicBezTo>
                  <a:cubicBezTo>
                    <a:pt x="0" y="2160829"/>
                    <a:pt x="685186" y="949872"/>
                    <a:pt x="1708174" y="7330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D0DF88B0-FA8A-47F5-8EAC-1880B1A51B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22894" y="-5799"/>
              <a:ext cx="7269107" cy="6858000"/>
            </a:xfrm>
            <a:custGeom>
              <a:avLst/>
              <a:gdLst>
                <a:gd name="connsiteX0" fmla="*/ 7269107 w 7269107"/>
                <a:gd name="connsiteY0" fmla="*/ 5518449 h 6858000"/>
                <a:gd name="connsiteX1" fmla="*/ 7269107 w 7269107"/>
                <a:gd name="connsiteY1" fmla="*/ 6823281 h 6858000"/>
                <a:gd name="connsiteX2" fmla="*/ 7224122 w 7269107"/>
                <a:gd name="connsiteY2" fmla="*/ 6858000 h 6858000"/>
                <a:gd name="connsiteX3" fmla="*/ 4927054 w 7269107"/>
                <a:gd name="connsiteY3" fmla="*/ 6858000 h 6858000"/>
                <a:gd name="connsiteX4" fmla="*/ 4982167 w 7269107"/>
                <a:gd name="connsiteY4" fmla="*/ 6852876 h 6858000"/>
                <a:gd name="connsiteX5" fmla="*/ 5743768 w 7269107"/>
                <a:gd name="connsiteY5" fmla="*/ 6606245 h 6858000"/>
                <a:gd name="connsiteX6" fmla="*/ 6843778 w 7269107"/>
                <a:gd name="connsiteY6" fmla="*/ 5848440 h 6858000"/>
                <a:gd name="connsiteX7" fmla="*/ 7115515 w 7269107"/>
                <a:gd name="connsiteY7" fmla="*/ 5637891 h 6858000"/>
                <a:gd name="connsiteX8" fmla="*/ 6870111 w 7269107"/>
                <a:gd name="connsiteY8" fmla="*/ 0 h 6858000"/>
                <a:gd name="connsiteX9" fmla="*/ 7269107 w 7269107"/>
                <a:gd name="connsiteY9" fmla="*/ 0 h 6858000"/>
                <a:gd name="connsiteX10" fmla="*/ 7269107 w 7269107"/>
                <a:gd name="connsiteY10" fmla="*/ 243137 h 6858000"/>
                <a:gd name="connsiteX11" fmla="*/ 7089989 w 7269107"/>
                <a:gd name="connsiteY11" fmla="*/ 119955 h 6858000"/>
                <a:gd name="connsiteX12" fmla="*/ 6952948 w 7269107"/>
                <a:gd name="connsiteY12" fmla="*/ 41521 h 6858000"/>
                <a:gd name="connsiteX13" fmla="*/ 1797606 w 7269107"/>
                <a:gd name="connsiteY13" fmla="*/ 0 h 6858000"/>
                <a:gd name="connsiteX14" fmla="*/ 3815328 w 7269107"/>
                <a:gd name="connsiteY14" fmla="*/ 0 h 6858000"/>
                <a:gd name="connsiteX15" fmla="*/ 3627371 w 7269107"/>
                <a:gd name="connsiteY15" fmla="*/ 77142 h 6858000"/>
                <a:gd name="connsiteX16" fmla="*/ 2379115 w 7269107"/>
                <a:gd name="connsiteY16" fmla="*/ 856285 h 6858000"/>
                <a:gd name="connsiteX17" fmla="*/ 1386699 w 7269107"/>
                <a:gd name="connsiteY17" fmla="*/ 2086062 h 6858000"/>
                <a:gd name="connsiteX18" fmla="*/ 1031258 w 7269107"/>
                <a:gd name="connsiteY18" fmla="*/ 3498372 h 6858000"/>
                <a:gd name="connsiteX19" fmla="*/ 1618904 w 7269107"/>
                <a:gd name="connsiteY19" fmla="*/ 4781604 h 6858000"/>
                <a:gd name="connsiteX20" fmla="*/ 1934812 w 7269107"/>
                <a:gd name="connsiteY20" fmla="*/ 5225904 h 6858000"/>
                <a:gd name="connsiteX21" fmla="*/ 3140010 w 7269107"/>
                <a:gd name="connsiteY21" fmla="*/ 6456196 h 6858000"/>
                <a:gd name="connsiteX22" fmla="*/ 4281662 w 7269107"/>
                <a:gd name="connsiteY22" fmla="*/ 6843305 h 6858000"/>
                <a:gd name="connsiteX23" fmla="*/ 4449058 w 7269107"/>
                <a:gd name="connsiteY23" fmla="*/ 6858000 h 6858000"/>
                <a:gd name="connsiteX24" fmla="*/ 1970756 w 7269107"/>
                <a:gd name="connsiteY24" fmla="*/ 6858000 h 6858000"/>
                <a:gd name="connsiteX25" fmla="*/ 1735871 w 7269107"/>
                <a:gd name="connsiteY25" fmla="*/ 6627685 h 6858000"/>
                <a:gd name="connsiteX26" fmla="*/ 1080930 w 7269107"/>
                <a:gd name="connsiteY26" fmla="*/ 5805127 h 6858000"/>
                <a:gd name="connsiteX27" fmla="*/ 0 w 7269107"/>
                <a:gd name="connsiteY27" fmla="*/ 3498372 h 6858000"/>
                <a:gd name="connsiteX28" fmla="*/ 1708172 w 7269107"/>
                <a:gd name="connsiteY28" fmla="*/ 7330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269107" h="6858000">
                  <a:moveTo>
                    <a:pt x="7269107" y="5518449"/>
                  </a:moveTo>
                  <a:lnTo>
                    <a:pt x="7269107" y="6823281"/>
                  </a:lnTo>
                  <a:lnTo>
                    <a:pt x="7224122" y="6858000"/>
                  </a:lnTo>
                  <a:lnTo>
                    <a:pt x="4927054" y="6858000"/>
                  </a:lnTo>
                  <a:lnTo>
                    <a:pt x="4982167" y="6852876"/>
                  </a:lnTo>
                  <a:cubicBezTo>
                    <a:pt x="5236517" y="6821036"/>
                    <a:pt x="5483373" y="6740566"/>
                    <a:pt x="5743768" y="6606245"/>
                  </a:cubicBezTo>
                  <a:cubicBezTo>
                    <a:pt x="6099551" y="6422337"/>
                    <a:pt x="6452586" y="6154209"/>
                    <a:pt x="6843778" y="5848440"/>
                  </a:cubicBezTo>
                  <a:cubicBezTo>
                    <a:pt x="6935559" y="5776768"/>
                    <a:pt x="7026997" y="5706642"/>
                    <a:pt x="7115515" y="5637891"/>
                  </a:cubicBezTo>
                  <a:close/>
                  <a:moveTo>
                    <a:pt x="6870111" y="0"/>
                  </a:moveTo>
                  <a:lnTo>
                    <a:pt x="7269107" y="0"/>
                  </a:lnTo>
                  <a:lnTo>
                    <a:pt x="7269107" y="243137"/>
                  </a:lnTo>
                  <a:lnTo>
                    <a:pt x="7089989" y="119955"/>
                  </a:lnTo>
                  <a:cubicBezTo>
                    <a:pt x="7045081" y="92581"/>
                    <a:pt x="6999384" y="66425"/>
                    <a:pt x="6952948" y="41521"/>
                  </a:cubicBezTo>
                  <a:close/>
                  <a:moveTo>
                    <a:pt x="1797606" y="0"/>
                  </a:moveTo>
                  <a:lnTo>
                    <a:pt x="3815328" y="0"/>
                  </a:lnTo>
                  <a:lnTo>
                    <a:pt x="3627371" y="77142"/>
                  </a:lnTo>
                  <a:cubicBezTo>
                    <a:pt x="3175548" y="273822"/>
                    <a:pt x="2754868" y="536281"/>
                    <a:pt x="2379115" y="856285"/>
                  </a:cubicBezTo>
                  <a:cubicBezTo>
                    <a:pt x="1959736" y="1215679"/>
                    <a:pt x="1616497" y="1640901"/>
                    <a:pt x="1386699" y="2086062"/>
                  </a:cubicBezTo>
                  <a:cubicBezTo>
                    <a:pt x="1151572" y="2543083"/>
                    <a:pt x="1031258" y="3018150"/>
                    <a:pt x="1031258" y="3498372"/>
                  </a:cubicBezTo>
                  <a:cubicBezTo>
                    <a:pt x="1031258" y="3957455"/>
                    <a:pt x="1211213" y="4223692"/>
                    <a:pt x="1618904" y="4781604"/>
                  </a:cubicBezTo>
                  <a:cubicBezTo>
                    <a:pt x="1720826" y="4921339"/>
                    <a:pt x="1826186" y="5065887"/>
                    <a:pt x="1934812" y="5225904"/>
                  </a:cubicBezTo>
                  <a:cubicBezTo>
                    <a:pt x="2318957" y="5792064"/>
                    <a:pt x="2713069" y="6194600"/>
                    <a:pt x="3140010" y="6456196"/>
                  </a:cubicBezTo>
                  <a:cubicBezTo>
                    <a:pt x="3479423" y="6664512"/>
                    <a:pt x="3855769" y="6792387"/>
                    <a:pt x="4281662" y="6843305"/>
                  </a:cubicBezTo>
                  <a:lnTo>
                    <a:pt x="4449058" y="6858000"/>
                  </a:lnTo>
                  <a:lnTo>
                    <a:pt x="1970756" y="6858000"/>
                  </a:lnTo>
                  <a:lnTo>
                    <a:pt x="1735871" y="6627685"/>
                  </a:lnTo>
                  <a:cubicBezTo>
                    <a:pt x="1502482" y="6382823"/>
                    <a:pt x="1285773" y="6107254"/>
                    <a:pt x="1080930" y="5805127"/>
                  </a:cubicBezTo>
                  <a:cubicBezTo>
                    <a:pt x="556364" y="5032027"/>
                    <a:pt x="0" y="4501616"/>
                    <a:pt x="0" y="3498372"/>
                  </a:cubicBezTo>
                  <a:cubicBezTo>
                    <a:pt x="0" y="2160829"/>
                    <a:pt x="685185" y="949872"/>
                    <a:pt x="1708172" y="73302"/>
                  </a:cubicBezTo>
                  <a:close/>
                </a:path>
              </a:pathLst>
            </a:custGeom>
            <a:gradFill>
              <a:gsLst>
                <a:gs pos="2000">
                  <a:schemeClr val="bg1">
                    <a:alpha val="10000"/>
                  </a:schemeClr>
                </a:gs>
                <a:gs pos="5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內容版面配置區 2">
            <a:extLst>
              <a:ext uri="{FF2B5EF4-FFF2-40B4-BE49-F238E27FC236}">
                <a16:creationId xmlns:a16="http://schemas.microsoft.com/office/drawing/2014/main" id="{1F855EE8-C7D3-C1F5-4A7C-DB68846B774F}"/>
              </a:ext>
            </a:extLst>
          </p:cNvPr>
          <p:cNvSpPr>
            <a:spLocks noGrp="1"/>
          </p:cNvSpPr>
          <p:nvPr>
            <p:ph idx="1"/>
          </p:nvPr>
        </p:nvSpPr>
        <p:spPr>
          <a:xfrm>
            <a:off x="4611757" y="1032987"/>
            <a:ext cx="7580243" cy="4792027"/>
          </a:xfrm>
        </p:spPr>
        <p:txBody>
          <a:bodyPr anchor="ctr">
            <a:normAutofit/>
          </a:bodyPr>
          <a:lstStyle/>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A01 Broken Access Control </a:t>
            </a:r>
            <a:r>
              <a:rPr lang="zh-TW" altLang="en-US" sz="1800" dirty="0">
                <a:solidFill>
                  <a:schemeClr val="tx2"/>
                </a:solidFill>
                <a:latin typeface="微軟正黑體" panose="020B0604030504040204" pitchFamily="34" charset="-120"/>
                <a:ea typeface="微軟正黑體" panose="020B0604030504040204" pitchFamily="34" charset="-120"/>
              </a:rPr>
              <a:t>無效的存取控管</a:t>
            </a:r>
            <a:endParaRPr lang="en-US" altLang="zh-TW" sz="1800" dirty="0">
              <a:solidFill>
                <a:schemeClr val="tx2"/>
              </a:solidFill>
              <a:latin typeface="微軟正黑體" panose="020B0604030504040204" pitchFamily="34" charset="-120"/>
              <a:ea typeface="微軟正黑體" panose="020B0604030504040204" pitchFamily="34" charset="-120"/>
            </a:endParaRPr>
          </a:p>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A02 Cryptographic Failures </a:t>
            </a:r>
            <a:r>
              <a:rPr lang="zh-TW" altLang="en-US" sz="1800" dirty="0">
                <a:solidFill>
                  <a:schemeClr val="tx2"/>
                </a:solidFill>
                <a:latin typeface="微軟正黑體" panose="020B0604030504040204" pitchFamily="34" charset="-120"/>
                <a:ea typeface="微軟正黑體" panose="020B0604030504040204" pitchFamily="34" charset="-120"/>
              </a:rPr>
              <a:t>加密機制失效</a:t>
            </a:r>
            <a:endParaRPr lang="en-US" altLang="zh-TW" sz="1800" dirty="0">
              <a:solidFill>
                <a:schemeClr val="tx2"/>
              </a:solidFill>
              <a:latin typeface="微軟正黑體" panose="020B0604030504040204" pitchFamily="34" charset="-120"/>
              <a:ea typeface="微軟正黑體" panose="020B0604030504040204" pitchFamily="34" charset="-120"/>
            </a:endParaRPr>
          </a:p>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A03 </a:t>
            </a:r>
            <a:r>
              <a:rPr lang="en-US" altLang="zh-TW" sz="1800" dirty="0">
                <a:solidFill>
                  <a:schemeClr val="tx2"/>
                </a:solidFill>
                <a:highlight>
                  <a:srgbClr val="FFFF00"/>
                </a:highlight>
                <a:latin typeface="微軟正黑體" panose="020B0604030504040204" pitchFamily="34" charset="-120"/>
                <a:ea typeface="微軟正黑體" panose="020B0604030504040204" pitchFamily="34" charset="-120"/>
              </a:rPr>
              <a:t>Injection </a:t>
            </a:r>
            <a:r>
              <a:rPr lang="zh-TW" altLang="en-US" sz="1800" dirty="0">
                <a:solidFill>
                  <a:schemeClr val="tx2"/>
                </a:solidFill>
                <a:highlight>
                  <a:srgbClr val="FFFF00"/>
                </a:highlight>
                <a:latin typeface="微軟正黑體" panose="020B0604030504040204" pitchFamily="34" charset="-120"/>
                <a:ea typeface="微軟正黑體" panose="020B0604030504040204" pitchFamily="34" charset="-120"/>
              </a:rPr>
              <a:t>注入攻擊</a:t>
            </a:r>
            <a:endParaRPr lang="en-US" altLang="zh-TW" sz="1800" dirty="0">
              <a:solidFill>
                <a:schemeClr val="tx2"/>
              </a:solidFill>
              <a:highlight>
                <a:srgbClr val="FFFF00"/>
              </a:highlight>
              <a:latin typeface="微軟正黑體" panose="020B0604030504040204" pitchFamily="34" charset="-120"/>
              <a:ea typeface="微軟正黑體" panose="020B0604030504040204" pitchFamily="34" charset="-120"/>
            </a:endParaRPr>
          </a:p>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A04 </a:t>
            </a:r>
            <a:r>
              <a:rPr lang="en-US" altLang="zh-TW" sz="1800" dirty="0">
                <a:solidFill>
                  <a:schemeClr val="tx2"/>
                </a:solidFill>
                <a:highlight>
                  <a:srgbClr val="FFFF00"/>
                </a:highlight>
                <a:latin typeface="微軟正黑體" panose="020B0604030504040204" pitchFamily="34" charset="-120"/>
                <a:ea typeface="微軟正黑體" panose="020B0604030504040204" pitchFamily="34" charset="-120"/>
              </a:rPr>
              <a:t>Insecure Design </a:t>
            </a:r>
            <a:r>
              <a:rPr lang="zh-TW" altLang="en-US" sz="1800" dirty="0">
                <a:solidFill>
                  <a:schemeClr val="tx2"/>
                </a:solidFill>
                <a:highlight>
                  <a:srgbClr val="FFFF00"/>
                </a:highlight>
                <a:latin typeface="微軟正黑體" panose="020B0604030504040204" pitchFamily="34" charset="-120"/>
                <a:ea typeface="微軟正黑體" panose="020B0604030504040204" pitchFamily="34" charset="-120"/>
              </a:rPr>
              <a:t>不安全的設計</a:t>
            </a:r>
            <a:endParaRPr lang="en-US" altLang="zh-TW" sz="1800" dirty="0">
              <a:solidFill>
                <a:schemeClr val="tx2"/>
              </a:solidFill>
              <a:highlight>
                <a:srgbClr val="FFFF00"/>
              </a:highlight>
              <a:latin typeface="微軟正黑體" panose="020B0604030504040204" pitchFamily="34" charset="-120"/>
              <a:ea typeface="微軟正黑體" panose="020B0604030504040204" pitchFamily="34" charset="-120"/>
            </a:endParaRPr>
          </a:p>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A05 </a:t>
            </a:r>
            <a:r>
              <a:rPr lang="en-US" altLang="zh-TW" sz="1800" dirty="0">
                <a:solidFill>
                  <a:schemeClr val="tx2"/>
                </a:solidFill>
                <a:highlight>
                  <a:srgbClr val="FFFF00"/>
                </a:highlight>
                <a:latin typeface="微軟正黑體" panose="020B0604030504040204" pitchFamily="34" charset="-120"/>
                <a:ea typeface="微軟正黑體" panose="020B0604030504040204" pitchFamily="34" charset="-120"/>
              </a:rPr>
              <a:t>Security Misconfiguration </a:t>
            </a:r>
            <a:r>
              <a:rPr lang="zh-TW" altLang="en-US" sz="1800" dirty="0">
                <a:solidFill>
                  <a:schemeClr val="tx2"/>
                </a:solidFill>
                <a:highlight>
                  <a:srgbClr val="FFFF00"/>
                </a:highlight>
                <a:latin typeface="微軟正黑體" panose="020B0604030504040204" pitchFamily="34" charset="-120"/>
                <a:ea typeface="微軟正黑體" panose="020B0604030504040204" pitchFamily="34" charset="-120"/>
              </a:rPr>
              <a:t>不安全的組態設定</a:t>
            </a:r>
            <a:endParaRPr lang="en-US" altLang="zh-TW" sz="1800" dirty="0">
              <a:solidFill>
                <a:schemeClr val="tx2"/>
              </a:solidFill>
              <a:highlight>
                <a:srgbClr val="FFFF00"/>
              </a:highlight>
              <a:latin typeface="微軟正黑體" panose="020B0604030504040204" pitchFamily="34" charset="-120"/>
              <a:ea typeface="微軟正黑體" panose="020B0604030504040204" pitchFamily="34" charset="-120"/>
            </a:endParaRPr>
          </a:p>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A06 </a:t>
            </a:r>
            <a:r>
              <a:rPr lang="en-US" altLang="zh-TW" sz="1800" dirty="0">
                <a:solidFill>
                  <a:schemeClr val="tx2"/>
                </a:solidFill>
                <a:highlight>
                  <a:srgbClr val="FFFF00"/>
                </a:highlight>
                <a:latin typeface="微軟正黑體" panose="020B0604030504040204" pitchFamily="34" charset="-120"/>
                <a:ea typeface="微軟正黑體" panose="020B0604030504040204" pitchFamily="34" charset="-120"/>
              </a:rPr>
              <a:t>Vulnerable and Outdated Components </a:t>
            </a:r>
            <a:r>
              <a:rPr lang="zh-TW" altLang="en-US" sz="1800" dirty="0">
                <a:solidFill>
                  <a:schemeClr val="tx2"/>
                </a:solidFill>
                <a:highlight>
                  <a:srgbClr val="FFFF00"/>
                </a:highlight>
                <a:latin typeface="微軟正黑體" panose="020B0604030504040204" pitchFamily="34" charset="-120"/>
                <a:ea typeface="微軟正黑體" panose="020B0604030504040204" pitchFamily="34" charset="-120"/>
              </a:rPr>
              <a:t>危險或過舊的元件</a:t>
            </a:r>
            <a:endParaRPr lang="en-US" altLang="zh-TW" sz="1800" dirty="0">
              <a:solidFill>
                <a:schemeClr val="tx2"/>
              </a:solidFill>
              <a:highlight>
                <a:srgbClr val="FFFF00"/>
              </a:highlight>
              <a:latin typeface="微軟正黑體" panose="020B0604030504040204" pitchFamily="34" charset="-120"/>
              <a:ea typeface="微軟正黑體" panose="020B0604030504040204" pitchFamily="34" charset="-120"/>
            </a:endParaRPr>
          </a:p>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A07 Identification and Authentication Failures </a:t>
            </a:r>
            <a:r>
              <a:rPr lang="zh-TW" altLang="en-US" sz="1800" dirty="0">
                <a:solidFill>
                  <a:schemeClr val="tx2"/>
                </a:solidFill>
                <a:latin typeface="微軟正黑體" panose="020B0604030504040204" pitchFamily="34" charset="-120"/>
                <a:ea typeface="微軟正黑體" panose="020B0604030504040204" pitchFamily="34" charset="-120"/>
              </a:rPr>
              <a:t>認證及驗證機制失效</a:t>
            </a:r>
            <a:endParaRPr lang="en-US" altLang="zh-TW" sz="1800" dirty="0">
              <a:solidFill>
                <a:schemeClr val="tx2"/>
              </a:solidFill>
              <a:latin typeface="微軟正黑體" panose="020B0604030504040204" pitchFamily="34" charset="-120"/>
              <a:ea typeface="微軟正黑體" panose="020B0604030504040204" pitchFamily="34" charset="-120"/>
            </a:endParaRPr>
          </a:p>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A08 Software and Data Integrity Failures </a:t>
            </a:r>
            <a:r>
              <a:rPr lang="zh-TW" altLang="en-US" sz="1800" dirty="0">
                <a:solidFill>
                  <a:schemeClr val="tx2"/>
                </a:solidFill>
                <a:latin typeface="微軟正黑體" panose="020B0604030504040204" pitchFamily="34" charset="-120"/>
                <a:ea typeface="微軟正黑體" panose="020B0604030504040204" pitchFamily="34" charset="-120"/>
              </a:rPr>
              <a:t>軟體及資料完整性失效</a:t>
            </a:r>
            <a:endParaRPr lang="en-US" altLang="zh-TW" sz="1800" dirty="0">
              <a:solidFill>
                <a:schemeClr val="tx2"/>
              </a:solidFill>
              <a:latin typeface="微軟正黑體" panose="020B0604030504040204" pitchFamily="34" charset="-120"/>
              <a:ea typeface="微軟正黑體" panose="020B0604030504040204" pitchFamily="34" charset="-120"/>
            </a:endParaRPr>
          </a:p>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A09 Security Logging and Monitoring Failures </a:t>
            </a:r>
            <a:r>
              <a:rPr lang="zh-TW" altLang="en-US" sz="1800" dirty="0">
                <a:solidFill>
                  <a:schemeClr val="tx2"/>
                </a:solidFill>
                <a:latin typeface="微軟正黑體" panose="020B0604030504040204" pitchFamily="34" charset="-120"/>
                <a:ea typeface="微軟正黑體" panose="020B0604030504040204" pitchFamily="34" charset="-120"/>
              </a:rPr>
              <a:t>資安紀錄及監控失效</a:t>
            </a:r>
            <a:endParaRPr lang="en-US" altLang="zh-TW" sz="1800" dirty="0">
              <a:solidFill>
                <a:schemeClr val="tx2"/>
              </a:solidFill>
              <a:latin typeface="微軟正黑體" panose="020B0604030504040204" pitchFamily="34" charset="-120"/>
              <a:ea typeface="微軟正黑體" panose="020B0604030504040204" pitchFamily="34" charset="-120"/>
            </a:endParaRPr>
          </a:p>
          <a:p>
            <a:pPr>
              <a:lnSpc>
                <a:spcPct val="100000"/>
              </a:lnSpc>
            </a:pPr>
            <a:r>
              <a:rPr lang="en-US" altLang="zh-TW" sz="1800" dirty="0">
                <a:solidFill>
                  <a:schemeClr val="tx2"/>
                </a:solidFill>
                <a:latin typeface="微軟正黑體" panose="020B0604030504040204" pitchFamily="34" charset="-120"/>
                <a:ea typeface="微軟正黑體" panose="020B0604030504040204" pitchFamily="34" charset="-120"/>
              </a:rPr>
              <a:t>A10 </a:t>
            </a:r>
            <a:r>
              <a:rPr lang="en-US" altLang="zh-TW" sz="1800" dirty="0">
                <a:solidFill>
                  <a:schemeClr val="tx2"/>
                </a:solidFill>
                <a:highlight>
                  <a:srgbClr val="FFFF00"/>
                </a:highlight>
                <a:latin typeface="微軟正黑體" panose="020B0604030504040204" pitchFamily="34" charset="-120"/>
                <a:ea typeface="微軟正黑體" panose="020B0604030504040204" pitchFamily="34" charset="-120"/>
              </a:rPr>
              <a:t>Server-Side Request Forgery (SSRF) </a:t>
            </a:r>
            <a:r>
              <a:rPr lang="zh-TW" altLang="en-US" sz="1800" dirty="0">
                <a:solidFill>
                  <a:schemeClr val="tx2"/>
                </a:solidFill>
                <a:highlight>
                  <a:srgbClr val="FFFF00"/>
                </a:highlight>
                <a:latin typeface="微軟正黑體" panose="020B0604030504040204" pitchFamily="34" charset="-120"/>
                <a:ea typeface="微軟正黑體" panose="020B0604030504040204" pitchFamily="34" charset="-120"/>
              </a:rPr>
              <a:t>伺服端請求偽造</a:t>
            </a:r>
          </a:p>
        </p:txBody>
      </p:sp>
      <p:sp>
        <p:nvSpPr>
          <p:cNvPr id="5" name="文字方塊 4">
            <a:extLst>
              <a:ext uri="{FF2B5EF4-FFF2-40B4-BE49-F238E27FC236}">
                <a16:creationId xmlns:a16="http://schemas.microsoft.com/office/drawing/2014/main" id="{8CC2CF78-5BF8-1E75-243B-C043AE895BBD}"/>
              </a:ext>
            </a:extLst>
          </p:cNvPr>
          <p:cNvSpPr txBox="1"/>
          <p:nvPr/>
        </p:nvSpPr>
        <p:spPr>
          <a:xfrm>
            <a:off x="0" y="6409016"/>
            <a:ext cx="12191695" cy="369332"/>
          </a:xfrm>
          <a:prstGeom prst="rect">
            <a:avLst/>
          </a:prstGeom>
          <a:noFill/>
        </p:spPr>
        <p:txBody>
          <a:bodyPr wrap="square">
            <a:spAutoFit/>
          </a:bodyPr>
          <a:lstStyle/>
          <a:p>
            <a:pPr algn="ctr"/>
            <a:r>
              <a:rPr lang="zh-TW" altLang="en-US" b="1" dirty="0">
                <a:latin typeface="微軟正黑體" panose="020B0604030504040204" pitchFamily="34" charset="-120"/>
                <a:ea typeface="微軟正黑體" panose="020B0604030504040204" pitchFamily="34" charset="-120"/>
              </a:rPr>
              <a:t>資料來源：</a:t>
            </a:r>
            <a:r>
              <a:rPr lang="en-US" altLang="zh-TW" b="1" dirty="0">
                <a:latin typeface="微軟正黑體" panose="020B0604030504040204" pitchFamily="34" charset="-120"/>
                <a:ea typeface="微軟正黑體" panose="020B0604030504040204" pitchFamily="34" charset="-120"/>
              </a:rPr>
              <a:t>https://owasp.org/Top10/</a:t>
            </a:r>
          </a:p>
        </p:txBody>
      </p:sp>
    </p:spTree>
    <p:extLst>
      <p:ext uri="{BB962C8B-B14F-4D97-AF65-F5344CB8AC3E}">
        <p14:creationId xmlns:p14="http://schemas.microsoft.com/office/powerpoint/2010/main" val="2678940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775156E-6C28-2617-E14F-8DC104CBAFF0}"/>
              </a:ext>
            </a:extLst>
          </p:cNvPr>
          <p:cNvSpPr>
            <a:spLocks noGrp="1"/>
          </p:cNvSpPr>
          <p:nvPr>
            <p:ph type="title"/>
          </p:nvPr>
        </p:nvSpPr>
        <p:spPr/>
        <p:txBody>
          <a:bodyPr>
            <a:normAutofit/>
          </a:bodyPr>
          <a:lstStyle/>
          <a:p>
            <a:r>
              <a:rPr lang="zh-TW" altLang="en-US" sz="3600" dirty="0">
                <a:latin typeface="微軟正黑體" panose="020B0604030504040204" pitchFamily="34" charset="-120"/>
                <a:ea typeface="微軟正黑體" panose="020B0604030504040204" pitchFamily="34" charset="-120"/>
              </a:rPr>
              <a:t>嚴重與高風險網站弱點</a:t>
            </a:r>
          </a:p>
        </p:txBody>
      </p:sp>
      <p:graphicFrame>
        <p:nvGraphicFramePr>
          <p:cNvPr id="3" name="圖表 2">
            <a:extLst>
              <a:ext uri="{FF2B5EF4-FFF2-40B4-BE49-F238E27FC236}">
                <a16:creationId xmlns:a16="http://schemas.microsoft.com/office/drawing/2014/main" id="{D2ECA61F-DFD2-C0D0-326E-DB2D4CE885AA}"/>
              </a:ext>
            </a:extLst>
          </p:cNvPr>
          <p:cNvGraphicFramePr>
            <a:graphicFrameLocks/>
          </p:cNvGraphicFramePr>
          <p:nvPr>
            <p:extLst>
              <p:ext uri="{D42A27DB-BD31-4B8C-83A1-F6EECF244321}">
                <p14:modId xmlns:p14="http://schemas.microsoft.com/office/powerpoint/2010/main" val="665232298"/>
              </p:ext>
            </p:extLst>
          </p:nvPr>
        </p:nvGraphicFramePr>
        <p:xfrm>
          <a:off x="838200" y="1481665"/>
          <a:ext cx="10515600" cy="51353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05526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BF42CA-AD55-48B4-8949-C4DCA60A6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6AE1D3D-3106-4CB2-AA7C-0C1642AC0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0A31B6AF-B711-4CDB-8C2B-16E963DDC4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37" y="0"/>
            <a:ext cx="5646974" cy="6483075"/>
            <a:chOff x="-19221" y="0"/>
            <a:chExt cx="5646974" cy="6483075"/>
          </a:xfrm>
        </p:grpSpPr>
        <p:sp>
          <p:nvSpPr>
            <p:cNvPr id="13" name="Freeform: Shape 12">
              <a:extLst>
                <a:ext uri="{FF2B5EF4-FFF2-40B4-BE49-F238E27FC236}">
                  <a16:creationId xmlns:a16="http://schemas.microsoft.com/office/drawing/2014/main" id="{CA818331-E13C-49C6-B98D-A60AD0E85A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16610"/>
              <a:ext cx="5535001" cy="6250127"/>
            </a:xfrm>
            <a:custGeom>
              <a:avLst/>
              <a:gdLst>
                <a:gd name="connsiteX0" fmla="*/ 2510242 w 5535001"/>
                <a:gd name="connsiteY0" fmla="*/ 174 h 6250127"/>
                <a:gd name="connsiteX1" fmla="*/ 2550551 w 5535001"/>
                <a:gd name="connsiteY1" fmla="*/ 510 h 6250127"/>
                <a:gd name="connsiteX2" fmla="*/ 2629490 w 5535001"/>
                <a:gd name="connsiteY2" fmla="*/ 3757 h 6250127"/>
                <a:gd name="connsiteX3" fmla="*/ 2708317 w 5535001"/>
                <a:gd name="connsiteY3" fmla="*/ 7229 h 6250127"/>
                <a:gd name="connsiteX4" fmla="*/ 2787256 w 5535001"/>
                <a:gd name="connsiteY4" fmla="*/ 14619 h 6250127"/>
                <a:gd name="connsiteX5" fmla="*/ 3408467 w 5535001"/>
                <a:gd name="connsiteY5" fmla="*/ 145064 h 6250127"/>
                <a:gd name="connsiteX6" fmla="*/ 3557723 w 5535001"/>
                <a:gd name="connsiteY6" fmla="*/ 199593 h 6250127"/>
                <a:gd name="connsiteX7" fmla="*/ 3594337 w 5535001"/>
                <a:gd name="connsiteY7" fmla="*/ 214597 h 6250127"/>
                <a:gd name="connsiteX8" fmla="*/ 3630616 w 5535001"/>
                <a:gd name="connsiteY8" fmla="*/ 230385 h 6250127"/>
                <a:gd name="connsiteX9" fmla="*/ 3703172 w 5535001"/>
                <a:gd name="connsiteY9" fmla="*/ 262073 h 6250127"/>
                <a:gd name="connsiteX10" fmla="*/ 3739003 w 5535001"/>
                <a:gd name="connsiteY10" fmla="*/ 278756 h 6250127"/>
                <a:gd name="connsiteX11" fmla="*/ 3756806 w 5535001"/>
                <a:gd name="connsiteY11" fmla="*/ 287266 h 6250127"/>
                <a:gd name="connsiteX12" fmla="*/ 3773714 w 5535001"/>
                <a:gd name="connsiteY12" fmla="*/ 297567 h 6250127"/>
                <a:gd name="connsiteX13" fmla="*/ 3840784 w 5535001"/>
                <a:gd name="connsiteY13" fmla="*/ 339332 h 6250127"/>
                <a:gd name="connsiteX14" fmla="*/ 3873927 w 5535001"/>
                <a:gd name="connsiteY14" fmla="*/ 360495 h 6250127"/>
                <a:gd name="connsiteX15" fmla="*/ 3906062 w 5535001"/>
                <a:gd name="connsiteY15" fmla="*/ 383001 h 6250127"/>
                <a:gd name="connsiteX16" fmla="*/ 3969662 w 5535001"/>
                <a:gd name="connsiteY16" fmla="*/ 428572 h 6250127"/>
                <a:gd name="connsiteX17" fmla="*/ 4423029 w 5535001"/>
                <a:gd name="connsiteY17" fmla="*/ 837600 h 6250127"/>
                <a:gd name="connsiteX18" fmla="*/ 4474647 w 5535001"/>
                <a:gd name="connsiteY18" fmla="*/ 891569 h 6250127"/>
                <a:gd name="connsiteX19" fmla="*/ 4524250 w 5535001"/>
                <a:gd name="connsiteY19" fmla="*/ 946883 h 6250127"/>
                <a:gd name="connsiteX20" fmla="*/ 4573965 w 5535001"/>
                <a:gd name="connsiteY20" fmla="*/ 1001748 h 6250127"/>
                <a:gd name="connsiteX21" fmla="*/ 4622224 w 5535001"/>
                <a:gd name="connsiteY21" fmla="*/ 1057509 h 6250127"/>
                <a:gd name="connsiteX22" fmla="*/ 4717510 w 5535001"/>
                <a:gd name="connsiteY22" fmla="*/ 1169143 h 6250127"/>
                <a:gd name="connsiteX23" fmla="*/ 4764986 w 5535001"/>
                <a:gd name="connsiteY23" fmla="*/ 1224681 h 6250127"/>
                <a:gd name="connsiteX24" fmla="*/ 4813021 w 5535001"/>
                <a:gd name="connsiteY24" fmla="*/ 1279994 h 6250127"/>
                <a:gd name="connsiteX25" fmla="*/ 5001915 w 5535001"/>
                <a:gd name="connsiteY25" fmla="*/ 1506846 h 6250127"/>
                <a:gd name="connsiteX26" fmla="*/ 5170542 w 5535001"/>
                <a:gd name="connsiteY26" fmla="*/ 1751165 h 6250127"/>
                <a:gd name="connsiteX27" fmla="*/ 5428969 w 5535001"/>
                <a:gd name="connsiteY27" fmla="*/ 2293660 h 6250127"/>
                <a:gd name="connsiteX28" fmla="*/ 5534893 w 5535001"/>
                <a:gd name="connsiteY28" fmla="*/ 2899307 h 6250127"/>
                <a:gd name="connsiteX29" fmla="*/ 5508804 w 5535001"/>
                <a:gd name="connsiteY29" fmla="*/ 3211144 h 6250127"/>
                <a:gd name="connsiteX30" fmla="*/ 5426282 w 5535001"/>
                <a:gd name="connsiteY30" fmla="*/ 3513352 h 6250127"/>
                <a:gd name="connsiteX31" fmla="*/ 5248250 w 5535001"/>
                <a:gd name="connsiteY31" fmla="*/ 4030542 h 6250127"/>
                <a:gd name="connsiteX32" fmla="*/ 5208612 w 5535001"/>
                <a:gd name="connsiteY32" fmla="*/ 4161771 h 6250127"/>
                <a:gd name="connsiteX33" fmla="*/ 5170318 w 5535001"/>
                <a:gd name="connsiteY33" fmla="*/ 4294680 h 6250127"/>
                <a:gd name="connsiteX34" fmla="*/ 5132248 w 5535001"/>
                <a:gd name="connsiteY34" fmla="*/ 4430164 h 6250127"/>
                <a:gd name="connsiteX35" fmla="*/ 5112765 w 5535001"/>
                <a:gd name="connsiteY35" fmla="*/ 4498914 h 6250127"/>
                <a:gd name="connsiteX36" fmla="*/ 5091715 w 5535001"/>
                <a:gd name="connsiteY36" fmla="*/ 4569119 h 6250127"/>
                <a:gd name="connsiteX37" fmla="*/ 5068985 w 5535001"/>
                <a:gd name="connsiteY37" fmla="*/ 4640220 h 6250127"/>
                <a:gd name="connsiteX38" fmla="*/ 5043904 w 5535001"/>
                <a:gd name="connsiteY38" fmla="*/ 4712105 h 6250127"/>
                <a:gd name="connsiteX39" fmla="*/ 5015799 w 5535001"/>
                <a:gd name="connsiteY39" fmla="*/ 4784438 h 6250127"/>
                <a:gd name="connsiteX40" fmla="*/ 4982880 w 5535001"/>
                <a:gd name="connsiteY40" fmla="*/ 4856435 h 6250127"/>
                <a:gd name="connsiteX41" fmla="*/ 4817276 w 5535001"/>
                <a:gd name="connsiteY41" fmla="*/ 5125275 h 6250127"/>
                <a:gd name="connsiteX42" fmla="*/ 4618753 w 5535001"/>
                <a:gd name="connsiteY42" fmla="*/ 5355374 h 6250127"/>
                <a:gd name="connsiteX43" fmla="*/ 4566575 w 5535001"/>
                <a:gd name="connsiteY43" fmla="*/ 5408560 h 6250127"/>
                <a:gd name="connsiteX44" fmla="*/ 4513837 w 5535001"/>
                <a:gd name="connsiteY44" fmla="*/ 5461186 h 6250127"/>
                <a:gd name="connsiteX45" fmla="*/ 4459531 w 5535001"/>
                <a:gd name="connsiteY45" fmla="*/ 5512580 h 6250127"/>
                <a:gd name="connsiteX46" fmla="*/ 4404554 w 5535001"/>
                <a:gd name="connsiteY46" fmla="*/ 5563526 h 6250127"/>
                <a:gd name="connsiteX47" fmla="*/ 4348009 w 5535001"/>
                <a:gd name="connsiteY47" fmla="*/ 5613017 h 6250127"/>
                <a:gd name="connsiteX48" fmla="*/ 4290568 w 5535001"/>
                <a:gd name="connsiteY48" fmla="*/ 5661948 h 6250127"/>
                <a:gd name="connsiteX49" fmla="*/ 4276124 w 5535001"/>
                <a:gd name="connsiteY49" fmla="*/ 5674153 h 6250127"/>
                <a:gd name="connsiteX50" fmla="*/ 4261120 w 5535001"/>
                <a:gd name="connsiteY50" fmla="*/ 5685798 h 6250127"/>
                <a:gd name="connsiteX51" fmla="*/ 4231112 w 5535001"/>
                <a:gd name="connsiteY51" fmla="*/ 5708976 h 6250127"/>
                <a:gd name="connsiteX52" fmla="*/ 4170984 w 5535001"/>
                <a:gd name="connsiteY52" fmla="*/ 5755443 h 6250127"/>
                <a:gd name="connsiteX53" fmla="*/ 4046025 w 5535001"/>
                <a:gd name="connsiteY53" fmla="*/ 5843228 h 6250127"/>
                <a:gd name="connsiteX54" fmla="*/ 3915356 w 5535001"/>
                <a:gd name="connsiteY54" fmla="*/ 5923735 h 6250127"/>
                <a:gd name="connsiteX55" fmla="*/ 3346323 w 5535001"/>
                <a:gd name="connsiteY55" fmla="*/ 6158872 h 6250127"/>
                <a:gd name="connsiteX56" fmla="*/ 2743476 w 5535001"/>
                <a:gd name="connsiteY56" fmla="*/ 6247328 h 6250127"/>
                <a:gd name="connsiteX57" fmla="*/ 2668120 w 5535001"/>
                <a:gd name="connsiteY57" fmla="*/ 6249344 h 6250127"/>
                <a:gd name="connsiteX58" fmla="*/ 2630498 w 5535001"/>
                <a:gd name="connsiteY58" fmla="*/ 6250127 h 6250127"/>
                <a:gd name="connsiteX59" fmla="*/ 2592988 w 5535001"/>
                <a:gd name="connsiteY59" fmla="*/ 6249568 h 6250127"/>
                <a:gd name="connsiteX60" fmla="*/ 2518080 w 5535001"/>
                <a:gd name="connsiteY60" fmla="*/ 6247777 h 6250127"/>
                <a:gd name="connsiteX61" fmla="*/ 2442948 w 5535001"/>
                <a:gd name="connsiteY61" fmla="*/ 6244529 h 6250127"/>
                <a:gd name="connsiteX62" fmla="*/ 2291676 w 5535001"/>
                <a:gd name="connsiteY62" fmla="*/ 6232213 h 6250127"/>
                <a:gd name="connsiteX63" fmla="*/ 2141412 w 5535001"/>
                <a:gd name="connsiteY63" fmla="*/ 6212394 h 6250127"/>
                <a:gd name="connsiteX64" fmla="*/ 1992715 w 5535001"/>
                <a:gd name="connsiteY64" fmla="*/ 6184961 h 6250127"/>
                <a:gd name="connsiteX65" fmla="*/ 1845811 w 5535001"/>
                <a:gd name="connsiteY65" fmla="*/ 6151034 h 6250127"/>
                <a:gd name="connsiteX66" fmla="*/ 1701033 w 5535001"/>
                <a:gd name="connsiteY66" fmla="*/ 6110724 h 6250127"/>
                <a:gd name="connsiteX67" fmla="*/ 1629484 w 5535001"/>
                <a:gd name="connsiteY67" fmla="*/ 6088219 h 6250127"/>
                <a:gd name="connsiteX68" fmla="*/ 1558383 w 5535001"/>
                <a:gd name="connsiteY68" fmla="*/ 6064929 h 6250127"/>
                <a:gd name="connsiteX69" fmla="*/ 1011968 w 5535001"/>
                <a:gd name="connsiteY69" fmla="*/ 5828896 h 6250127"/>
                <a:gd name="connsiteX70" fmla="*/ 511237 w 5535001"/>
                <a:gd name="connsiteY70" fmla="*/ 5512356 h 6250127"/>
                <a:gd name="connsiteX71" fmla="*/ 395572 w 5535001"/>
                <a:gd name="connsiteY71" fmla="*/ 5419757 h 6250127"/>
                <a:gd name="connsiteX72" fmla="*/ 284722 w 5535001"/>
                <a:gd name="connsiteY72" fmla="*/ 5321559 h 6250127"/>
                <a:gd name="connsiteX73" fmla="*/ 257513 w 5535001"/>
                <a:gd name="connsiteY73" fmla="*/ 5296477 h 6250127"/>
                <a:gd name="connsiteX74" fmla="*/ 243853 w 5535001"/>
                <a:gd name="connsiteY74" fmla="*/ 5283937 h 6250127"/>
                <a:gd name="connsiteX75" fmla="*/ 230752 w 5535001"/>
                <a:gd name="connsiteY75" fmla="*/ 5270836 h 6250127"/>
                <a:gd name="connsiteX76" fmla="*/ 178574 w 5535001"/>
                <a:gd name="connsiteY76" fmla="*/ 5218322 h 6250127"/>
                <a:gd name="connsiteX77" fmla="*/ 126508 w 5535001"/>
                <a:gd name="connsiteY77" fmla="*/ 5165584 h 6250127"/>
                <a:gd name="connsiteX78" fmla="*/ 76345 w 5535001"/>
                <a:gd name="connsiteY78" fmla="*/ 5111167 h 6250127"/>
                <a:gd name="connsiteX79" fmla="*/ 26407 w 5535001"/>
                <a:gd name="connsiteY79" fmla="*/ 5056413 h 6250127"/>
                <a:gd name="connsiteX80" fmla="*/ 0 w 5535001"/>
                <a:gd name="connsiteY80" fmla="*/ 5024776 h 6250127"/>
                <a:gd name="connsiteX81" fmla="*/ 0 w 5535001"/>
                <a:gd name="connsiteY81" fmla="*/ 4492798 h 6250127"/>
                <a:gd name="connsiteX82" fmla="*/ 28534 w 5535001"/>
                <a:gd name="connsiteY82" fmla="*/ 4537879 h 6250127"/>
                <a:gd name="connsiteX83" fmla="*/ 66604 w 5535001"/>
                <a:gd name="connsiteY83" fmla="*/ 4592745 h 6250127"/>
                <a:gd name="connsiteX84" fmla="*/ 104114 w 5535001"/>
                <a:gd name="connsiteY84" fmla="*/ 4647834 h 6250127"/>
                <a:gd name="connsiteX85" fmla="*/ 143751 w 5535001"/>
                <a:gd name="connsiteY85" fmla="*/ 4701580 h 6250127"/>
                <a:gd name="connsiteX86" fmla="*/ 182717 w 5535001"/>
                <a:gd name="connsiteY86" fmla="*/ 4755773 h 6250127"/>
                <a:gd name="connsiteX87" fmla="*/ 223810 w 5535001"/>
                <a:gd name="connsiteY87" fmla="*/ 4808399 h 6250127"/>
                <a:gd name="connsiteX88" fmla="*/ 264679 w 5535001"/>
                <a:gd name="connsiteY88" fmla="*/ 4861249 h 6250127"/>
                <a:gd name="connsiteX89" fmla="*/ 307788 w 5535001"/>
                <a:gd name="connsiteY89" fmla="*/ 4912420 h 6250127"/>
                <a:gd name="connsiteX90" fmla="*/ 351232 w 5535001"/>
                <a:gd name="connsiteY90" fmla="*/ 4963254 h 6250127"/>
                <a:gd name="connsiteX91" fmla="*/ 397028 w 5535001"/>
                <a:gd name="connsiteY91" fmla="*/ 5012185 h 6250127"/>
                <a:gd name="connsiteX92" fmla="*/ 443496 w 5535001"/>
                <a:gd name="connsiteY92" fmla="*/ 5060444 h 6250127"/>
                <a:gd name="connsiteX93" fmla="*/ 455140 w 5535001"/>
                <a:gd name="connsiteY93" fmla="*/ 5072537 h 6250127"/>
                <a:gd name="connsiteX94" fmla="*/ 467345 w 5535001"/>
                <a:gd name="connsiteY94" fmla="*/ 5083958 h 6250127"/>
                <a:gd name="connsiteX95" fmla="*/ 491755 w 5535001"/>
                <a:gd name="connsiteY95" fmla="*/ 5106912 h 6250127"/>
                <a:gd name="connsiteX96" fmla="*/ 540686 w 5535001"/>
                <a:gd name="connsiteY96" fmla="*/ 5152819 h 6250127"/>
                <a:gd name="connsiteX97" fmla="*/ 552890 w 5535001"/>
                <a:gd name="connsiteY97" fmla="*/ 5164353 h 6250127"/>
                <a:gd name="connsiteX98" fmla="*/ 565655 w 5535001"/>
                <a:gd name="connsiteY98" fmla="*/ 5175214 h 6250127"/>
                <a:gd name="connsiteX99" fmla="*/ 591072 w 5535001"/>
                <a:gd name="connsiteY99" fmla="*/ 5197048 h 6250127"/>
                <a:gd name="connsiteX100" fmla="*/ 694197 w 5535001"/>
                <a:gd name="connsiteY100" fmla="*/ 5283041 h 6250127"/>
                <a:gd name="connsiteX101" fmla="*/ 1146221 w 5535001"/>
                <a:gd name="connsiteY101" fmla="*/ 5573716 h 6250127"/>
                <a:gd name="connsiteX102" fmla="*/ 1650982 w 5535001"/>
                <a:gd name="connsiteY102" fmla="*/ 5758130 h 6250127"/>
                <a:gd name="connsiteX103" fmla="*/ 1716485 w 5535001"/>
                <a:gd name="connsiteY103" fmla="*/ 5772798 h 6250127"/>
                <a:gd name="connsiteX104" fmla="*/ 1782211 w 5535001"/>
                <a:gd name="connsiteY104" fmla="*/ 5786235 h 6250127"/>
                <a:gd name="connsiteX105" fmla="*/ 1848386 w 5535001"/>
                <a:gd name="connsiteY105" fmla="*/ 5796984 h 6250127"/>
                <a:gd name="connsiteX106" fmla="*/ 1881417 w 5535001"/>
                <a:gd name="connsiteY106" fmla="*/ 5802359 h 6250127"/>
                <a:gd name="connsiteX107" fmla="*/ 1914560 w 5535001"/>
                <a:gd name="connsiteY107" fmla="*/ 5807061 h 6250127"/>
                <a:gd name="connsiteX108" fmla="*/ 2047469 w 5535001"/>
                <a:gd name="connsiteY108" fmla="*/ 5821282 h 6250127"/>
                <a:gd name="connsiteX109" fmla="*/ 2180601 w 5535001"/>
                <a:gd name="connsiteY109" fmla="*/ 5828896 h 6250127"/>
                <a:gd name="connsiteX110" fmla="*/ 2313622 w 5535001"/>
                <a:gd name="connsiteY110" fmla="*/ 5830463 h 6250127"/>
                <a:gd name="connsiteX111" fmla="*/ 2380021 w 5535001"/>
                <a:gd name="connsiteY111" fmla="*/ 5828448 h 6250127"/>
                <a:gd name="connsiteX112" fmla="*/ 2446195 w 5535001"/>
                <a:gd name="connsiteY112" fmla="*/ 5826433 h 6250127"/>
                <a:gd name="connsiteX113" fmla="*/ 2513041 w 5535001"/>
                <a:gd name="connsiteY113" fmla="*/ 5822737 h 6250127"/>
                <a:gd name="connsiteX114" fmla="*/ 2580111 w 5535001"/>
                <a:gd name="connsiteY114" fmla="*/ 5818258 h 6250127"/>
                <a:gd name="connsiteX115" fmla="*/ 2613590 w 5535001"/>
                <a:gd name="connsiteY115" fmla="*/ 5816355 h 6250127"/>
                <a:gd name="connsiteX116" fmla="*/ 2646845 w 5535001"/>
                <a:gd name="connsiteY116" fmla="*/ 5813108 h 6250127"/>
                <a:gd name="connsiteX117" fmla="*/ 2713244 w 5535001"/>
                <a:gd name="connsiteY117" fmla="*/ 5806838 h 6250127"/>
                <a:gd name="connsiteX118" fmla="*/ 3230882 w 5535001"/>
                <a:gd name="connsiteY118" fmla="*/ 5721292 h 6250127"/>
                <a:gd name="connsiteX119" fmla="*/ 3720416 w 5535001"/>
                <a:gd name="connsiteY119" fmla="*/ 5556472 h 6250127"/>
                <a:gd name="connsiteX120" fmla="*/ 3837425 w 5535001"/>
                <a:gd name="connsiteY120" fmla="*/ 5499927 h 6250127"/>
                <a:gd name="connsiteX121" fmla="*/ 3951634 w 5535001"/>
                <a:gd name="connsiteY121" fmla="*/ 5436552 h 6250127"/>
                <a:gd name="connsiteX122" fmla="*/ 4007284 w 5535001"/>
                <a:gd name="connsiteY122" fmla="*/ 5401841 h 6250127"/>
                <a:gd name="connsiteX123" fmla="*/ 4035164 w 5535001"/>
                <a:gd name="connsiteY123" fmla="*/ 5384374 h 6250127"/>
                <a:gd name="connsiteX124" fmla="*/ 4049049 w 5535001"/>
                <a:gd name="connsiteY124" fmla="*/ 5375640 h 6250127"/>
                <a:gd name="connsiteX125" fmla="*/ 4062485 w 5535001"/>
                <a:gd name="connsiteY125" fmla="*/ 5366123 h 6250127"/>
                <a:gd name="connsiteX126" fmla="*/ 4116567 w 5535001"/>
                <a:gd name="connsiteY126" fmla="*/ 5328277 h 6250127"/>
                <a:gd name="connsiteX127" fmla="*/ 4169976 w 5535001"/>
                <a:gd name="connsiteY127" fmla="*/ 5289199 h 6250127"/>
                <a:gd name="connsiteX128" fmla="*/ 4222042 w 5535001"/>
                <a:gd name="connsiteY128" fmla="*/ 5247994 h 6250127"/>
                <a:gd name="connsiteX129" fmla="*/ 4273213 w 5535001"/>
                <a:gd name="connsiteY129" fmla="*/ 5205558 h 6250127"/>
                <a:gd name="connsiteX130" fmla="*/ 4323151 w 5535001"/>
                <a:gd name="connsiteY130" fmla="*/ 5161329 h 6250127"/>
                <a:gd name="connsiteX131" fmla="*/ 4371971 w 5535001"/>
                <a:gd name="connsiteY131" fmla="*/ 5116093 h 6250127"/>
                <a:gd name="connsiteX132" fmla="*/ 4546868 w 5535001"/>
                <a:gd name="connsiteY132" fmla="*/ 4924400 h 6250127"/>
                <a:gd name="connsiteX133" fmla="*/ 4675634 w 5535001"/>
                <a:gd name="connsiteY133" fmla="*/ 4715352 h 6250127"/>
                <a:gd name="connsiteX134" fmla="*/ 4700155 w 5535001"/>
                <a:gd name="connsiteY134" fmla="*/ 4659255 h 6250127"/>
                <a:gd name="connsiteX135" fmla="*/ 4721206 w 5535001"/>
                <a:gd name="connsiteY135" fmla="*/ 4600135 h 6250127"/>
                <a:gd name="connsiteX136" fmla="*/ 4740465 w 5535001"/>
                <a:gd name="connsiteY136" fmla="*/ 4538887 h 6250127"/>
                <a:gd name="connsiteX137" fmla="*/ 4758492 w 5535001"/>
                <a:gd name="connsiteY137" fmla="*/ 4475848 h 6250127"/>
                <a:gd name="connsiteX138" fmla="*/ 4891288 w 5535001"/>
                <a:gd name="connsiteY138" fmla="*/ 3930329 h 6250127"/>
                <a:gd name="connsiteX139" fmla="*/ 5066298 w 5535001"/>
                <a:gd name="connsiteY139" fmla="*/ 3382235 h 6250127"/>
                <a:gd name="connsiteX140" fmla="*/ 5156994 w 5535001"/>
                <a:gd name="connsiteY140" fmla="*/ 2898635 h 6250127"/>
                <a:gd name="connsiteX141" fmla="*/ 5083317 w 5535001"/>
                <a:gd name="connsiteY141" fmla="*/ 2402047 h 6250127"/>
                <a:gd name="connsiteX142" fmla="*/ 4871022 w 5535001"/>
                <a:gd name="connsiteY142" fmla="*/ 1926958 h 6250127"/>
                <a:gd name="connsiteX143" fmla="*/ 4727028 w 5535001"/>
                <a:gd name="connsiteY143" fmla="*/ 1703577 h 6250127"/>
                <a:gd name="connsiteX144" fmla="*/ 4563776 w 5535001"/>
                <a:gd name="connsiteY144" fmla="*/ 1490834 h 6250127"/>
                <a:gd name="connsiteX145" fmla="*/ 4370291 w 5535001"/>
                <a:gd name="connsiteY145" fmla="*/ 1300596 h 6250127"/>
                <a:gd name="connsiteX146" fmla="*/ 4266046 w 5535001"/>
                <a:gd name="connsiteY146" fmla="*/ 1214491 h 6250127"/>
                <a:gd name="connsiteX147" fmla="*/ 4212973 w 5535001"/>
                <a:gd name="connsiteY147" fmla="*/ 1173062 h 6250127"/>
                <a:gd name="connsiteX148" fmla="*/ 4157995 w 5535001"/>
                <a:gd name="connsiteY148" fmla="*/ 1134545 h 6250127"/>
                <a:gd name="connsiteX149" fmla="*/ 3697126 w 5535001"/>
                <a:gd name="connsiteY149" fmla="*/ 881044 h 6250127"/>
                <a:gd name="connsiteX150" fmla="*/ 3637670 w 5535001"/>
                <a:gd name="connsiteY150" fmla="*/ 856747 h 6250127"/>
                <a:gd name="connsiteX151" fmla="*/ 3608222 w 5535001"/>
                <a:gd name="connsiteY151" fmla="*/ 844318 h 6250127"/>
                <a:gd name="connsiteX152" fmla="*/ 3578214 w 5535001"/>
                <a:gd name="connsiteY152" fmla="*/ 833457 h 6250127"/>
                <a:gd name="connsiteX153" fmla="*/ 3518309 w 5535001"/>
                <a:gd name="connsiteY153" fmla="*/ 812294 h 6250127"/>
                <a:gd name="connsiteX154" fmla="*/ 3503417 w 5535001"/>
                <a:gd name="connsiteY154" fmla="*/ 806920 h 6250127"/>
                <a:gd name="connsiteX155" fmla="*/ 3489533 w 5535001"/>
                <a:gd name="connsiteY155" fmla="*/ 799642 h 6250127"/>
                <a:gd name="connsiteX156" fmla="*/ 3460869 w 5535001"/>
                <a:gd name="connsiteY156" fmla="*/ 787101 h 6250127"/>
                <a:gd name="connsiteX157" fmla="*/ 3402980 w 5535001"/>
                <a:gd name="connsiteY157" fmla="*/ 763475 h 6250127"/>
                <a:gd name="connsiteX158" fmla="*/ 3374092 w 5535001"/>
                <a:gd name="connsiteY158" fmla="*/ 751606 h 6250127"/>
                <a:gd name="connsiteX159" fmla="*/ 3344980 w 5535001"/>
                <a:gd name="connsiteY159" fmla="*/ 740409 h 6250127"/>
                <a:gd name="connsiteX160" fmla="*/ 3226627 w 5535001"/>
                <a:gd name="connsiteY160" fmla="*/ 700772 h 6250127"/>
                <a:gd name="connsiteX161" fmla="*/ 2735750 w 5535001"/>
                <a:gd name="connsiteY161" fmla="*/ 614667 h 6250127"/>
                <a:gd name="connsiteX162" fmla="*/ 2673158 w 5535001"/>
                <a:gd name="connsiteY162" fmla="*/ 610412 h 6250127"/>
                <a:gd name="connsiteX163" fmla="*/ 2610119 w 5535001"/>
                <a:gd name="connsiteY163" fmla="*/ 609628 h 6250127"/>
                <a:gd name="connsiteX164" fmla="*/ 2547080 w 5535001"/>
                <a:gd name="connsiteY164" fmla="*/ 608620 h 6250127"/>
                <a:gd name="connsiteX165" fmla="*/ 2516400 w 5535001"/>
                <a:gd name="connsiteY165" fmla="*/ 608844 h 6250127"/>
                <a:gd name="connsiteX166" fmla="*/ 2486280 w 5535001"/>
                <a:gd name="connsiteY166" fmla="*/ 609740 h 6250127"/>
                <a:gd name="connsiteX167" fmla="*/ 2426376 w 5535001"/>
                <a:gd name="connsiteY167" fmla="*/ 613099 h 6250127"/>
                <a:gd name="connsiteX168" fmla="*/ 2366920 w 5535001"/>
                <a:gd name="connsiteY168" fmla="*/ 618474 h 6250127"/>
                <a:gd name="connsiteX169" fmla="*/ 2337248 w 5535001"/>
                <a:gd name="connsiteY169" fmla="*/ 621497 h 6250127"/>
                <a:gd name="connsiteX170" fmla="*/ 2307800 w 5535001"/>
                <a:gd name="connsiteY170" fmla="*/ 625528 h 6250127"/>
                <a:gd name="connsiteX171" fmla="*/ 2278351 w 5535001"/>
                <a:gd name="connsiteY171" fmla="*/ 629559 h 6250127"/>
                <a:gd name="connsiteX172" fmla="*/ 2249127 w 5535001"/>
                <a:gd name="connsiteY172" fmla="*/ 634710 h 6250127"/>
                <a:gd name="connsiteX173" fmla="*/ 1796096 w 5535001"/>
                <a:gd name="connsiteY173" fmla="*/ 781726 h 6250127"/>
                <a:gd name="connsiteX174" fmla="*/ 1370833 w 5535001"/>
                <a:gd name="connsiteY174" fmla="*/ 1048663 h 6250127"/>
                <a:gd name="connsiteX175" fmla="*/ 959790 w 5535001"/>
                <a:gd name="connsiteY175" fmla="*/ 1390844 h 6250127"/>
                <a:gd name="connsiteX176" fmla="*/ 749062 w 5535001"/>
                <a:gd name="connsiteY176" fmla="*/ 1577611 h 6250127"/>
                <a:gd name="connsiteX177" fmla="*/ 524786 w 5535001"/>
                <a:gd name="connsiteY177" fmla="*/ 1763145 h 6250127"/>
                <a:gd name="connsiteX178" fmla="*/ 84071 w 5535001"/>
                <a:gd name="connsiteY178" fmla="*/ 2098496 h 6250127"/>
                <a:gd name="connsiteX179" fmla="*/ 0 w 5535001"/>
                <a:gd name="connsiteY179" fmla="*/ 2168094 h 6250127"/>
                <a:gd name="connsiteX180" fmla="*/ 0 w 5535001"/>
                <a:gd name="connsiteY180" fmla="*/ 1576676 h 6250127"/>
                <a:gd name="connsiteX181" fmla="*/ 174655 w 5535001"/>
                <a:gd name="connsiteY181" fmla="*/ 1387597 h 6250127"/>
                <a:gd name="connsiteX182" fmla="*/ 363661 w 5535001"/>
                <a:gd name="connsiteY182" fmla="*/ 1188626 h 6250127"/>
                <a:gd name="connsiteX183" fmla="*/ 458052 w 5535001"/>
                <a:gd name="connsiteY183" fmla="*/ 1086397 h 6250127"/>
                <a:gd name="connsiteX184" fmla="*/ 557257 w 5535001"/>
                <a:gd name="connsiteY184" fmla="*/ 981593 h 6250127"/>
                <a:gd name="connsiteX185" fmla="*/ 994165 w 5535001"/>
                <a:gd name="connsiteY185" fmla="*/ 578389 h 6250127"/>
                <a:gd name="connsiteX186" fmla="*/ 1520873 w 5535001"/>
                <a:gd name="connsiteY186" fmla="*/ 237215 h 6250127"/>
                <a:gd name="connsiteX187" fmla="*/ 2141748 w 5535001"/>
                <a:gd name="connsiteY187" fmla="*/ 31190 h 6250127"/>
                <a:gd name="connsiteX188" fmla="*/ 2182505 w 5535001"/>
                <a:gd name="connsiteY188" fmla="*/ 24360 h 6250127"/>
                <a:gd name="connsiteX189" fmla="*/ 2223374 w 5535001"/>
                <a:gd name="connsiteY189" fmla="*/ 18873 h 6250127"/>
                <a:gd name="connsiteX190" fmla="*/ 2264355 w 5535001"/>
                <a:gd name="connsiteY190" fmla="*/ 13611 h 6250127"/>
                <a:gd name="connsiteX191" fmla="*/ 2305336 w 5535001"/>
                <a:gd name="connsiteY191" fmla="*/ 9580 h 6250127"/>
                <a:gd name="connsiteX192" fmla="*/ 2387410 w 5535001"/>
                <a:gd name="connsiteY192" fmla="*/ 3645 h 6250127"/>
                <a:gd name="connsiteX193" fmla="*/ 2469373 w 5535001"/>
                <a:gd name="connsiteY193" fmla="*/ 622 h 6250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5535001" h="6250127">
                  <a:moveTo>
                    <a:pt x="2510242" y="174"/>
                  </a:moveTo>
                  <a:cubicBezTo>
                    <a:pt x="2523902" y="-50"/>
                    <a:pt x="2537562" y="-162"/>
                    <a:pt x="2550551" y="510"/>
                  </a:cubicBezTo>
                  <a:lnTo>
                    <a:pt x="2629490" y="3757"/>
                  </a:lnTo>
                  <a:lnTo>
                    <a:pt x="2708317" y="7229"/>
                  </a:lnTo>
                  <a:cubicBezTo>
                    <a:pt x="2734630" y="8572"/>
                    <a:pt x="2760943" y="12155"/>
                    <a:pt x="2787256" y="14619"/>
                  </a:cubicBezTo>
                  <a:cubicBezTo>
                    <a:pt x="2997536" y="34885"/>
                    <a:pt x="3207144" y="77994"/>
                    <a:pt x="3408467" y="145064"/>
                  </a:cubicBezTo>
                  <a:lnTo>
                    <a:pt x="3557723" y="199593"/>
                  </a:lnTo>
                  <a:cubicBezTo>
                    <a:pt x="3570264" y="203848"/>
                    <a:pt x="3582245" y="209447"/>
                    <a:pt x="3594337" y="214597"/>
                  </a:cubicBezTo>
                  <a:lnTo>
                    <a:pt x="3630616" y="230385"/>
                  </a:lnTo>
                  <a:lnTo>
                    <a:pt x="3703172" y="262073"/>
                  </a:lnTo>
                  <a:cubicBezTo>
                    <a:pt x="3715265" y="267335"/>
                    <a:pt x="3727358" y="272598"/>
                    <a:pt x="3739003" y="278756"/>
                  </a:cubicBezTo>
                  <a:cubicBezTo>
                    <a:pt x="3744937" y="281667"/>
                    <a:pt x="3750984" y="284131"/>
                    <a:pt x="3756806" y="287266"/>
                  </a:cubicBezTo>
                  <a:cubicBezTo>
                    <a:pt x="3762517" y="290513"/>
                    <a:pt x="3768115" y="294208"/>
                    <a:pt x="3773714" y="297567"/>
                  </a:cubicBezTo>
                  <a:lnTo>
                    <a:pt x="3840784" y="339332"/>
                  </a:lnTo>
                  <a:cubicBezTo>
                    <a:pt x="3851869" y="346386"/>
                    <a:pt x="3863290" y="352881"/>
                    <a:pt x="3873927" y="360495"/>
                  </a:cubicBezTo>
                  <a:lnTo>
                    <a:pt x="3906062" y="383001"/>
                  </a:lnTo>
                  <a:lnTo>
                    <a:pt x="3969662" y="428572"/>
                  </a:lnTo>
                  <a:cubicBezTo>
                    <a:pt x="4137281" y="552188"/>
                    <a:pt x="4285417" y="693270"/>
                    <a:pt x="4423029" y="837600"/>
                  </a:cubicBezTo>
                  <a:cubicBezTo>
                    <a:pt x="4440160" y="855739"/>
                    <a:pt x="4457404" y="873766"/>
                    <a:pt x="4474647" y="891569"/>
                  </a:cubicBezTo>
                  <a:lnTo>
                    <a:pt x="4524250" y="946883"/>
                  </a:lnTo>
                  <a:lnTo>
                    <a:pt x="4573965" y="1001748"/>
                  </a:lnTo>
                  <a:cubicBezTo>
                    <a:pt x="4590760" y="1019887"/>
                    <a:pt x="4605988" y="1039146"/>
                    <a:pt x="4622224" y="1057509"/>
                  </a:cubicBezTo>
                  <a:cubicBezTo>
                    <a:pt x="4653911" y="1094907"/>
                    <a:pt x="4686831" y="1131409"/>
                    <a:pt x="4717510" y="1169143"/>
                  </a:cubicBezTo>
                  <a:cubicBezTo>
                    <a:pt x="4733186" y="1187730"/>
                    <a:pt x="4748862" y="1206430"/>
                    <a:pt x="4764986" y="1224681"/>
                  </a:cubicBezTo>
                  <a:cubicBezTo>
                    <a:pt x="4780886" y="1243044"/>
                    <a:pt x="4797233" y="1261071"/>
                    <a:pt x="4813021" y="1279994"/>
                  </a:cubicBezTo>
                  <a:cubicBezTo>
                    <a:pt x="4877292" y="1354230"/>
                    <a:pt x="4941339" y="1428914"/>
                    <a:pt x="5001915" y="1506846"/>
                  </a:cubicBezTo>
                  <a:cubicBezTo>
                    <a:pt x="5062603" y="1584665"/>
                    <a:pt x="5118252" y="1666739"/>
                    <a:pt x="5170542" y="1751165"/>
                  </a:cubicBezTo>
                  <a:cubicBezTo>
                    <a:pt x="5274898" y="1920240"/>
                    <a:pt x="5363579" y="2101295"/>
                    <a:pt x="5428969" y="2293660"/>
                  </a:cubicBezTo>
                  <a:cubicBezTo>
                    <a:pt x="5494136" y="2485801"/>
                    <a:pt x="5533102" y="2690819"/>
                    <a:pt x="5534893" y="2899307"/>
                  </a:cubicBezTo>
                  <a:cubicBezTo>
                    <a:pt x="5536124" y="3003439"/>
                    <a:pt x="5526831" y="3108132"/>
                    <a:pt x="5508804" y="3211144"/>
                  </a:cubicBezTo>
                  <a:cubicBezTo>
                    <a:pt x="5490441" y="3314157"/>
                    <a:pt x="5462336" y="3415490"/>
                    <a:pt x="5426282" y="3513352"/>
                  </a:cubicBezTo>
                  <a:cubicBezTo>
                    <a:pt x="5363355" y="3684890"/>
                    <a:pt x="5302219" y="3856428"/>
                    <a:pt x="5248250" y="4030542"/>
                  </a:cubicBezTo>
                  <a:lnTo>
                    <a:pt x="5208612" y="4161771"/>
                  </a:lnTo>
                  <a:lnTo>
                    <a:pt x="5170318" y="4294680"/>
                  </a:lnTo>
                  <a:lnTo>
                    <a:pt x="5132248" y="4430164"/>
                  </a:lnTo>
                  <a:lnTo>
                    <a:pt x="5112765" y="4498914"/>
                  </a:lnTo>
                  <a:lnTo>
                    <a:pt x="5091715" y="4569119"/>
                  </a:lnTo>
                  <a:cubicBezTo>
                    <a:pt x="5085221" y="4592297"/>
                    <a:pt x="5076823" y="4616482"/>
                    <a:pt x="5068985" y="4640220"/>
                  </a:cubicBezTo>
                  <a:cubicBezTo>
                    <a:pt x="5060699" y="4664182"/>
                    <a:pt x="5053981" y="4687807"/>
                    <a:pt x="5043904" y="4712105"/>
                  </a:cubicBezTo>
                  <a:lnTo>
                    <a:pt x="5015799" y="4784438"/>
                  </a:lnTo>
                  <a:cubicBezTo>
                    <a:pt x="5005274" y="4808511"/>
                    <a:pt x="4993965" y="4832473"/>
                    <a:pt x="4982880" y="4856435"/>
                  </a:cubicBezTo>
                  <a:cubicBezTo>
                    <a:pt x="4936524" y="4951273"/>
                    <a:pt x="4881099" y="5044096"/>
                    <a:pt x="4817276" y="5125275"/>
                  </a:cubicBezTo>
                  <a:cubicBezTo>
                    <a:pt x="4755244" y="5208805"/>
                    <a:pt x="4686943" y="5282817"/>
                    <a:pt x="4618753" y="5355374"/>
                  </a:cubicBezTo>
                  <a:cubicBezTo>
                    <a:pt x="4602069" y="5374073"/>
                    <a:pt x="4584154" y="5391092"/>
                    <a:pt x="4566575" y="5408560"/>
                  </a:cubicBezTo>
                  <a:lnTo>
                    <a:pt x="4513837" y="5461186"/>
                  </a:lnTo>
                  <a:cubicBezTo>
                    <a:pt x="4496593" y="5479101"/>
                    <a:pt x="4477894" y="5495560"/>
                    <a:pt x="4459531" y="5512580"/>
                  </a:cubicBezTo>
                  <a:lnTo>
                    <a:pt x="4404554" y="5563526"/>
                  </a:lnTo>
                  <a:cubicBezTo>
                    <a:pt x="4386527" y="5580770"/>
                    <a:pt x="4366932" y="5596670"/>
                    <a:pt x="4348009" y="5613017"/>
                  </a:cubicBezTo>
                  <a:lnTo>
                    <a:pt x="4290568" y="5661948"/>
                  </a:lnTo>
                  <a:lnTo>
                    <a:pt x="4276124" y="5674153"/>
                  </a:lnTo>
                  <a:lnTo>
                    <a:pt x="4261120" y="5685798"/>
                  </a:lnTo>
                  <a:lnTo>
                    <a:pt x="4231112" y="5708976"/>
                  </a:lnTo>
                  <a:lnTo>
                    <a:pt x="4170984" y="5755443"/>
                  </a:lnTo>
                  <a:cubicBezTo>
                    <a:pt x="4130227" y="5785563"/>
                    <a:pt x="4087790" y="5813892"/>
                    <a:pt x="4046025" y="5843228"/>
                  </a:cubicBezTo>
                  <a:cubicBezTo>
                    <a:pt x="4002917" y="5870437"/>
                    <a:pt x="3959248" y="5897309"/>
                    <a:pt x="3915356" y="5923735"/>
                  </a:cubicBezTo>
                  <a:cubicBezTo>
                    <a:pt x="3737659" y="6026299"/>
                    <a:pt x="3544847" y="6106022"/>
                    <a:pt x="3346323" y="6158872"/>
                  </a:cubicBezTo>
                  <a:cubicBezTo>
                    <a:pt x="3147800" y="6211946"/>
                    <a:pt x="2944462" y="6239714"/>
                    <a:pt x="2743476" y="6247328"/>
                  </a:cubicBezTo>
                  <a:lnTo>
                    <a:pt x="2668120" y="6249344"/>
                  </a:lnTo>
                  <a:lnTo>
                    <a:pt x="2630498" y="6250127"/>
                  </a:lnTo>
                  <a:lnTo>
                    <a:pt x="2592988" y="6249568"/>
                  </a:lnTo>
                  <a:lnTo>
                    <a:pt x="2518080" y="6247777"/>
                  </a:lnTo>
                  <a:cubicBezTo>
                    <a:pt x="2493110" y="6247105"/>
                    <a:pt x="2468365" y="6246881"/>
                    <a:pt x="2442948" y="6244529"/>
                  </a:cubicBezTo>
                  <a:cubicBezTo>
                    <a:pt x="2392337" y="6240722"/>
                    <a:pt x="2341950" y="6237699"/>
                    <a:pt x="2291676" y="6232213"/>
                  </a:cubicBezTo>
                  <a:lnTo>
                    <a:pt x="2141412" y="6212394"/>
                  </a:lnTo>
                  <a:lnTo>
                    <a:pt x="1992715" y="6184961"/>
                  </a:lnTo>
                  <a:cubicBezTo>
                    <a:pt x="1943561" y="6173988"/>
                    <a:pt x="1894630" y="6162231"/>
                    <a:pt x="1845811" y="6151034"/>
                  </a:cubicBezTo>
                  <a:cubicBezTo>
                    <a:pt x="1797215" y="6138829"/>
                    <a:pt x="1749180" y="6123938"/>
                    <a:pt x="1701033" y="6110724"/>
                  </a:cubicBezTo>
                  <a:cubicBezTo>
                    <a:pt x="1676847" y="6104566"/>
                    <a:pt x="1653334" y="6095833"/>
                    <a:pt x="1629484" y="6088219"/>
                  </a:cubicBezTo>
                  <a:lnTo>
                    <a:pt x="1558383" y="6064929"/>
                  </a:lnTo>
                  <a:cubicBezTo>
                    <a:pt x="1369713" y="6000210"/>
                    <a:pt x="1186978" y="5921271"/>
                    <a:pt x="1011968" y="5828896"/>
                  </a:cubicBezTo>
                  <a:cubicBezTo>
                    <a:pt x="837071" y="5736408"/>
                    <a:pt x="668556" y="5631940"/>
                    <a:pt x="511237" y="5512356"/>
                  </a:cubicBezTo>
                  <a:cubicBezTo>
                    <a:pt x="471152" y="5483468"/>
                    <a:pt x="433642" y="5451220"/>
                    <a:pt x="395572" y="5419757"/>
                  </a:cubicBezTo>
                  <a:cubicBezTo>
                    <a:pt x="356831" y="5388965"/>
                    <a:pt x="321112" y="5354926"/>
                    <a:pt x="284722" y="5321559"/>
                  </a:cubicBezTo>
                  <a:lnTo>
                    <a:pt x="257513" y="5296477"/>
                  </a:lnTo>
                  <a:lnTo>
                    <a:pt x="243853" y="5283937"/>
                  </a:lnTo>
                  <a:lnTo>
                    <a:pt x="230752" y="5270836"/>
                  </a:lnTo>
                  <a:lnTo>
                    <a:pt x="178574" y="5218322"/>
                  </a:lnTo>
                  <a:cubicBezTo>
                    <a:pt x="161331" y="5200631"/>
                    <a:pt x="143191" y="5183948"/>
                    <a:pt x="126508" y="5165584"/>
                  </a:cubicBezTo>
                  <a:lnTo>
                    <a:pt x="76345" y="5111167"/>
                  </a:lnTo>
                  <a:cubicBezTo>
                    <a:pt x="59774" y="5092916"/>
                    <a:pt x="42530" y="5075112"/>
                    <a:pt x="26407" y="5056413"/>
                  </a:cubicBezTo>
                  <a:lnTo>
                    <a:pt x="0" y="5024776"/>
                  </a:lnTo>
                  <a:lnTo>
                    <a:pt x="0" y="4492798"/>
                  </a:lnTo>
                  <a:lnTo>
                    <a:pt x="28534" y="4537879"/>
                  </a:lnTo>
                  <a:cubicBezTo>
                    <a:pt x="41299" y="4556130"/>
                    <a:pt x="54175" y="4574382"/>
                    <a:pt x="66604" y="4592745"/>
                  </a:cubicBezTo>
                  <a:lnTo>
                    <a:pt x="104114" y="4647834"/>
                  </a:lnTo>
                  <a:lnTo>
                    <a:pt x="143751" y="4701580"/>
                  </a:lnTo>
                  <a:cubicBezTo>
                    <a:pt x="156964" y="4719495"/>
                    <a:pt x="169728" y="4737746"/>
                    <a:pt x="182717" y="4755773"/>
                  </a:cubicBezTo>
                  <a:lnTo>
                    <a:pt x="223810" y="4808399"/>
                  </a:lnTo>
                  <a:lnTo>
                    <a:pt x="264679" y="4861249"/>
                  </a:lnTo>
                  <a:cubicBezTo>
                    <a:pt x="278563" y="4878717"/>
                    <a:pt x="293455" y="4895288"/>
                    <a:pt x="307788" y="4912420"/>
                  </a:cubicBezTo>
                  <a:lnTo>
                    <a:pt x="351232" y="4963254"/>
                  </a:lnTo>
                  <a:cubicBezTo>
                    <a:pt x="365788" y="4980162"/>
                    <a:pt x="381688" y="4995837"/>
                    <a:pt x="397028" y="5012185"/>
                  </a:cubicBezTo>
                  <a:lnTo>
                    <a:pt x="443496" y="5060444"/>
                  </a:lnTo>
                  <a:lnTo>
                    <a:pt x="455140" y="5072537"/>
                  </a:lnTo>
                  <a:lnTo>
                    <a:pt x="467345" y="5083958"/>
                  </a:lnTo>
                  <a:lnTo>
                    <a:pt x="491755" y="5106912"/>
                  </a:lnTo>
                  <a:lnTo>
                    <a:pt x="540686" y="5152819"/>
                  </a:lnTo>
                  <a:lnTo>
                    <a:pt x="552890" y="5164353"/>
                  </a:lnTo>
                  <a:lnTo>
                    <a:pt x="565655" y="5175214"/>
                  </a:lnTo>
                  <a:lnTo>
                    <a:pt x="591072" y="5197048"/>
                  </a:lnTo>
                  <a:cubicBezTo>
                    <a:pt x="624999" y="5226160"/>
                    <a:pt x="658366" y="5256056"/>
                    <a:pt x="694197" y="5283041"/>
                  </a:cubicBezTo>
                  <a:cubicBezTo>
                    <a:pt x="834272" y="5394675"/>
                    <a:pt x="985207" y="5493881"/>
                    <a:pt x="1146221" y="5573716"/>
                  </a:cubicBezTo>
                  <a:cubicBezTo>
                    <a:pt x="1307122" y="5653774"/>
                    <a:pt x="1476869" y="5715918"/>
                    <a:pt x="1650982" y="5758130"/>
                  </a:cubicBezTo>
                  <a:lnTo>
                    <a:pt x="1716485" y="5772798"/>
                  </a:lnTo>
                  <a:cubicBezTo>
                    <a:pt x="1738431" y="5777390"/>
                    <a:pt x="1759929" y="5783100"/>
                    <a:pt x="1782211" y="5786235"/>
                  </a:cubicBezTo>
                  <a:lnTo>
                    <a:pt x="1848386" y="5796984"/>
                  </a:lnTo>
                  <a:lnTo>
                    <a:pt x="1881417" y="5802359"/>
                  </a:lnTo>
                  <a:cubicBezTo>
                    <a:pt x="1892390" y="5804151"/>
                    <a:pt x="1903363" y="5806054"/>
                    <a:pt x="1914560" y="5807061"/>
                  </a:cubicBezTo>
                  <a:cubicBezTo>
                    <a:pt x="1959012" y="5811765"/>
                    <a:pt x="2003241" y="5817251"/>
                    <a:pt x="2047469" y="5821282"/>
                  </a:cubicBezTo>
                  <a:lnTo>
                    <a:pt x="2180601" y="5828896"/>
                  </a:lnTo>
                  <a:lnTo>
                    <a:pt x="2313622" y="5830463"/>
                  </a:lnTo>
                  <a:cubicBezTo>
                    <a:pt x="2335680" y="5830799"/>
                    <a:pt x="2357962" y="5829008"/>
                    <a:pt x="2380021" y="5828448"/>
                  </a:cubicBezTo>
                  <a:lnTo>
                    <a:pt x="2446195" y="5826433"/>
                  </a:lnTo>
                  <a:cubicBezTo>
                    <a:pt x="2468029" y="5826208"/>
                    <a:pt x="2490647" y="5824193"/>
                    <a:pt x="2513041" y="5822737"/>
                  </a:cubicBezTo>
                  <a:lnTo>
                    <a:pt x="2580111" y="5818258"/>
                  </a:lnTo>
                  <a:lnTo>
                    <a:pt x="2613590" y="5816355"/>
                  </a:lnTo>
                  <a:lnTo>
                    <a:pt x="2646845" y="5813108"/>
                  </a:lnTo>
                  <a:cubicBezTo>
                    <a:pt x="2669016" y="5810869"/>
                    <a:pt x="2691074" y="5808741"/>
                    <a:pt x="2713244" y="5806838"/>
                  </a:cubicBezTo>
                  <a:cubicBezTo>
                    <a:pt x="2889933" y="5789371"/>
                    <a:pt x="3062815" y="5762050"/>
                    <a:pt x="3230882" y="5721292"/>
                  </a:cubicBezTo>
                  <a:cubicBezTo>
                    <a:pt x="3398837" y="5680423"/>
                    <a:pt x="3562426" y="5626902"/>
                    <a:pt x="3720416" y="5556472"/>
                  </a:cubicBezTo>
                  <a:cubicBezTo>
                    <a:pt x="3759381" y="5537997"/>
                    <a:pt x="3798347" y="5518962"/>
                    <a:pt x="3837425" y="5499927"/>
                  </a:cubicBezTo>
                  <a:cubicBezTo>
                    <a:pt x="3875271" y="5478765"/>
                    <a:pt x="3913900" y="5458610"/>
                    <a:pt x="3951634" y="5436552"/>
                  </a:cubicBezTo>
                  <a:lnTo>
                    <a:pt x="4007284" y="5401841"/>
                  </a:lnTo>
                  <a:lnTo>
                    <a:pt x="4035164" y="5384374"/>
                  </a:lnTo>
                  <a:lnTo>
                    <a:pt x="4049049" y="5375640"/>
                  </a:lnTo>
                  <a:lnTo>
                    <a:pt x="4062485" y="5366123"/>
                  </a:lnTo>
                  <a:lnTo>
                    <a:pt x="4116567" y="5328277"/>
                  </a:lnTo>
                  <a:cubicBezTo>
                    <a:pt x="4134594" y="5315624"/>
                    <a:pt x="4152957" y="5303420"/>
                    <a:pt x="4169976" y="5289199"/>
                  </a:cubicBezTo>
                  <a:lnTo>
                    <a:pt x="4222042" y="5247994"/>
                  </a:lnTo>
                  <a:cubicBezTo>
                    <a:pt x="4239398" y="5234222"/>
                    <a:pt x="4256865" y="5220562"/>
                    <a:pt x="4273213" y="5205558"/>
                  </a:cubicBezTo>
                  <a:lnTo>
                    <a:pt x="4323151" y="5161329"/>
                  </a:lnTo>
                  <a:cubicBezTo>
                    <a:pt x="4339611" y="5146437"/>
                    <a:pt x="4356631" y="5131881"/>
                    <a:pt x="4371971" y="5116093"/>
                  </a:cubicBezTo>
                  <a:cubicBezTo>
                    <a:pt x="4435457" y="5054398"/>
                    <a:pt x="4496258" y="4991135"/>
                    <a:pt x="4546868" y="4924400"/>
                  </a:cubicBezTo>
                  <a:cubicBezTo>
                    <a:pt x="4600054" y="4858450"/>
                    <a:pt x="4640699" y="4788916"/>
                    <a:pt x="4675634" y="4715352"/>
                  </a:cubicBezTo>
                  <a:lnTo>
                    <a:pt x="4700155" y="4659255"/>
                  </a:lnTo>
                  <a:lnTo>
                    <a:pt x="4721206" y="4600135"/>
                  </a:lnTo>
                  <a:cubicBezTo>
                    <a:pt x="4728707" y="4580988"/>
                    <a:pt x="4733970" y="4559266"/>
                    <a:pt x="4740465" y="4538887"/>
                  </a:cubicBezTo>
                  <a:cubicBezTo>
                    <a:pt x="4746623" y="4518061"/>
                    <a:pt x="4753005" y="4497906"/>
                    <a:pt x="4758492" y="4475848"/>
                  </a:cubicBezTo>
                  <a:cubicBezTo>
                    <a:pt x="4803168" y="4303637"/>
                    <a:pt x="4840902" y="4115080"/>
                    <a:pt x="4891288" y="3930329"/>
                  </a:cubicBezTo>
                  <a:cubicBezTo>
                    <a:pt x="4940891" y="3744906"/>
                    <a:pt x="5000235" y="3562059"/>
                    <a:pt x="5066298" y="3382235"/>
                  </a:cubicBezTo>
                  <a:cubicBezTo>
                    <a:pt x="5124186" y="3226932"/>
                    <a:pt x="5154530" y="3064015"/>
                    <a:pt x="5156994" y="2898635"/>
                  </a:cubicBezTo>
                  <a:cubicBezTo>
                    <a:pt x="5159681" y="2733255"/>
                    <a:pt x="5132920" y="2565636"/>
                    <a:pt x="5083317" y="2402047"/>
                  </a:cubicBezTo>
                  <a:cubicBezTo>
                    <a:pt x="5033938" y="2238123"/>
                    <a:pt x="4960150" y="2079013"/>
                    <a:pt x="4871022" y="1926958"/>
                  </a:cubicBezTo>
                  <a:cubicBezTo>
                    <a:pt x="4826570" y="1850818"/>
                    <a:pt x="4777415" y="1776918"/>
                    <a:pt x="4727028" y="1703577"/>
                  </a:cubicBezTo>
                  <a:cubicBezTo>
                    <a:pt x="4676418" y="1630349"/>
                    <a:pt x="4622784" y="1558464"/>
                    <a:pt x="4563776" y="1490834"/>
                  </a:cubicBezTo>
                  <a:cubicBezTo>
                    <a:pt x="4503647" y="1423764"/>
                    <a:pt x="4439041" y="1359157"/>
                    <a:pt x="4370291" y="1300596"/>
                  </a:cubicBezTo>
                  <a:cubicBezTo>
                    <a:pt x="4336812" y="1270141"/>
                    <a:pt x="4301541" y="1242148"/>
                    <a:pt x="4266046" y="1214491"/>
                  </a:cubicBezTo>
                  <a:cubicBezTo>
                    <a:pt x="4248355" y="1200607"/>
                    <a:pt x="4230776" y="1186611"/>
                    <a:pt x="4212973" y="1173062"/>
                  </a:cubicBezTo>
                  <a:cubicBezTo>
                    <a:pt x="4194722" y="1160074"/>
                    <a:pt x="4176359" y="1147197"/>
                    <a:pt x="4157995" y="1134545"/>
                  </a:cubicBezTo>
                  <a:cubicBezTo>
                    <a:pt x="4011426" y="1031980"/>
                    <a:pt x="3855004" y="948562"/>
                    <a:pt x="3697126" y="881044"/>
                  </a:cubicBezTo>
                  <a:lnTo>
                    <a:pt x="3637670" y="856747"/>
                  </a:lnTo>
                  <a:lnTo>
                    <a:pt x="3608222" y="844318"/>
                  </a:lnTo>
                  <a:cubicBezTo>
                    <a:pt x="3598480" y="840063"/>
                    <a:pt x="3588179" y="837040"/>
                    <a:pt x="3578214" y="833457"/>
                  </a:cubicBezTo>
                  <a:lnTo>
                    <a:pt x="3518309" y="812294"/>
                  </a:lnTo>
                  <a:cubicBezTo>
                    <a:pt x="3513383" y="810503"/>
                    <a:pt x="3508344" y="808823"/>
                    <a:pt x="3503417" y="806920"/>
                  </a:cubicBezTo>
                  <a:cubicBezTo>
                    <a:pt x="3498603" y="804792"/>
                    <a:pt x="3494236" y="801993"/>
                    <a:pt x="3489533" y="799642"/>
                  </a:cubicBezTo>
                  <a:cubicBezTo>
                    <a:pt x="3480240" y="794827"/>
                    <a:pt x="3470498" y="791020"/>
                    <a:pt x="3460869" y="787101"/>
                  </a:cubicBezTo>
                  <a:lnTo>
                    <a:pt x="3402980" y="763475"/>
                  </a:lnTo>
                  <a:lnTo>
                    <a:pt x="3374092" y="751606"/>
                  </a:lnTo>
                  <a:cubicBezTo>
                    <a:pt x="3364462" y="747688"/>
                    <a:pt x="3354945" y="743433"/>
                    <a:pt x="3344980" y="740409"/>
                  </a:cubicBezTo>
                  <a:lnTo>
                    <a:pt x="3226627" y="700772"/>
                  </a:lnTo>
                  <a:cubicBezTo>
                    <a:pt x="3067405" y="652849"/>
                    <a:pt x="2902697" y="625192"/>
                    <a:pt x="2735750" y="614667"/>
                  </a:cubicBezTo>
                  <a:cubicBezTo>
                    <a:pt x="2714811" y="613435"/>
                    <a:pt x="2694209" y="610860"/>
                    <a:pt x="2673158" y="610412"/>
                  </a:cubicBezTo>
                  <a:lnTo>
                    <a:pt x="2610119" y="609628"/>
                  </a:lnTo>
                  <a:lnTo>
                    <a:pt x="2547080" y="608620"/>
                  </a:lnTo>
                  <a:cubicBezTo>
                    <a:pt x="2536443" y="608173"/>
                    <a:pt x="2526365" y="608397"/>
                    <a:pt x="2516400" y="608844"/>
                  </a:cubicBezTo>
                  <a:lnTo>
                    <a:pt x="2486280" y="609740"/>
                  </a:lnTo>
                  <a:cubicBezTo>
                    <a:pt x="2466125" y="609852"/>
                    <a:pt x="2446307" y="611868"/>
                    <a:pt x="2426376" y="613099"/>
                  </a:cubicBezTo>
                  <a:cubicBezTo>
                    <a:pt x="2406333" y="613995"/>
                    <a:pt x="2386627" y="616458"/>
                    <a:pt x="2366920" y="618474"/>
                  </a:cubicBezTo>
                  <a:cubicBezTo>
                    <a:pt x="2357066" y="619482"/>
                    <a:pt x="2347101" y="620153"/>
                    <a:pt x="2337248" y="621497"/>
                  </a:cubicBezTo>
                  <a:lnTo>
                    <a:pt x="2307800" y="625528"/>
                  </a:lnTo>
                  <a:lnTo>
                    <a:pt x="2278351" y="629559"/>
                  </a:lnTo>
                  <a:lnTo>
                    <a:pt x="2249127" y="634710"/>
                  </a:lnTo>
                  <a:cubicBezTo>
                    <a:pt x="2093377" y="661918"/>
                    <a:pt x="1942329" y="710849"/>
                    <a:pt x="1796096" y="781726"/>
                  </a:cubicBezTo>
                  <a:cubicBezTo>
                    <a:pt x="1649751" y="852268"/>
                    <a:pt x="1508892" y="944307"/>
                    <a:pt x="1370833" y="1048663"/>
                  </a:cubicBezTo>
                  <a:cubicBezTo>
                    <a:pt x="1232774" y="1153244"/>
                    <a:pt x="1097290" y="1269917"/>
                    <a:pt x="959790" y="1390844"/>
                  </a:cubicBezTo>
                  <a:lnTo>
                    <a:pt x="749062" y="1577611"/>
                  </a:lnTo>
                  <a:cubicBezTo>
                    <a:pt x="674602" y="1642329"/>
                    <a:pt x="599806" y="1704137"/>
                    <a:pt x="524786" y="1763145"/>
                  </a:cubicBezTo>
                  <a:cubicBezTo>
                    <a:pt x="374858" y="1881498"/>
                    <a:pt x="223810" y="1987422"/>
                    <a:pt x="84071" y="2098496"/>
                  </a:cubicBezTo>
                  <a:lnTo>
                    <a:pt x="0" y="2168094"/>
                  </a:lnTo>
                  <a:lnTo>
                    <a:pt x="0" y="1576676"/>
                  </a:lnTo>
                  <a:lnTo>
                    <a:pt x="174655" y="1387597"/>
                  </a:lnTo>
                  <a:cubicBezTo>
                    <a:pt x="238926" y="1320079"/>
                    <a:pt x="302749" y="1254577"/>
                    <a:pt x="363661" y="1188626"/>
                  </a:cubicBezTo>
                  <a:lnTo>
                    <a:pt x="458052" y="1086397"/>
                  </a:lnTo>
                  <a:cubicBezTo>
                    <a:pt x="490635" y="1051351"/>
                    <a:pt x="523666" y="1016416"/>
                    <a:pt x="557257" y="981593"/>
                  </a:cubicBezTo>
                  <a:cubicBezTo>
                    <a:pt x="691510" y="842414"/>
                    <a:pt x="835055" y="705699"/>
                    <a:pt x="994165" y="578389"/>
                  </a:cubicBezTo>
                  <a:cubicBezTo>
                    <a:pt x="1152939" y="451190"/>
                    <a:pt x="1328060" y="333398"/>
                    <a:pt x="1520873" y="237215"/>
                  </a:cubicBezTo>
                  <a:cubicBezTo>
                    <a:pt x="1713238" y="141033"/>
                    <a:pt x="1924302" y="68028"/>
                    <a:pt x="2141748" y="31190"/>
                  </a:cubicBezTo>
                  <a:lnTo>
                    <a:pt x="2182505" y="24360"/>
                  </a:lnTo>
                  <a:cubicBezTo>
                    <a:pt x="2196165" y="22344"/>
                    <a:pt x="2209826" y="20665"/>
                    <a:pt x="2223374" y="18873"/>
                  </a:cubicBezTo>
                  <a:lnTo>
                    <a:pt x="2264355" y="13611"/>
                  </a:lnTo>
                  <a:cubicBezTo>
                    <a:pt x="2278015" y="11931"/>
                    <a:pt x="2291676" y="10924"/>
                    <a:pt x="2305336" y="9580"/>
                  </a:cubicBezTo>
                  <a:cubicBezTo>
                    <a:pt x="2332657" y="7229"/>
                    <a:pt x="2360090" y="4653"/>
                    <a:pt x="2387410" y="3645"/>
                  </a:cubicBezTo>
                  <a:cubicBezTo>
                    <a:pt x="2414731" y="2414"/>
                    <a:pt x="2442164" y="510"/>
                    <a:pt x="2469373" y="622"/>
                  </a:cubicBezTo>
                  <a:close/>
                </a:path>
              </a:pathLst>
            </a:custGeom>
            <a:gradFill>
              <a:gsLst>
                <a:gs pos="37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67C4629D-4AB7-48D4-A61B-1AE1837A78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646908" cy="6130481"/>
            </a:xfrm>
            <a:custGeom>
              <a:avLst/>
              <a:gdLst>
                <a:gd name="connsiteX0" fmla="*/ 2616837 w 5646908"/>
                <a:gd name="connsiteY0" fmla="*/ 0 h 6130481"/>
                <a:gd name="connsiteX1" fmla="*/ 4918721 w 5646908"/>
                <a:gd name="connsiteY1" fmla="*/ 1134258 h 6130481"/>
                <a:gd name="connsiteX2" fmla="*/ 5539036 w 5646908"/>
                <a:gd name="connsiteY2" fmla="*/ 3362353 h 6130481"/>
                <a:gd name="connsiteX3" fmla="*/ 4712024 w 5646908"/>
                <a:gd name="connsiteY3" fmla="*/ 5293280 h 6130481"/>
                <a:gd name="connsiteX4" fmla="*/ 2547864 w 5646908"/>
                <a:gd name="connsiteY4" fmla="*/ 6130481 h 6130481"/>
                <a:gd name="connsiteX5" fmla="*/ 263223 w 5646908"/>
                <a:gd name="connsiteY5" fmla="*/ 5212325 h 6130481"/>
                <a:gd name="connsiteX6" fmla="*/ 49974 w 5646908"/>
                <a:gd name="connsiteY6" fmla="*/ 4985345 h 6130481"/>
                <a:gd name="connsiteX7" fmla="*/ 0 w 5646908"/>
                <a:gd name="connsiteY7" fmla="*/ 4920618 h 6130481"/>
                <a:gd name="connsiteX8" fmla="*/ 0 w 5646908"/>
                <a:gd name="connsiteY8" fmla="*/ 3760303 h 6130481"/>
                <a:gd name="connsiteX9" fmla="*/ 80488 w 5646908"/>
                <a:gd name="connsiteY9" fmla="*/ 3974159 h 6130481"/>
                <a:gd name="connsiteX10" fmla="*/ 664748 w 5646908"/>
                <a:gd name="connsiteY10" fmla="*/ 4813600 h 6130481"/>
                <a:gd name="connsiteX11" fmla="*/ 2548087 w 5646908"/>
                <a:gd name="connsiteY11" fmla="*/ 5570406 h 6130481"/>
                <a:gd name="connsiteX12" fmla="*/ 3536561 w 5646908"/>
                <a:gd name="connsiteY12" fmla="*/ 5407153 h 6130481"/>
                <a:gd name="connsiteX13" fmla="*/ 4308035 w 5646908"/>
                <a:gd name="connsiteY13" fmla="*/ 4897241 h 6130481"/>
                <a:gd name="connsiteX14" fmla="*/ 4569038 w 5646908"/>
                <a:gd name="connsiteY14" fmla="*/ 4564802 h 6130481"/>
                <a:gd name="connsiteX15" fmla="*/ 4699147 w 5646908"/>
                <a:gd name="connsiteY15" fmla="*/ 4149952 h 6130481"/>
                <a:gd name="connsiteX16" fmla="*/ 5003034 w 5646908"/>
                <a:gd name="connsiteY16" fmla="*/ 3168421 h 6130481"/>
                <a:gd name="connsiteX17" fmla="*/ 4994189 w 5646908"/>
                <a:gd name="connsiteY17" fmla="*/ 2321590 h 6130481"/>
                <a:gd name="connsiteX18" fmla="*/ 4487860 w 5646908"/>
                <a:gd name="connsiteY18" fmla="*/ 1501856 h 6130481"/>
                <a:gd name="connsiteX19" fmla="*/ 3640469 w 5646908"/>
                <a:gd name="connsiteY19" fmla="*/ 808425 h 6130481"/>
                <a:gd name="connsiteX20" fmla="*/ 2616837 w 5646908"/>
                <a:gd name="connsiteY20" fmla="*/ 559851 h 6130481"/>
                <a:gd name="connsiteX21" fmla="*/ 1762952 w 5646908"/>
                <a:gd name="connsiteY21" fmla="*/ 812008 h 6130481"/>
                <a:gd name="connsiteX22" fmla="*/ 939635 w 5646908"/>
                <a:gd name="connsiteY22" fmla="*/ 1502976 h 6130481"/>
                <a:gd name="connsiteX23" fmla="*/ 585250 w 5646908"/>
                <a:gd name="connsiteY23" fmla="*/ 1831049 h 6130481"/>
                <a:gd name="connsiteX24" fmla="*/ 40403 w 5646908"/>
                <a:gd name="connsiteY24" fmla="*/ 2389556 h 6130481"/>
                <a:gd name="connsiteX25" fmla="*/ 0 w 5646908"/>
                <a:gd name="connsiteY25" fmla="*/ 2456747 h 6130481"/>
                <a:gd name="connsiteX26" fmla="*/ 0 w 5646908"/>
                <a:gd name="connsiteY26" fmla="*/ 1601114 h 6130481"/>
                <a:gd name="connsiteX27" fmla="*/ 93200 w 5646908"/>
                <a:gd name="connsiteY27" fmla="*/ 1513741 h 6130481"/>
                <a:gd name="connsiteX28" fmla="*/ 535423 w 5646908"/>
                <a:gd name="connsiteY28" fmla="*/ 1107273 h 6130481"/>
                <a:gd name="connsiteX29" fmla="*/ 2616837 w 5646908"/>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646908" h="6130481">
                  <a:moveTo>
                    <a:pt x="2616837" y="0"/>
                  </a:moveTo>
                  <a:cubicBezTo>
                    <a:pt x="3596241" y="0"/>
                    <a:pt x="4322479" y="463445"/>
                    <a:pt x="4918721" y="1134258"/>
                  </a:cubicBezTo>
                  <a:cubicBezTo>
                    <a:pt x="5416317" y="1694109"/>
                    <a:pt x="5857703" y="2516643"/>
                    <a:pt x="5539036" y="3362353"/>
                  </a:cubicBezTo>
                  <a:cubicBezTo>
                    <a:pt x="5111758" y="4496612"/>
                    <a:pt x="5300763" y="4716633"/>
                    <a:pt x="4712024" y="5293280"/>
                  </a:cubicBezTo>
                  <a:cubicBezTo>
                    <a:pt x="4123284" y="5869926"/>
                    <a:pt x="3446201" y="6130481"/>
                    <a:pt x="2547864" y="6130481"/>
                  </a:cubicBezTo>
                  <a:cubicBezTo>
                    <a:pt x="1657476" y="6130481"/>
                    <a:pt x="850619" y="5780127"/>
                    <a:pt x="263223" y="5212325"/>
                  </a:cubicBezTo>
                  <a:cubicBezTo>
                    <a:pt x="188497" y="5140091"/>
                    <a:pt x="117321" y="5064339"/>
                    <a:pt x="49974" y="4985345"/>
                  </a:cubicBezTo>
                  <a:lnTo>
                    <a:pt x="0" y="4920618"/>
                  </a:lnTo>
                  <a:lnTo>
                    <a:pt x="0" y="3760303"/>
                  </a:lnTo>
                  <a:lnTo>
                    <a:pt x="80488" y="3974159"/>
                  </a:lnTo>
                  <a:cubicBezTo>
                    <a:pt x="217875" y="4289243"/>
                    <a:pt x="414383" y="4571632"/>
                    <a:pt x="664748" y="4813600"/>
                  </a:cubicBezTo>
                  <a:cubicBezTo>
                    <a:pt x="1169734" y="5301566"/>
                    <a:pt x="1838644" y="5570406"/>
                    <a:pt x="2548087" y="5570406"/>
                  </a:cubicBezTo>
                  <a:cubicBezTo>
                    <a:pt x="2928786" y="5570406"/>
                    <a:pt x="3252156" y="5516996"/>
                    <a:pt x="3536561" y="5407153"/>
                  </a:cubicBezTo>
                  <a:cubicBezTo>
                    <a:pt x="3815366" y="5299438"/>
                    <a:pt x="4067747" y="5132603"/>
                    <a:pt x="4308035" y="4897241"/>
                  </a:cubicBezTo>
                  <a:cubicBezTo>
                    <a:pt x="4475095" y="4733653"/>
                    <a:pt x="4533767" y="4637358"/>
                    <a:pt x="4569038" y="4564802"/>
                  </a:cubicBezTo>
                  <a:cubicBezTo>
                    <a:pt x="4619313" y="4461453"/>
                    <a:pt x="4652792" y="4330784"/>
                    <a:pt x="4699147" y="4149952"/>
                  </a:cubicBezTo>
                  <a:cubicBezTo>
                    <a:pt x="4758491" y="3918846"/>
                    <a:pt x="4839558" y="3602194"/>
                    <a:pt x="5003034" y="3168421"/>
                  </a:cubicBezTo>
                  <a:cubicBezTo>
                    <a:pt x="5103024" y="2902940"/>
                    <a:pt x="5100112" y="2626037"/>
                    <a:pt x="4994189" y="2321590"/>
                  </a:cubicBezTo>
                  <a:cubicBezTo>
                    <a:pt x="4900470" y="2052526"/>
                    <a:pt x="4725460" y="1769129"/>
                    <a:pt x="4487860" y="1501856"/>
                  </a:cubicBezTo>
                  <a:cubicBezTo>
                    <a:pt x="4210285" y="1189683"/>
                    <a:pt x="3933047" y="962832"/>
                    <a:pt x="3640469" y="808425"/>
                  </a:cubicBezTo>
                  <a:cubicBezTo>
                    <a:pt x="3323369" y="641141"/>
                    <a:pt x="2988578" y="559851"/>
                    <a:pt x="2616837" y="559851"/>
                  </a:cubicBezTo>
                  <a:cubicBezTo>
                    <a:pt x="2315413" y="559851"/>
                    <a:pt x="2044110" y="640134"/>
                    <a:pt x="1762952" y="812008"/>
                  </a:cubicBezTo>
                  <a:cubicBezTo>
                    <a:pt x="1472838" y="989593"/>
                    <a:pt x="1197167" y="1250707"/>
                    <a:pt x="939635" y="1502976"/>
                  </a:cubicBezTo>
                  <a:cubicBezTo>
                    <a:pt x="819379" y="1620769"/>
                    <a:pt x="700355" y="1727700"/>
                    <a:pt x="585250" y="1831049"/>
                  </a:cubicBezTo>
                  <a:cubicBezTo>
                    <a:pt x="362317" y="2031140"/>
                    <a:pt x="169840" y="2204022"/>
                    <a:pt x="40403" y="2389556"/>
                  </a:cubicBezTo>
                  <a:lnTo>
                    <a:pt x="0" y="2456747"/>
                  </a:lnTo>
                  <a:lnTo>
                    <a:pt x="0" y="1601114"/>
                  </a:lnTo>
                  <a:lnTo>
                    <a:pt x="93200" y="1513741"/>
                  </a:lnTo>
                  <a:cubicBezTo>
                    <a:pt x="237107" y="1383294"/>
                    <a:pt x="388238" y="1251435"/>
                    <a:pt x="535423" y="1107273"/>
                  </a:cubicBezTo>
                  <a:cubicBezTo>
                    <a:pt x="1124050" y="530627"/>
                    <a:pt x="1718500" y="0"/>
                    <a:pt x="2616837" y="0"/>
                  </a:cubicBezTo>
                  <a:close/>
                </a:path>
              </a:pathLst>
            </a:custGeom>
            <a:gradFill>
              <a:gsLst>
                <a:gs pos="2000">
                  <a:schemeClr val="bg1">
                    <a:alpha val="10000"/>
                  </a:schemeClr>
                </a:gs>
                <a:gs pos="54000">
                  <a:schemeClr val="accent6">
                    <a:alpha val="10000"/>
                  </a:schemeClr>
                </a:gs>
                <a:gs pos="100000">
                  <a:schemeClr val="bg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14">
              <a:extLst>
                <a:ext uri="{FF2B5EF4-FFF2-40B4-BE49-F238E27FC236}">
                  <a16:creationId xmlns:a16="http://schemas.microsoft.com/office/drawing/2014/main" id="{D1E30050-9FC4-4CC7-8C0B-BF5EFD106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517522" cy="6130481"/>
            </a:xfrm>
            <a:custGeom>
              <a:avLst/>
              <a:gdLst>
                <a:gd name="connsiteX0" fmla="*/ 2549095 w 5517522"/>
                <a:gd name="connsiteY0" fmla="*/ 0 h 6130481"/>
                <a:gd name="connsiteX1" fmla="*/ 4804175 w 5517522"/>
                <a:gd name="connsiteY1" fmla="*/ 1134258 h 6130481"/>
                <a:gd name="connsiteX2" fmla="*/ 5411838 w 5517522"/>
                <a:gd name="connsiteY2" fmla="*/ 3362353 h 6130481"/>
                <a:gd name="connsiteX3" fmla="*/ 4601621 w 5517522"/>
                <a:gd name="connsiteY3" fmla="*/ 5293280 h 6130481"/>
                <a:gd name="connsiteX4" fmla="*/ 2481577 w 5517522"/>
                <a:gd name="connsiteY4" fmla="*/ 6130481 h 6130481"/>
                <a:gd name="connsiteX5" fmla="*/ 243517 w 5517522"/>
                <a:gd name="connsiteY5" fmla="*/ 5212325 h 6130481"/>
                <a:gd name="connsiteX6" fmla="*/ 34587 w 5517522"/>
                <a:gd name="connsiteY6" fmla="*/ 4985345 h 6130481"/>
                <a:gd name="connsiteX7" fmla="*/ 0 w 5517522"/>
                <a:gd name="connsiteY7" fmla="*/ 4939620 h 6130481"/>
                <a:gd name="connsiteX8" fmla="*/ 0 w 5517522"/>
                <a:gd name="connsiteY8" fmla="*/ 3335329 h 6130481"/>
                <a:gd name="connsiteX9" fmla="*/ 17141 w 5517522"/>
                <a:gd name="connsiteY9" fmla="*/ 3448738 h 6130481"/>
                <a:gd name="connsiteX10" fmla="*/ 167489 w 5517522"/>
                <a:gd name="connsiteY10" fmla="*/ 3930490 h 6130481"/>
                <a:gd name="connsiteX11" fmla="*/ 715471 w 5517522"/>
                <a:gd name="connsiteY11" fmla="*/ 4734212 h 6130481"/>
                <a:gd name="connsiteX12" fmla="*/ 2481689 w 5517522"/>
                <a:gd name="connsiteY12" fmla="*/ 5458772 h 6130481"/>
                <a:gd name="connsiteX13" fmla="*/ 4126644 w 5517522"/>
                <a:gd name="connsiteY13" fmla="*/ 4818302 h 6130481"/>
                <a:gd name="connsiteX14" fmla="*/ 4360437 w 5517522"/>
                <a:gd name="connsiteY14" fmla="*/ 4516766 h 6130481"/>
                <a:gd name="connsiteX15" fmla="*/ 4480357 w 5517522"/>
                <a:gd name="connsiteY15" fmla="*/ 4122855 h 6130481"/>
                <a:gd name="connsiteX16" fmla="*/ 4781557 w 5517522"/>
                <a:gd name="connsiteY16" fmla="*/ 3129791 h 6130481"/>
                <a:gd name="connsiteX17" fmla="*/ 4771928 w 5517522"/>
                <a:gd name="connsiteY17" fmla="*/ 2357869 h 6130481"/>
                <a:gd name="connsiteX18" fmla="*/ 4297510 w 5517522"/>
                <a:gd name="connsiteY18" fmla="*/ 1575533 h 6130481"/>
                <a:gd name="connsiteX19" fmla="*/ 3498715 w 5517522"/>
                <a:gd name="connsiteY19" fmla="*/ 907071 h 6130481"/>
                <a:gd name="connsiteX20" fmla="*/ 2549095 w 5517522"/>
                <a:gd name="connsiteY20" fmla="*/ 671821 h 6130481"/>
                <a:gd name="connsiteX21" fmla="*/ 985319 w 5517522"/>
                <a:gd name="connsiteY21" fmla="*/ 1582475 h 6130481"/>
                <a:gd name="connsiteX22" fmla="*/ 634628 w 5517522"/>
                <a:gd name="connsiteY22" fmla="*/ 1913907 h 6130481"/>
                <a:gd name="connsiteX23" fmla="*/ 117662 w 5517522"/>
                <a:gd name="connsiteY23" fmla="*/ 2453044 h 6130481"/>
                <a:gd name="connsiteX24" fmla="*/ 2515 w 5517522"/>
                <a:gd name="connsiteY24" fmla="*/ 2685494 h 6130481"/>
                <a:gd name="connsiteX25" fmla="*/ 0 w 5517522"/>
                <a:gd name="connsiteY25" fmla="*/ 2696965 h 6130481"/>
                <a:gd name="connsiteX26" fmla="*/ 0 w 5517522"/>
                <a:gd name="connsiteY26" fmla="*/ 1587383 h 6130481"/>
                <a:gd name="connsiteX27" fmla="*/ 76951 w 5517522"/>
                <a:gd name="connsiteY27" fmla="*/ 1513741 h 6130481"/>
                <a:gd name="connsiteX28" fmla="*/ 510118 w 5517522"/>
                <a:gd name="connsiteY28" fmla="*/ 1107273 h 6130481"/>
                <a:gd name="connsiteX29" fmla="*/ 2549095 w 5517522"/>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522" h="6130481">
                  <a:moveTo>
                    <a:pt x="2549095" y="0"/>
                  </a:moveTo>
                  <a:cubicBezTo>
                    <a:pt x="3508568" y="0"/>
                    <a:pt x="4219915" y="463445"/>
                    <a:pt x="4804175" y="1134258"/>
                  </a:cubicBezTo>
                  <a:cubicBezTo>
                    <a:pt x="5291694" y="1694109"/>
                    <a:pt x="5724011"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335329"/>
                  </a:lnTo>
                  <a:lnTo>
                    <a:pt x="17141" y="3448738"/>
                  </a:lnTo>
                  <a:cubicBezTo>
                    <a:pt x="50676" y="3613558"/>
                    <a:pt x="100867" y="3774516"/>
                    <a:pt x="167489" y="3930490"/>
                  </a:cubicBezTo>
                  <a:cubicBezTo>
                    <a:pt x="296255" y="4232138"/>
                    <a:pt x="480670" y="4502546"/>
                    <a:pt x="715471" y="4734212"/>
                  </a:cubicBezTo>
                  <a:cubicBezTo>
                    <a:pt x="1188993" y="5201464"/>
                    <a:pt x="1816250" y="5458772"/>
                    <a:pt x="2481689" y="5458772"/>
                  </a:cubicBezTo>
                  <a:cubicBezTo>
                    <a:pt x="3185758" y="5458772"/>
                    <a:pt x="3677755" y="5267191"/>
                    <a:pt x="4126644" y="4818302"/>
                  </a:cubicBezTo>
                  <a:cubicBezTo>
                    <a:pt x="4278363" y="4666583"/>
                    <a:pt x="4329982" y="4580701"/>
                    <a:pt x="4360437" y="4516766"/>
                  </a:cubicBezTo>
                  <a:cubicBezTo>
                    <a:pt x="4404890" y="4423495"/>
                    <a:pt x="4436577" y="4297417"/>
                    <a:pt x="4480357" y="4122855"/>
                  </a:cubicBezTo>
                  <a:cubicBezTo>
                    <a:pt x="4539030" y="3889285"/>
                    <a:pt x="4619425" y="3569275"/>
                    <a:pt x="4781557" y="3129791"/>
                  </a:cubicBezTo>
                  <a:cubicBezTo>
                    <a:pt x="4870238" y="2889503"/>
                    <a:pt x="4867103" y="2637010"/>
                    <a:pt x="4771928" y="2357869"/>
                  </a:cubicBezTo>
                  <a:cubicBezTo>
                    <a:pt x="4684815" y="2102465"/>
                    <a:pt x="4520779" y="1831945"/>
                    <a:pt x="4297510" y="1575533"/>
                  </a:cubicBezTo>
                  <a:cubicBezTo>
                    <a:pt x="4034492" y="1273549"/>
                    <a:pt x="3773266" y="1054983"/>
                    <a:pt x="3498715" y="907071"/>
                  </a:cubicBezTo>
                  <a:cubicBezTo>
                    <a:pt x="3204905" y="748745"/>
                    <a:pt x="2894187" y="671821"/>
                    <a:pt x="2549095" y="671821"/>
                  </a:cubicBezTo>
                  <a:cubicBezTo>
                    <a:pt x="1942553" y="671821"/>
                    <a:pt x="1518298" y="1049273"/>
                    <a:pt x="985319" y="1582475"/>
                  </a:cubicBezTo>
                  <a:cubicBezTo>
                    <a:pt x="865735" y="1702059"/>
                    <a:pt x="748278" y="1809774"/>
                    <a:pt x="634628" y="1913907"/>
                  </a:cubicBezTo>
                  <a:cubicBezTo>
                    <a:pt x="421325" y="2109407"/>
                    <a:pt x="237134" y="2278146"/>
                    <a:pt x="117662" y="2453044"/>
                  </a:cubicBezTo>
                  <a:cubicBezTo>
                    <a:pt x="64756" y="2530415"/>
                    <a:pt x="27022" y="2605799"/>
                    <a:pt x="2515" y="2685494"/>
                  </a:cubicBezTo>
                  <a:lnTo>
                    <a:pt x="0" y="2696965"/>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15">
              <a:extLst>
                <a:ext uri="{FF2B5EF4-FFF2-40B4-BE49-F238E27FC236}">
                  <a16:creationId xmlns:a16="http://schemas.microsoft.com/office/drawing/2014/main" id="{E7E03733-50FD-49A6-B226-40F6A0AD45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76241"/>
              <a:ext cx="5517475" cy="6130481"/>
            </a:xfrm>
            <a:custGeom>
              <a:avLst/>
              <a:gdLst>
                <a:gd name="connsiteX0" fmla="*/ 2549095 w 5517475"/>
                <a:gd name="connsiteY0" fmla="*/ 0 h 6130481"/>
                <a:gd name="connsiteX1" fmla="*/ 4804175 w 5517475"/>
                <a:gd name="connsiteY1" fmla="*/ 1134258 h 6130481"/>
                <a:gd name="connsiteX2" fmla="*/ 5411838 w 5517475"/>
                <a:gd name="connsiteY2" fmla="*/ 3362353 h 6130481"/>
                <a:gd name="connsiteX3" fmla="*/ 4601621 w 5517475"/>
                <a:gd name="connsiteY3" fmla="*/ 5293280 h 6130481"/>
                <a:gd name="connsiteX4" fmla="*/ 2481577 w 5517475"/>
                <a:gd name="connsiteY4" fmla="*/ 6130481 h 6130481"/>
                <a:gd name="connsiteX5" fmla="*/ 243517 w 5517475"/>
                <a:gd name="connsiteY5" fmla="*/ 5212325 h 6130481"/>
                <a:gd name="connsiteX6" fmla="*/ 34587 w 5517475"/>
                <a:gd name="connsiteY6" fmla="*/ 4985345 h 6130481"/>
                <a:gd name="connsiteX7" fmla="*/ 0 w 5517475"/>
                <a:gd name="connsiteY7" fmla="*/ 4939620 h 6130481"/>
                <a:gd name="connsiteX8" fmla="*/ 0 w 5517475"/>
                <a:gd name="connsiteY8" fmla="*/ 3799573 h 6130481"/>
                <a:gd name="connsiteX9" fmla="*/ 64364 w 5517475"/>
                <a:gd name="connsiteY9" fmla="*/ 3974159 h 6130481"/>
                <a:gd name="connsiteX10" fmla="*/ 636644 w 5517475"/>
                <a:gd name="connsiteY10" fmla="*/ 4813600 h 6130481"/>
                <a:gd name="connsiteX11" fmla="*/ 2481577 w 5517475"/>
                <a:gd name="connsiteY11" fmla="*/ 5570406 h 6130481"/>
                <a:gd name="connsiteX12" fmla="*/ 3449896 w 5517475"/>
                <a:gd name="connsiteY12" fmla="*/ 5407153 h 6130481"/>
                <a:gd name="connsiteX13" fmla="*/ 4205695 w 5517475"/>
                <a:gd name="connsiteY13" fmla="*/ 4897241 h 6130481"/>
                <a:gd name="connsiteX14" fmla="*/ 4461434 w 5517475"/>
                <a:gd name="connsiteY14" fmla="*/ 4564802 h 6130481"/>
                <a:gd name="connsiteX15" fmla="*/ 4588969 w 5517475"/>
                <a:gd name="connsiteY15" fmla="*/ 4149952 h 6130481"/>
                <a:gd name="connsiteX16" fmla="*/ 4886585 w 5517475"/>
                <a:gd name="connsiteY16" fmla="*/ 3168421 h 6130481"/>
                <a:gd name="connsiteX17" fmla="*/ 4877964 w 5517475"/>
                <a:gd name="connsiteY17" fmla="*/ 2321590 h 6130481"/>
                <a:gd name="connsiteX18" fmla="*/ 4382048 w 5517475"/>
                <a:gd name="connsiteY18" fmla="*/ 1501856 h 6130481"/>
                <a:gd name="connsiteX19" fmla="*/ 3551900 w 5517475"/>
                <a:gd name="connsiteY19" fmla="*/ 808425 h 6130481"/>
                <a:gd name="connsiteX20" fmla="*/ 2549095 w 5517475"/>
                <a:gd name="connsiteY20" fmla="*/ 559851 h 6130481"/>
                <a:gd name="connsiteX21" fmla="*/ 1712566 w 5517475"/>
                <a:gd name="connsiteY21" fmla="*/ 812008 h 6130481"/>
                <a:gd name="connsiteX22" fmla="*/ 906044 w 5517475"/>
                <a:gd name="connsiteY22" fmla="*/ 1502976 h 6130481"/>
                <a:gd name="connsiteX23" fmla="*/ 558825 w 5517475"/>
                <a:gd name="connsiteY23" fmla="*/ 1831049 h 6130481"/>
                <a:gd name="connsiteX24" fmla="*/ 25063 w 5517475"/>
                <a:gd name="connsiteY24" fmla="*/ 2389556 h 6130481"/>
                <a:gd name="connsiteX25" fmla="*/ 0 w 5517475"/>
                <a:gd name="connsiteY25" fmla="*/ 2432109 h 6130481"/>
                <a:gd name="connsiteX26" fmla="*/ 0 w 5517475"/>
                <a:gd name="connsiteY26" fmla="*/ 1587383 h 6130481"/>
                <a:gd name="connsiteX27" fmla="*/ 76951 w 5517475"/>
                <a:gd name="connsiteY27" fmla="*/ 1513741 h 6130481"/>
                <a:gd name="connsiteX28" fmla="*/ 510118 w 5517475"/>
                <a:gd name="connsiteY28" fmla="*/ 1107273 h 6130481"/>
                <a:gd name="connsiteX29" fmla="*/ 2549095 w 5517475"/>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475" h="6130481">
                  <a:moveTo>
                    <a:pt x="2549095" y="0"/>
                  </a:moveTo>
                  <a:cubicBezTo>
                    <a:pt x="3508568" y="0"/>
                    <a:pt x="4219915" y="463445"/>
                    <a:pt x="4804175" y="1134258"/>
                  </a:cubicBezTo>
                  <a:cubicBezTo>
                    <a:pt x="5291694" y="1694109"/>
                    <a:pt x="5723899"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799573"/>
                  </a:lnTo>
                  <a:lnTo>
                    <a:pt x="64364" y="3974159"/>
                  </a:lnTo>
                  <a:cubicBezTo>
                    <a:pt x="198841" y="4289243"/>
                    <a:pt x="391429" y="4571632"/>
                    <a:pt x="636644" y="4813600"/>
                  </a:cubicBezTo>
                  <a:cubicBezTo>
                    <a:pt x="1131328" y="5301566"/>
                    <a:pt x="1786578" y="5570406"/>
                    <a:pt x="2481577" y="5570406"/>
                  </a:cubicBezTo>
                  <a:cubicBezTo>
                    <a:pt x="2854550" y="5570406"/>
                    <a:pt x="3171314" y="5516996"/>
                    <a:pt x="3449896" y="5407153"/>
                  </a:cubicBezTo>
                  <a:cubicBezTo>
                    <a:pt x="3723103" y="5299438"/>
                    <a:pt x="3970333" y="5132603"/>
                    <a:pt x="4205695" y="4897241"/>
                  </a:cubicBezTo>
                  <a:cubicBezTo>
                    <a:pt x="4369395" y="4733653"/>
                    <a:pt x="4426836" y="4637358"/>
                    <a:pt x="4461434" y="4564802"/>
                  </a:cubicBezTo>
                  <a:cubicBezTo>
                    <a:pt x="4510701" y="4461453"/>
                    <a:pt x="4543509" y="4330784"/>
                    <a:pt x="4588969" y="4149952"/>
                  </a:cubicBezTo>
                  <a:cubicBezTo>
                    <a:pt x="4646969" y="3918846"/>
                    <a:pt x="4726468" y="3602194"/>
                    <a:pt x="4886585" y="3168421"/>
                  </a:cubicBezTo>
                  <a:cubicBezTo>
                    <a:pt x="4984560" y="2902940"/>
                    <a:pt x="4981760" y="2626037"/>
                    <a:pt x="4877964" y="2321590"/>
                  </a:cubicBezTo>
                  <a:cubicBezTo>
                    <a:pt x="4786260" y="2052526"/>
                    <a:pt x="4614834" y="1769129"/>
                    <a:pt x="4382048" y="1501856"/>
                  </a:cubicBezTo>
                  <a:cubicBezTo>
                    <a:pt x="4110072" y="1189683"/>
                    <a:pt x="3838544" y="962832"/>
                    <a:pt x="3551900" y="808425"/>
                  </a:cubicBezTo>
                  <a:cubicBezTo>
                    <a:pt x="3241183" y="641141"/>
                    <a:pt x="2913222" y="559851"/>
                    <a:pt x="2549095" y="559851"/>
                  </a:cubicBezTo>
                  <a:cubicBezTo>
                    <a:pt x="2253830" y="559851"/>
                    <a:pt x="1988013" y="640134"/>
                    <a:pt x="1712566" y="812008"/>
                  </a:cubicBezTo>
                  <a:cubicBezTo>
                    <a:pt x="1428385" y="989593"/>
                    <a:pt x="1158313" y="1250707"/>
                    <a:pt x="906044" y="1502976"/>
                  </a:cubicBezTo>
                  <a:cubicBezTo>
                    <a:pt x="788140" y="1620769"/>
                    <a:pt x="671579" y="1727700"/>
                    <a:pt x="558825" y="1831049"/>
                  </a:cubicBezTo>
                  <a:cubicBezTo>
                    <a:pt x="340371" y="2031140"/>
                    <a:pt x="151813" y="2204022"/>
                    <a:pt x="25063" y="2389556"/>
                  </a:cubicBezTo>
                  <a:lnTo>
                    <a:pt x="0" y="2432109"/>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16">
              <a:extLst>
                <a:ext uri="{FF2B5EF4-FFF2-40B4-BE49-F238E27FC236}">
                  <a16:creationId xmlns:a16="http://schemas.microsoft.com/office/drawing/2014/main" id="{8A614510-A9F4-41B6-B78E-F49E390C7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0"/>
              <a:ext cx="5646974" cy="6483075"/>
            </a:xfrm>
            <a:custGeom>
              <a:avLst/>
              <a:gdLst>
                <a:gd name="connsiteX0" fmla="*/ 2405773 w 5646974"/>
                <a:gd name="connsiteY0" fmla="*/ 0 h 6483075"/>
                <a:gd name="connsiteX1" fmla="*/ 5646974 w 5646974"/>
                <a:gd name="connsiteY1" fmla="*/ 3241538 h 6483075"/>
                <a:gd name="connsiteX2" fmla="*/ 2405773 w 5646974"/>
                <a:gd name="connsiteY2" fmla="*/ 6483075 h 6483075"/>
                <a:gd name="connsiteX3" fmla="*/ 113897 w 5646974"/>
                <a:gd name="connsiteY3" fmla="*/ 5533666 h 6483075"/>
                <a:gd name="connsiteX4" fmla="*/ 0 w 5646974"/>
                <a:gd name="connsiteY4" fmla="*/ 5408336 h 6483075"/>
                <a:gd name="connsiteX5" fmla="*/ 0 w 5646974"/>
                <a:gd name="connsiteY5" fmla="*/ 4983659 h 6483075"/>
                <a:gd name="connsiteX6" fmla="*/ 155731 w 5646974"/>
                <a:gd name="connsiteY6" fmla="*/ 5176047 h 6483075"/>
                <a:gd name="connsiteX7" fmla="*/ 1093706 w 5646974"/>
                <a:gd name="connsiteY7" fmla="*/ 5866903 h 6483075"/>
                <a:gd name="connsiteX8" fmla="*/ 1639673 w 5646974"/>
                <a:gd name="connsiteY8" fmla="*/ 6059940 h 6483075"/>
                <a:gd name="connsiteX9" fmla="*/ 1709990 w 5646974"/>
                <a:gd name="connsiteY9" fmla="*/ 6076287 h 6483075"/>
                <a:gd name="connsiteX10" fmla="*/ 1780307 w 5646974"/>
                <a:gd name="connsiteY10" fmla="*/ 6091963 h 6483075"/>
                <a:gd name="connsiteX11" fmla="*/ 1851072 w 5646974"/>
                <a:gd name="connsiteY11" fmla="*/ 6105176 h 6483075"/>
                <a:gd name="connsiteX12" fmla="*/ 1886455 w 5646974"/>
                <a:gd name="connsiteY12" fmla="*/ 6111782 h 6483075"/>
                <a:gd name="connsiteX13" fmla="*/ 1921949 w 5646974"/>
                <a:gd name="connsiteY13" fmla="*/ 6117716 h 6483075"/>
                <a:gd name="connsiteX14" fmla="*/ 2064152 w 5646974"/>
                <a:gd name="connsiteY14" fmla="*/ 6137647 h 6483075"/>
                <a:gd name="connsiteX15" fmla="*/ 2206914 w 5646974"/>
                <a:gd name="connsiteY15" fmla="*/ 6151195 h 6483075"/>
                <a:gd name="connsiteX16" fmla="*/ 2350011 w 5646974"/>
                <a:gd name="connsiteY16" fmla="*/ 6158250 h 6483075"/>
                <a:gd name="connsiteX17" fmla="*/ 2493109 w 5646974"/>
                <a:gd name="connsiteY17" fmla="*/ 6159705 h 6483075"/>
                <a:gd name="connsiteX18" fmla="*/ 2781321 w 5646974"/>
                <a:gd name="connsiteY18" fmla="*/ 6147277 h 6483075"/>
                <a:gd name="connsiteX19" fmla="*/ 3345091 w 5646974"/>
                <a:gd name="connsiteY19" fmla="*/ 6060276 h 6483075"/>
                <a:gd name="connsiteX20" fmla="*/ 3878853 w 5646974"/>
                <a:gd name="connsiteY20" fmla="*/ 5871718 h 6483075"/>
                <a:gd name="connsiteX21" fmla="*/ 4367267 w 5646974"/>
                <a:gd name="connsiteY21" fmla="*/ 5573093 h 6483075"/>
                <a:gd name="connsiteX22" fmla="*/ 4424484 w 5646974"/>
                <a:gd name="connsiteY22" fmla="*/ 5528529 h 6483075"/>
                <a:gd name="connsiteX23" fmla="*/ 4481252 w 5646974"/>
                <a:gd name="connsiteY23" fmla="*/ 5483069 h 6483075"/>
                <a:gd name="connsiteX24" fmla="*/ 4536790 w 5646974"/>
                <a:gd name="connsiteY24" fmla="*/ 5435818 h 6483075"/>
                <a:gd name="connsiteX25" fmla="*/ 4591543 w 5646974"/>
                <a:gd name="connsiteY25" fmla="*/ 5387671 h 6483075"/>
                <a:gd name="connsiteX26" fmla="*/ 4794209 w 5646974"/>
                <a:gd name="connsiteY26" fmla="*/ 5181198 h 6483075"/>
                <a:gd name="connsiteX27" fmla="*/ 4956678 w 5646974"/>
                <a:gd name="connsiteY27" fmla="*/ 4945836 h 6483075"/>
                <a:gd name="connsiteX28" fmla="*/ 4989262 w 5646974"/>
                <a:gd name="connsiteY28" fmla="*/ 4881453 h 6483075"/>
                <a:gd name="connsiteX29" fmla="*/ 5017814 w 5646974"/>
                <a:gd name="connsiteY29" fmla="*/ 4814607 h 6483075"/>
                <a:gd name="connsiteX30" fmla="*/ 5044127 w 5646974"/>
                <a:gd name="connsiteY30" fmla="*/ 4746193 h 6483075"/>
                <a:gd name="connsiteX31" fmla="*/ 5068425 w 5646974"/>
                <a:gd name="connsiteY31" fmla="*/ 4676436 h 6483075"/>
                <a:gd name="connsiteX32" fmla="*/ 5154641 w 5646974"/>
                <a:gd name="connsiteY32" fmla="*/ 4390352 h 6483075"/>
                <a:gd name="connsiteX33" fmla="*/ 5196854 w 5646974"/>
                <a:gd name="connsiteY33" fmla="*/ 4246134 h 6483075"/>
                <a:gd name="connsiteX34" fmla="*/ 5240299 w 5646974"/>
                <a:gd name="connsiteY34" fmla="*/ 4102140 h 6483075"/>
                <a:gd name="connsiteX35" fmla="*/ 5432440 w 5646974"/>
                <a:gd name="connsiteY35" fmla="*/ 3532884 h 6483075"/>
                <a:gd name="connsiteX36" fmla="*/ 5528846 w 5646974"/>
                <a:gd name="connsiteY36" fmla="*/ 2951647 h 6483075"/>
                <a:gd name="connsiteX37" fmla="*/ 5495927 w 5646974"/>
                <a:gd name="connsiteY37" fmla="*/ 2658733 h 6483075"/>
                <a:gd name="connsiteX38" fmla="*/ 5480027 w 5646974"/>
                <a:gd name="connsiteY38" fmla="*/ 2586848 h 6483075"/>
                <a:gd name="connsiteX39" fmla="*/ 5461328 w 5646974"/>
                <a:gd name="connsiteY39" fmla="*/ 2515635 h 6483075"/>
                <a:gd name="connsiteX40" fmla="*/ 5439605 w 5646974"/>
                <a:gd name="connsiteY40" fmla="*/ 2445317 h 6483075"/>
                <a:gd name="connsiteX41" fmla="*/ 5415532 w 5646974"/>
                <a:gd name="connsiteY41" fmla="*/ 2375896 h 6483075"/>
                <a:gd name="connsiteX42" fmla="*/ 5144564 w 5646974"/>
                <a:gd name="connsiteY42" fmla="*/ 1857138 h 6483075"/>
                <a:gd name="connsiteX43" fmla="*/ 4774838 w 5646974"/>
                <a:gd name="connsiteY43" fmla="*/ 1405450 h 6483075"/>
                <a:gd name="connsiteX44" fmla="*/ 4345769 w 5646974"/>
                <a:gd name="connsiteY44" fmla="*/ 1012323 h 6483075"/>
                <a:gd name="connsiteX45" fmla="*/ 4115334 w 5646974"/>
                <a:gd name="connsiteY45" fmla="*/ 841344 h 6483075"/>
                <a:gd name="connsiteX46" fmla="*/ 3874038 w 5646974"/>
                <a:gd name="connsiteY46" fmla="*/ 691528 h 6483075"/>
                <a:gd name="connsiteX47" fmla="*/ 3359535 w 5646974"/>
                <a:gd name="connsiteY47" fmla="*/ 468819 h 6483075"/>
                <a:gd name="connsiteX48" fmla="*/ 2811105 w 5646974"/>
                <a:gd name="connsiteY48" fmla="*/ 366031 h 6483075"/>
                <a:gd name="connsiteX49" fmla="*/ 2741124 w 5646974"/>
                <a:gd name="connsiteY49" fmla="*/ 361440 h 6483075"/>
                <a:gd name="connsiteX50" fmla="*/ 2671030 w 5646974"/>
                <a:gd name="connsiteY50" fmla="*/ 358417 h 6483075"/>
                <a:gd name="connsiteX51" fmla="*/ 2600713 w 5646974"/>
                <a:gd name="connsiteY51" fmla="*/ 357521 h 6483075"/>
                <a:gd name="connsiteX52" fmla="*/ 2531739 w 5646974"/>
                <a:gd name="connsiteY52" fmla="*/ 358529 h 6483075"/>
                <a:gd name="connsiteX53" fmla="*/ 2259988 w 5646974"/>
                <a:gd name="connsiteY53" fmla="*/ 385289 h 6483075"/>
                <a:gd name="connsiteX54" fmla="*/ 1740670 w 5646974"/>
                <a:gd name="connsiteY54" fmla="*/ 553917 h 6483075"/>
                <a:gd name="connsiteX55" fmla="*/ 1264124 w 5646974"/>
                <a:gd name="connsiteY55" fmla="*/ 853549 h 6483075"/>
                <a:gd name="connsiteX56" fmla="*/ 823074 w 5646974"/>
                <a:gd name="connsiteY56" fmla="*/ 1234136 h 6483075"/>
                <a:gd name="connsiteX57" fmla="*/ 715694 w 5646974"/>
                <a:gd name="connsiteY57" fmla="*/ 1336252 h 6483075"/>
                <a:gd name="connsiteX58" fmla="*/ 606859 w 5646974"/>
                <a:gd name="connsiteY58" fmla="*/ 1440945 h 6483075"/>
                <a:gd name="connsiteX59" fmla="*/ 382023 w 5646974"/>
                <a:gd name="connsiteY59" fmla="*/ 1646074 h 6483075"/>
                <a:gd name="connsiteX60" fmla="*/ 158531 w 5646974"/>
                <a:gd name="connsiteY60" fmla="*/ 1843813 h 6483075"/>
                <a:gd name="connsiteX61" fmla="*/ 0 w 5646974"/>
                <a:gd name="connsiteY61" fmla="*/ 1991775 h 6483075"/>
                <a:gd name="connsiteX62" fmla="*/ 0 w 5646974"/>
                <a:gd name="connsiteY62" fmla="*/ 1074740 h 6483075"/>
                <a:gd name="connsiteX63" fmla="*/ 113897 w 5646974"/>
                <a:gd name="connsiteY63" fmla="*/ 949410 h 6483075"/>
                <a:gd name="connsiteX64" fmla="*/ 2405773 w 5646974"/>
                <a:gd name="connsiteY64" fmla="*/ 0 h 648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646974" h="6483075">
                  <a:moveTo>
                    <a:pt x="2405773" y="0"/>
                  </a:moveTo>
                  <a:cubicBezTo>
                    <a:pt x="4195841" y="0"/>
                    <a:pt x="5646974" y="1451246"/>
                    <a:pt x="5646974" y="3241538"/>
                  </a:cubicBezTo>
                  <a:cubicBezTo>
                    <a:pt x="5646974" y="5031830"/>
                    <a:pt x="4195841" y="6483075"/>
                    <a:pt x="2405773" y="6483075"/>
                  </a:cubicBezTo>
                  <a:cubicBezTo>
                    <a:pt x="1510739" y="6483075"/>
                    <a:pt x="700439" y="6120264"/>
                    <a:pt x="113897" y="5533666"/>
                  </a:cubicBezTo>
                  <a:lnTo>
                    <a:pt x="0" y="5408336"/>
                  </a:lnTo>
                  <a:lnTo>
                    <a:pt x="0" y="4983659"/>
                  </a:lnTo>
                  <a:lnTo>
                    <a:pt x="155731" y="5176047"/>
                  </a:lnTo>
                  <a:cubicBezTo>
                    <a:pt x="417742" y="5469073"/>
                    <a:pt x="741224" y="5704211"/>
                    <a:pt x="1093706" y="5866903"/>
                  </a:cubicBezTo>
                  <a:cubicBezTo>
                    <a:pt x="1269947" y="5948418"/>
                    <a:pt x="1453018" y="6013137"/>
                    <a:pt x="1639673" y="6059940"/>
                  </a:cubicBezTo>
                  <a:lnTo>
                    <a:pt x="1709990" y="6076287"/>
                  </a:lnTo>
                  <a:cubicBezTo>
                    <a:pt x="1733504" y="6081550"/>
                    <a:pt x="1756570" y="6088156"/>
                    <a:pt x="1780307" y="6091963"/>
                  </a:cubicBezTo>
                  <a:lnTo>
                    <a:pt x="1851072" y="6105176"/>
                  </a:lnTo>
                  <a:lnTo>
                    <a:pt x="1886455" y="6111782"/>
                  </a:lnTo>
                  <a:cubicBezTo>
                    <a:pt x="1898212" y="6114021"/>
                    <a:pt x="1909969" y="6116373"/>
                    <a:pt x="1921949" y="6117716"/>
                  </a:cubicBezTo>
                  <a:cubicBezTo>
                    <a:pt x="1969425" y="6124323"/>
                    <a:pt x="2016676" y="6131489"/>
                    <a:pt x="2064152" y="6137647"/>
                  </a:cubicBezTo>
                  <a:cubicBezTo>
                    <a:pt x="2111851" y="6141790"/>
                    <a:pt x="2159438" y="6146381"/>
                    <a:pt x="2206914" y="6151195"/>
                  </a:cubicBezTo>
                  <a:lnTo>
                    <a:pt x="2350011" y="6158250"/>
                  </a:lnTo>
                  <a:cubicBezTo>
                    <a:pt x="2397711" y="6159593"/>
                    <a:pt x="2445410" y="6159146"/>
                    <a:pt x="2493109" y="6159705"/>
                  </a:cubicBezTo>
                  <a:cubicBezTo>
                    <a:pt x="2589068" y="6158137"/>
                    <a:pt x="2685922" y="6154666"/>
                    <a:pt x="2781321" y="6147277"/>
                  </a:cubicBezTo>
                  <a:cubicBezTo>
                    <a:pt x="2972566" y="6132944"/>
                    <a:pt x="3161348" y="6105288"/>
                    <a:pt x="3345091" y="6060276"/>
                  </a:cubicBezTo>
                  <a:cubicBezTo>
                    <a:pt x="3528834" y="6015375"/>
                    <a:pt x="3707539" y="5952785"/>
                    <a:pt x="3878853" y="5871718"/>
                  </a:cubicBezTo>
                  <a:cubicBezTo>
                    <a:pt x="4050167" y="5790428"/>
                    <a:pt x="4213084" y="5689318"/>
                    <a:pt x="4367267" y="5573093"/>
                  </a:cubicBezTo>
                  <a:lnTo>
                    <a:pt x="4424484" y="5528529"/>
                  </a:lnTo>
                  <a:cubicBezTo>
                    <a:pt x="4443631" y="5513637"/>
                    <a:pt x="4463113" y="5499193"/>
                    <a:pt x="4481252" y="5483069"/>
                  </a:cubicBezTo>
                  <a:lnTo>
                    <a:pt x="4536790" y="5435818"/>
                  </a:lnTo>
                  <a:cubicBezTo>
                    <a:pt x="4555265" y="5419918"/>
                    <a:pt x="4574188" y="5404466"/>
                    <a:pt x="4591543" y="5387671"/>
                  </a:cubicBezTo>
                  <a:cubicBezTo>
                    <a:pt x="4662980" y="5321944"/>
                    <a:pt x="4733074" y="5254650"/>
                    <a:pt x="4794209" y="5181198"/>
                  </a:cubicBezTo>
                  <a:cubicBezTo>
                    <a:pt x="4857808" y="5109089"/>
                    <a:pt x="4910434" y="5029926"/>
                    <a:pt x="4956678" y="4945836"/>
                  </a:cubicBezTo>
                  <a:cubicBezTo>
                    <a:pt x="4967651" y="4924450"/>
                    <a:pt x="4978624" y="4903064"/>
                    <a:pt x="4989262" y="4881453"/>
                  </a:cubicBezTo>
                  <a:lnTo>
                    <a:pt x="5017814" y="4814607"/>
                  </a:lnTo>
                  <a:cubicBezTo>
                    <a:pt x="5027891" y="4792549"/>
                    <a:pt x="5035393" y="4769035"/>
                    <a:pt x="5044127" y="4746193"/>
                  </a:cubicBezTo>
                  <a:cubicBezTo>
                    <a:pt x="5052636" y="4723128"/>
                    <a:pt x="5061146" y="4700174"/>
                    <a:pt x="5068425" y="4676436"/>
                  </a:cubicBezTo>
                  <a:cubicBezTo>
                    <a:pt x="5099552" y="4582717"/>
                    <a:pt x="5126985" y="4486422"/>
                    <a:pt x="5154641" y="4390352"/>
                  </a:cubicBezTo>
                  <a:lnTo>
                    <a:pt x="5196854" y="4246134"/>
                  </a:lnTo>
                  <a:lnTo>
                    <a:pt x="5240299" y="4102140"/>
                  </a:lnTo>
                  <a:cubicBezTo>
                    <a:pt x="5299195" y="3910560"/>
                    <a:pt x="5364697" y="3721330"/>
                    <a:pt x="5432440" y="3532884"/>
                  </a:cubicBezTo>
                  <a:cubicBezTo>
                    <a:pt x="5500294" y="3346902"/>
                    <a:pt x="5533549" y="3148714"/>
                    <a:pt x="5528846" y="2951647"/>
                  </a:cubicBezTo>
                  <a:cubicBezTo>
                    <a:pt x="5526831" y="2853113"/>
                    <a:pt x="5515409" y="2755027"/>
                    <a:pt x="5495927" y="2658733"/>
                  </a:cubicBezTo>
                  <a:cubicBezTo>
                    <a:pt x="5491112" y="2634659"/>
                    <a:pt x="5486297" y="2610585"/>
                    <a:pt x="5480027" y="2586848"/>
                  </a:cubicBezTo>
                  <a:cubicBezTo>
                    <a:pt x="5474205" y="2562998"/>
                    <a:pt x="5468718" y="2539036"/>
                    <a:pt x="5461328" y="2515635"/>
                  </a:cubicBezTo>
                  <a:cubicBezTo>
                    <a:pt x="5454386" y="2492009"/>
                    <a:pt x="5447668" y="2468495"/>
                    <a:pt x="5439605" y="2445317"/>
                  </a:cubicBezTo>
                  <a:cubicBezTo>
                    <a:pt x="5431879" y="2422028"/>
                    <a:pt x="5424378" y="2398738"/>
                    <a:pt x="5415532" y="2375896"/>
                  </a:cubicBezTo>
                  <a:cubicBezTo>
                    <a:pt x="5347790" y="2191817"/>
                    <a:pt x="5254071" y="2018599"/>
                    <a:pt x="5144564" y="1857138"/>
                  </a:cubicBezTo>
                  <a:cubicBezTo>
                    <a:pt x="5034946" y="1695565"/>
                    <a:pt x="4909762" y="1545301"/>
                    <a:pt x="4774838" y="1405450"/>
                  </a:cubicBezTo>
                  <a:cubicBezTo>
                    <a:pt x="4638907" y="1265040"/>
                    <a:pt x="4496145" y="1132131"/>
                    <a:pt x="4345769" y="1012323"/>
                  </a:cubicBezTo>
                  <a:cubicBezTo>
                    <a:pt x="4270749" y="952195"/>
                    <a:pt x="4194273" y="894642"/>
                    <a:pt x="4115334" y="841344"/>
                  </a:cubicBezTo>
                  <a:cubicBezTo>
                    <a:pt x="4037067" y="787263"/>
                    <a:pt x="3956336" y="737548"/>
                    <a:pt x="3874038" y="691528"/>
                  </a:cubicBezTo>
                  <a:cubicBezTo>
                    <a:pt x="3709554" y="599712"/>
                    <a:pt x="3537792" y="523349"/>
                    <a:pt x="3359535" y="468819"/>
                  </a:cubicBezTo>
                  <a:cubicBezTo>
                    <a:pt x="3181278" y="414514"/>
                    <a:pt x="2997311" y="380699"/>
                    <a:pt x="2811105" y="366031"/>
                  </a:cubicBezTo>
                  <a:cubicBezTo>
                    <a:pt x="2787703" y="364575"/>
                    <a:pt x="2764525" y="362448"/>
                    <a:pt x="2741124" y="361440"/>
                  </a:cubicBezTo>
                  <a:lnTo>
                    <a:pt x="2671030" y="358417"/>
                  </a:lnTo>
                  <a:lnTo>
                    <a:pt x="2600713" y="357521"/>
                  </a:lnTo>
                  <a:cubicBezTo>
                    <a:pt x="2577087" y="356961"/>
                    <a:pt x="2554805" y="358305"/>
                    <a:pt x="2531739" y="358529"/>
                  </a:cubicBezTo>
                  <a:cubicBezTo>
                    <a:pt x="2440259" y="360992"/>
                    <a:pt x="2349564" y="370285"/>
                    <a:pt x="2259988" y="385289"/>
                  </a:cubicBezTo>
                  <a:cubicBezTo>
                    <a:pt x="2080723" y="415521"/>
                    <a:pt x="1906945" y="473634"/>
                    <a:pt x="1740670" y="553917"/>
                  </a:cubicBezTo>
                  <a:cubicBezTo>
                    <a:pt x="1574506" y="634647"/>
                    <a:pt x="1415844" y="737100"/>
                    <a:pt x="1264124" y="853549"/>
                  </a:cubicBezTo>
                  <a:cubicBezTo>
                    <a:pt x="1112181" y="969886"/>
                    <a:pt x="966508" y="1099212"/>
                    <a:pt x="823074" y="1234136"/>
                  </a:cubicBezTo>
                  <a:cubicBezTo>
                    <a:pt x="787131" y="1267951"/>
                    <a:pt x="751413" y="1301990"/>
                    <a:pt x="715694" y="1336252"/>
                  </a:cubicBezTo>
                  <a:lnTo>
                    <a:pt x="606859" y="1440945"/>
                  </a:lnTo>
                  <a:cubicBezTo>
                    <a:pt x="532623" y="1511374"/>
                    <a:pt x="457267" y="1579452"/>
                    <a:pt x="382023" y="1646074"/>
                  </a:cubicBezTo>
                  <a:lnTo>
                    <a:pt x="158531" y="1843813"/>
                  </a:lnTo>
                  <a:lnTo>
                    <a:pt x="0" y="1991775"/>
                  </a:lnTo>
                  <a:lnTo>
                    <a:pt x="0" y="1074740"/>
                  </a:lnTo>
                  <a:lnTo>
                    <a:pt x="113897" y="949410"/>
                  </a:lnTo>
                  <a:cubicBezTo>
                    <a:pt x="700439" y="362812"/>
                    <a:pt x="1510739" y="0"/>
                    <a:pt x="2405773" y="0"/>
                  </a:cubicBezTo>
                  <a:close/>
                </a:path>
              </a:pathLst>
            </a:custGeom>
            <a:gradFill>
              <a:gsLst>
                <a:gs pos="2000">
                  <a:schemeClr val="bg1">
                    <a:alpha val="10000"/>
                  </a:schemeClr>
                </a:gs>
                <a:gs pos="16000">
                  <a:schemeClr val="accent6">
                    <a:alpha val="10000"/>
                  </a:schemeClr>
                </a:gs>
                <a:gs pos="100000">
                  <a:schemeClr val="bg1">
                    <a:alpha val="10000"/>
                  </a:schemeClr>
                </a:gs>
                <a:gs pos="74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標題 1">
            <a:extLst>
              <a:ext uri="{FF2B5EF4-FFF2-40B4-BE49-F238E27FC236}">
                <a16:creationId xmlns:a16="http://schemas.microsoft.com/office/drawing/2014/main" id="{C857EC72-46DC-5ED7-DF6F-77891D84DD35}"/>
              </a:ext>
            </a:extLst>
          </p:cNvPr>
          <p:cNvSpPr>
            <a:spLocks noGrp="1"/>
          </p:cNvSpPr>
          <p:nvPr>
            <p:ph type="title"/>
          </p:nvPr>
        </p:nvSpPr>
        <p:spPr>
          <a:xfrm>
            <a:off x="804672" y="2053641"/>
            <a:ext cx="3669161" cy="2760098"/>
          </a:xfrm>
        </p:spPr>
        <p:txBody>
          <a:bodyPr>
            <a:normAutofit/>
          </a:bodyPr>
          <a:lstStyle/>
          <a:p>
            <a:pPr algn="ctr"/>
            <a:r>
              <a:rPr lang="zh-TW" altLang="en-US" sz="4000" dirty="0">
                <a:solidFill>
                  <a:schemeClr val="tx2"/>
                </a:solidFill>
                <a:latin typeface="微軟正黑體" panose="020B0604030504040204" pitchFamily="34" charset="-120"/>
                <a:ea typeface="微軟正黑體" panose="020B0604030504040204" pitchFamily="34" charset="-120"/>
              </a:rPr>
              <a:t>網站弱掃後</a:t>
            </a:r>
            <a:br>
              <a:rPr lang="en-US" altLang="zh-TW" sz="4000" dirty="0">
                <a:solidFill>
                  <a:schemeClr val="tx2"/>
                </a:solidFill>
                <a:latin typeface="微軟正黑體" panose="020B0604030504040204" pitchFamily="34" charset="-120"/>
                <a:ea typeface="微軟正黑體" panose="020B0604030504040204" pitchFamily="34" charset="-120"/>
              </a:rPr>
            </a:br>
            <a:r>
              <a:rPr lang="zh-TW" altLang="en-US" sz="4000" dirty="0">
                <a:solidFill>
                  <a:schemeClr val="tx2"/>
                </a:solidFill>
                <a:latin typeface="微軟正黑體" panose="020B0604030504040204" pitchFamily="34" charset="-120"/>
                <a:ea typeface="微軟正黑體" panose="020B0604030504040204" pitchFamily="34" charset="-120"/>
              </a:rPr>
              <a:t>處理建議</a:t>
            </a:r>
          </a:p>
        </p:txBody>
      </p:sp>
      <p:sp>
        <p:nvSpPr>
          <p:cNvPr id="3" name="內容版面配置區 2">
            <a:extLst>
              <a:ext uri="{FF2B5EF4-FFF2-40B4-BE49-F238E27FC236}">
                <a16:creationId xmlns:a16="http://schemas.microsoft.com/office/drawing/2014/main" id="{C77A2CD0-E5CE-6E42-3B75-87B91961195A}"/>
              </a:ext>
            </a:extLst>
          </p:cNvPr>
          <p:cNvSpPr>
            <a:spLocks noGrp="1"/>
          </p:cNvSpPr>
          <p:nvPr>
            <p:ph idx="1"/>
          </p:nvPr>
        </p:nvSpPr>
        <p:spPr>
          <a:xfrm>
            <a:off x="6090573" y="1241815"/>
            <a:ext cx="5857011" cy="5230634"/>
          </a:xfrm>
          <a:noFill/>
          <a:ln>
            <a:noFill/>
          </a:ln>
        </p:spPr>
        <p:txBody>
          <a:bodyPr anchor="ctr">
            <a:normAutofit/>
          </a:bodyPr>
          <a:lstStyle/>
          <a:p>
            <a:r>
              <a:rPr lang="zh-TW" altLang="en-US" sz="1800" dirty="0">
                <a:solidFill>
                  <a:schemeClr val="tx2"/>
                </a:solidFill>
                <a:latin typeface="微軟正黑體" panose="020B0604030504040204" pitchFamily="34" charset="-120"/>
                <a:ea typeface="微軟正黑體" panose="020B0604030504040204" pitchFamily="34" charset="-120"/>
              </a:rPr>
              <a:t>盡快評估報告內列的</a:t>
            </a:r>
            <a:r>
              <a:rPr lang="zh-TW" altLang="en-US" sz="1800" b="1" dirty="0">
                <a:solidFill>
                  <a:srgbClr val="FFC000"/>
                </a:solidFill>
                <a:latin typeface="微軟正黑體" panose="020B0604030504040204" pitchFamily="34" charset="-120"/>
                <a:ea typeface="微軟正黑體" panose="020B0604030504040204" pitchFamily="34" charset="-120"/>
              </a:rPr>
              <a:t>中</a:t>
            </a:r>
            <a:r>
              <a:rPr lang="zh-TW" altLang="en-US" sz="1800"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rgbClr val="FF0000"/>
                </a:solidFill>
                <a:latin typeface="微軟正黑體" panose="020B0604030504040204" pitchFamily="34" charset="-120"/>
                <a:ea typeface="微軟正黑體" panose="020B0604030504040204" pitchFamily="34" charset="-120"/>
              </a:rPr>
              <a:t>高</a:t>
            </a:r>
            <a:r>
              <a:rPr lang="zh-TW" altLang="en-US" sz="1800"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rgbClr val="C00000"/>
                </a:solidFill>
                <a:latin typeface="微軟正黑體" panose="020B0604030504040204" pitchFamily="34" charset="-120"/>
                <a:ea typeface="微軟正黑體" panose="020B0604030504040204" pitchFamily="34" charset="-120"/>
              </a:rPr>
              <a:t>嚴重</a:t>
            </a:r>
            <a:r>
              <a:rPr lang="zh-TW" altLang="en-US" sz="1800" dirty="0">
                <a:solidFill>
                  <a:schemeClr val="tx2"/>
                </a:solidFill>
                <a:latin typeface="微軟正黑體" panose="020B0604030504040204" pitchFamily="34" charset="-120"/>
                <a:ea typeface="微軟正黑體" panose="020B0604030504040204" pitchFamily="34" charset="-120"/>
              </a:rPr>
              <a:t>風險</a:t>
            </a:r>
            <a:endParaRPr lang="en-US" altLang="zh-TW" sz="1800" dirty="0">
              <a:solidFill>
                <a:schemeClr val="tx2"/>
              </a:solidFill>
              <a:latin typeface="微軟正黑體" panose="020B0604030504040204" pitchFamily="34" charset="-120"/>
              <a:ea typeface="微軟正黑體" panose="020B0604030504040204" pitchFamily="34" charset="-120"/>
            </a:endParaRPr>
          </a:p>
          <a:p>
            <a:pPr lvl="1"/>
            <a:r>
              <a:rPr lang="zh-TW" altLang="en-US" sz="1800" b="1" dirty="0">
                <a:solidFill>
                  <a:schemeClr val="tx2"/>
                </a:solidFill>
                <a:latin typeface="微軟正黑體" panose="020B0604030504040204" pitchFamily="34" charset="-120"/>
                <a:ea typeface="微軟正黑體" panose="020B0604030504040204" pitchFamily="34" charset="-120"/>
              </a:rPr>
              <a:t>風險修改 </a:t>
            </a:r>
            <a:r>
              <a:rPr lang="en-US" altLang="zh-TW" sz="1800" b="1"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chemeClr val="tx2"/>
                </a:solidFill>
                <a:latin typeface="微軟正黑體" panose="020B0604030504040204" pitchFamily="34" charset="-120"/>
                <a:ea typeface="微軟正黑體" panose="020B0604030504040204" pitchFamily="34" charset="-120"/>
              </a:rPr>
              <a:t>風險降低</a:t>
            </a:r>
            <a:r>
              <a:rPr lang="en-US" altLang="zh-TW" sz="1800" b="1" dirty="0">
                <a:solidFill>
                  <a:schemeClr val="tx2"/>
                </a:solidFill>
                <a:latin typeface="微軟正黑體" panose="020B0604030504040204" pitchFamily="34" charset="-120"/>
                <a:ea typeface="微軟正黑體" panose="020B0604030504040204" pitchFamily="34" charset="-120"/>
              </a:rPr>
              <a:t>)</a:t>
            </a:r>
          </a:p>
          <a:p>
            <a:pPr lvl="1"/>
            <a:r>
              <a:rPr lang="zh-TW" altLang="en-US" sz="1800" b="1" dirty="0">
                <a:solidFill>
                  <a:schemeClr val="tx2"/>
                </a:solidFill>
                <a:latin typeface="微軟正黑體" panose="020B0604030504040204" pitchFamily="34" charset="-120"/>
                <a:ea typeface="微軟正黑體" panose="020B0604030504040204" pitchFamily="34" charset="-120"/>
              </a:rPr>
              <a:t>風險保留 </a:t>
            </a:r>
            <a:r>
              <a:rPr lang="en-US" altLang="zh-TW" sz="1800" b="1"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chemeClr val="tx2"/>
                </a:solidFill>
                <a:latin typeface="微軟正黑體" panose="020B0604030504040204" pitchFamily="34" charset="-120"/>
                <a:ea typeface="微軟正黑體" panose="020B0604030504040204" pitchFamily="34" charset="-120"/>
              </a:rPr>
              <a:t>風險接受</a:t>
            </a:r>
            <a:r>
              <a:rPr lang="en-US" altLang="zh-TW" sz="1800" b="1" dirty="0">
                <a:solidFill>
                  <a:schemeClr val="tx2"/>
                </a:solidFill>
                <a:latin typeface="微軟正黑體" panose="020B0604030504040204" pitchFamily="34" charset="-120"/>
                <a:ea typeface="微軟正黑體" panose="020B0604030504040204" pitchFamily="34" charset="-120"/>
              </a:rPr>
              <a:t>)</a:t>
            </a:r>
          </a:p>
          <a:p>
            <a:pPr lvl="1"/>
            <a:r>
              <a:rPr lang="zh-TW" altLang="en-US" sz="1800" b="1" dirty="0">
                <a:solidFill>
                  <a:schemeClr val="tx2"/>
                </a:solidFill>
                <a:latin typeface="微軟正黑體" panose="020B0604030504040204" pitchFamily="34" charset="-120"/>
                <a:ea typeface="微軟正黑體" panose="020B0604030504040204" pitchFamily="34" charset="-120"/>
              </a:rPr>
              <a:t>風險避免</a:t>
            </a:r>
            <a:endParaRPr lang="en-US" altLang="zh-TW" sz="1800" b="1" dirty="0">
              <a:solidFill>
                <a:schemeClr val="tx2"/>
              </a:solidFill>
              <a:latin typeface="微軟正黑體" panose="020B0604030504040204" pitchFamily="34" charset="-120"/>
              <a:ea typeface="微軟正黑體" panose="020B0604030504040204" pitchFamily="34" charset="-120"/>
            </a:endParaRPr>
          </a:p>
          <a:p>
            <a:pPr lvl="1"/>
            <a:r>
              <a:rPr lang="zh-TW" altLang="en-US" sz="1800" b="1" dirty="0">
                <a:solidFill>
                  <a:schemeClr val="tx2"/>
                </a:solidFill>
                <a:latin typeface="微軟正黑體" panose="020B0604030504040204" pitchFamily="34" charset="-120"/>
                <a:ea typeface="微軟正黑體" panose="020B0604030504040204" pitchFamily="34" charset="-120"/>
              </a:rPr>
              <a:t>風險分擔 </a:t>
            </a:r>
            <a:r>
              <a:rPr lang="en-US" altLang="zh-TW" sz="1800" b="1"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chemeClr val="tx2"/>
                </a:solidFill>
                <a:latin typeface="微軟正黑體" panose="020B0604030504040204" pitchFamily="34" charset="-120"/>
                <a:ea typeface="微軟正黑體" panose="020B0604030504040204" pitchFamily="34" charset="-120"/>
              </a:rPr>
              <a:t>風險轉移</a:t>
            </a:r>
            <a:r>
              <a:rPr lang="en-US" altLang="zh-TW" sz="1800" b="1" dirty="0">
                <a:solidFill>
                  <a:schemeClr val="tx2"/>
                </a:solidFill>
                <a:latin typeface="微軟正黑體" panose="020B0604030504040204" pitchFamily="34" charset="-120"/>
                <a:ea typeface="微軟正黑體" panose="020B0604030504040204" pitchFamily="34" charset="-120"/>
              </a:rPr>
              <a:t>)</a:t>
            </a:r>
          </a:p>
          <a:p>
            <a:pPr lvl="1"/>
            <a:endParaRPr lang="en-US" altLang="zh-TW" sz="1800" dirty="0">
              <a:solidFill>
                <a:schemeClr val="tx2"/>
              </a:solidFill>
              <a:latin typeface="微軟正黑體" panose="020B0604030504040204" pitchFamily="34" charset="-120"/>
              <a:ea typeface="微軟正黑體" panose="020B0604030504040204" pitchFamily="34" charset="-120"/>
            </a:endParaRPr>
          </a:p>
          <a:p>
            <a:r>
              <a:rPr lang="zh-TW" altLang="en-US" sz="1800" dirty="0">
                <a:solidFill>
                  <a:schemeClr val="tx2"/>
                </a:solidFill>
                <a:latin typeface="微軟正黑體" panose="020B0604030504040204" pitchFamily="34" charset="-120"/>
                <a:ea typeface="微軟正黑體" panose="020B0604030504040204" pitchFamily="34" charset="-120"/>
              </a:rPr>
              <a:t>建議針對</a:t>
            </a:r>
            <a:r>
              <a:rPr lang="zh-TW" altLang="en-US" sz="1800" b="1" dirty="0">
                <a:solidFill>
                  <a:srgbClr val="C00000"/>
                </a:solidFill>
                <a:latin typeface="微軟正黑體" panose="020B0604030504040204" pitchFamily="34" charset="-120"/>
                <a:ea typeface="微軟正黑體" panose="020B0604030504040204" pitchFamily="34" charset="-120"/>
              </a:rPr>
              <a:t>嚴重</a:t>
            </a:r>
            <a:r>
              <a:rPr lang="zh-TW" altLang="en-US" sz="1800" dirty="0">
                <a:solidFill>
                  <a:schemeClr val="tx2"/>
                </a:solidFill>
                <a:latin typeface="微軟正黑體" panose="020B0604030504040204" pitchFamily="34" charset="-120"/>
                <a:ea typeface="微軟正黑體" panose="020B0604030504040204" pitchFamily="34" charset="-120"/>
              </a:rPr>
              <a:t>風險、</a:t>
            </a:r>
            <a:r>
              <a:rPr lang="zh-TW" altLang="en-US" sz="1800" b="1" dirty="0">
                <a:solidFill>
                  <a:srgbClr val="FF0000"/>
                </a:solidFill>
                <a:latin typeface="微軟正黑體" panose="020B0604030504040204" pitchFamily="34" charset="-120"/>
                <a:ea typeface="微軟正黑體" panose="020B0604030504040204" pitchFamily="34" charset="-120"/>
              </a:rPr>
              <a:t>高</a:t>
            </a:r>
            <a:r>
              <a:rPr lang="zh-TW" altLang="en-US" sz="1800" dirty="0">
                <a:solidFill>
                  <a:schemeClr val="tx2"/>
                </a:solidFill>
                <a:latin typeface="微軟正黑體" panose="020B0604030504040204" pitchFamily="34" charset="-120"/>
                <a:ea typeface="微軟正黑體" panose="020B0604030504040204" pitchFamily="34" charset="-120"/>
              </a:rPr>
              <a:t>風險優先進行修補</a:t>
            </a:r>
            <a:endParaRPr lang="en-US" altLang="zh-TW" sz="1800" dirty="0">
              <a:solidFill>
                <a:schemeClr val="tx2"/>
              </a:solidFill>
              <a:latin typeface="微軟正黑體" panose="020B0604030504040204" pitchFamily="34" charset="-120"/>
              <a:ea typeface="微軟正黑體" panose="020B0604030504040204" pitchFamily="34" charset="-120"/>
            </a:endParaRPr>
          </a:p>
          <a:p>
            <a:endParaRPr lang="en-US" altLang="zh-TW" sz="1800" dirty="0">
              <a:solidFill>
                <a:schemeClr val="tx2"/>
              </a:solidFill>
              <a:latin typeface="微軟正黑體" panose="020B0604030504040204" pitchFamily="34" charset="-120"/>
              <a:ea typeface="微軟正黑體" panose="020B0604030504040204" pitchFamily="34" charset="-120"/>
            </a:endParaRPr>
          </a:p>
          <a:p>
            <a:r>
              <a:rPr lang="zh-TW" altLang="en-US" sz="1800" dirty="0">
                <a:solidFill>
                  <a:schemeClr val="tx2"/>
                </a:solidFill>
                <a:latin typeface="微軟正黑體" panose="020B0604030504040204" pitchFamily="34" charset="-120"/>
                <a:ea typeface="微軟正黑體" panose="020B0604030504040204" pitchFamily="34" charset="-120"/>
              </a:rPr>
              <a:t>參加桃園區網中心所辦理的資安相關教育訓練</a:t>
            </a:r>
            <a:endParaRPr lang="en-US" altLang="zh-TW" sz="1800" dirty="0">
              <a:solidFill>
                <a:schemeClr val="tx2"/>
              </a:solidFill>
              <a:latin typeface="微軟正黑體" panose="020B0604030504040204" pitchFamily="34" charset="-120"/>
              <a:ea typeface="微軟正黑體" panose="020B0604030504040204" pitchFamily="34" charset="-120"/>
            </a:endParaRPr>
          </a:p>
          <a:p>
            <a:pPr lvl="1"/>
            <a:r>
              <a:rPr lang="en-US" altLang="zh-TW" sz="1800" b="1" dirty="0">
                <a:solidFill>
                  <a:schemeClr val="tx2"/>
                </a:solidFill>
                <a:latin typeface="微軟正黑體" panose="020B0604030504040204" pitchFamily="34" charset="-120"/>
                <a:ea typeface="微軟正黑體" panose="020B0604030504040204" pitchFamily="34" charset="-120"/>
              </a:rPr>
              <a:t>2024/08/19 </a:t>
            </a:r>
            <a:r>
              <a:rPr lang="zh-TW" altLang="en-US" sz="1800" b="1" dirty="0">
                <a:solidFill>
                  <a:schemeClr val="tx2"/>
                </a:solidFill>
                <a:latin typeface="微軟正黑體" panose="020B0604030504040204" pitchFamily="34" charset="-120"/>
                <a:ea typeface="微軟正黑體" panose="020B0604030504040204" pitchFamily="34" charset="-120"/>
              </a:rPr>
              <a:t>滲透測試</a:t>
            </a:r>
            <a:r>
              <a:rPr lang="en-US" altLang="zh-TW" sz="1800" b="1"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chemeClr val="tx2"/>
                </a:solidFill>
                <a:latin typeface="微軟正黑體" panose="020B0604030504040204" pitchFamily="34" charset="-120"/>
                <a:ea typeface="微軟正黑體" panose="020B0604030504040204" pitchFamily="34" charset="-120"/>
              </a:rPr>
              <a:t>從技術到實作</a:t>
            </a:r>
            <a:endParaRPr lang="en-US" altLang="zh-TW" sz="1800" b="1" dirty="0">
              <a:solidFill>
                <a:schemeClr val="tx2"/>
              </a:solidFill>
              <a:latin typeface="微軟正黑體" panose="020B0604030504040204" pitchFamily="34" charset="-120"/>
              <a:ea typeface="微軟正黑體" panose="020B0604030504040204" pitchFamily="34" charset="-120"/>
            </a:endParaRPr>
          </a:p>
          <a:p>
            <a:pPr marL="457200" lvl="1" indent="0">
              <a:buNone/>
            </a:pPr>
            <a:r>
              <a:rPr lang="en-US" altLang="zh-TW" sz="1400" b="1" dirty="0">
                <a:solidFill>
                  <a:schemeClr val="tx2"/>
                </a:solidFill>
                <a:latin typeface="微軟正黑體" panose="020B0604030504040204" pitchFamily="34" charset="-120"/>
                <a:ea typeface="微軟正黑體" panose="020B0604030504040204" pitchFamily="34" charset="-120"/>
              </a:rPr>
              <a:t>		</a:t>
            </a:r>
            <a:r>
              <a:rPr lang="zh-TW" altLang="en-US" sz="1400" b="1" dirty="0">
                <a:solidFill>
                  <a:schemeClr val="tx2"/>
                </a:solidFill>
                <a:latin typeface="微軟正黑體" panose="020B0604030504040204" pitchFamily="34" charset="-120"/>
                <a:ea typeface="微軟正黑體" panose="020B0604030504040204" pitchFamily="34" charset="-120"/>
              </a:rPr>
              <a:t>     沛卓資訊有限公司 </a:t>
            </a:r>
            <a:r>
              <a:rPr lang="zh-TW" altLang="en-US" sz="1400" b="1" i="0" dirty="0">
                <a:solidFill>
                  <a:schemeClr val="tx2"/>
                </a:solidFill>
                <a:effectLst/>
                <a:latin typeface="Microsoft JhengHei" panose="020B0604030504040204" pitchFamily="34" charset="-120"/>
                <a:ea typeface="Microsoft JhengHei" panose="020B0604030504040204" pitchFamily="34" charset="-120"/>
              </a:rPr>
              <a:t>李柏逸 講師</a:t>
            </a:r>
            <a:endParaRPr lang="en-US" altLang="zh-TW" sz="1400" b="1" i="0" dirty="0">
              <a:solidFill>
                <a:schemeClr val="tx2"/>
              </a:solidFill>
              <a:effectLst/>
              <a:latin typeface="Microsoft JhengHei" panose="020B0604030504040204" pitchFamily="34" charset="-120"/>
              <a:ea typeface="Microsoft JhengHei" panose="020B0604030504040204" pitchFamily="34" charset="-120"/>
            </a:endParaRPr>
          </a:p>
          <a:p>
            <a:pPr marL="457200" lvl="1" indent="0" algn="r">
              <a:buNone/>
            </a:pPr>
            <a:endParaRPr lang="en-US" altLang="zh-TW" sz="1400" b="1" dirty="0">
              <a:solidFill>
                <a:schemeClr val="tx2"/>
              </a:solidFill>
              <a:latin typeface="微軟正黑體" panose="020B0604030504040204" pitchFamily="34" charset="-120"/>
              <a:ea typeface="微軟正黑體" panose="020B0604030504040204" pitchFamily="34" charset="-120"/>
            </a:endParaRPr>
          </a:p>
          <a:p>
            <a:pPr lvl="1"/>
            <a:r>
              <a:rPr lang="en-US" altLang="zh-TW" sz="1800" b="1" dirty="0">
                <a:solidFill>
                  <a:schemeClr val="tx2"/>
                </a:solidFill>
                <a:latin typeface="微軟正黑體" panose="020B0604030504040204" pitchFamily="34" charset="-120"/>
                <a:ea typeface="微軟正黑體" panose="020B0604030504040204" pitchFamily="34" charset="-120"/>
              </a:rPr>
              <a:t>2024/05/09 </a:t>
            </a:r>
            <a:r>
              <a:rPr lang="zh-TW" altLang="en-US" sz="1800" b="1" dirty="0">
                <a:solidFill>
                  <a:schemeClr val="tx2"/>
                </a:solidFill>
                <a:latin typeface="微軟正黑體" panose="020B0604030504040204" pitchFamily="34" charset="-120"/>
                <a:ea typeface="微軟正黑體" panose="020B0604030504040204" pitchFamily="34" charset="-120"/>
              </a:rPr>
              <a:t>系統與網站攻防演練</a:t>
            </a:r>
            <a:endParaRPr lang="en-US" altLang="zh-TW" sz="1800" b="1" dirty="0">
              <a:solidFill>
                <a:schemeClr val="tx2"/>
              </a:solidFill>
              <a:latin typeface="微軟正黑體" panose="020B0604030504040204" pitchFamily="34" charset="-120"/>
              <a:ea typeface="微軟正黑體" panose="020B0604030504040204" pitchFamily="34" charset="-120"/>
            </a:endParaRPr>
          </a:p>
          <a:p>
            <a:pPr marL="457200" lvl="1" indent="0">
              <a:buNone/>
            </a:pPr>
            <a:r>
              <a:rPr lang="en-US" altLang="zh-TW" sz="1400" b="1" dirty="0">
                <a:solidFill>
                  <a:schemeClr val="tx2"/>
                </a:solidFill>
                <a:latin typeface="微軟正黑體" panose="020B0604030504040204" pitchFamily="34" charset="-120"/>
                <a:ea typeface="微軟正黑體" panose="020B0604030504040204" pitchFamily="34" charset="-120"/>
              </a:rPr>
              <a:t>		</a:t>
            </a:r>
            <a:r>
              <a:rPr lang="zh-TW" altLang="en-US" sz="1400" b="1" dirty="0">
                <a:solidFill>
                  <a:schemeClr val="tx2"/>
                </a:solidFill>
                <a:latin typeface="微軟正黑體" panose="020B0604030504040204" pitchFamily="34" charset="-120"/>
                <a:ea typeface="微軟正黑體" panose="020B0604030504040204" pitchFamily="34" charset="-120"/>
              </a:rPr>
              <a:t>     趨勢科技核心技術部 </a:t>
            </a:r>
            <a:r>
              <a:rPr lang="zh-TW" altLang="en-US" sz="1400" b="1" i="0" dirty="0">
                <a:solidFill>
                  <a:schemeClr val="tx2"/>
                </a:solidFill>
                <a:effectLst/>
                <a:latin typeface="Microsoft JhengHei" panose="020B0604030504040204" pitchFamily="34" charset="-120"/>
                <a:ea typeface="Microsoft JhengHei" panose="020B0604030504040204" pitchFamily="34" charset="-120"/>
              </a:rPr>
              <a:t>游照臨 資安工程師</a:t>
            </a:r>
            <a:endParaRPr lang="en-US" altLang="zh-TW" sz="1400" b="1" i="0" dirty="0">
              <a:solidFill>
                <a:schemeClr val="tx2"/>
              </a:solidFill>
              <a:effectLst/>
              <a:latin typeface="Microsoft JhengHei" panose="020B0604030504040204" pitchFamily="34" charset="-120"/>
              <a:ea typeface="Microsoft JhengHei" panose="020B0604030504040204" pitchFamily="34" charset="-120"/>
            </a:endParaRPr>
          </a:p>
          <a:p>
            <a:pPr marL="457200" lvl="1" indent="0" algn="r">
              <a:buNone/>
            </a:pPr>
            <a:endParaRPr lang="en-US" altLang="zh-TW" sz="1400" b="1" dirty="0">
              <a:solidFill>
                <a:schemeClr val="tx2"/>
              </a:solidFill>
              <a:latin typeface="微軟正黑體" panose="020B0604030504040204" pitchFamily="34" charset="-120"/>
              <a:ea typeface="微軟正黑體" panose="020B0604030504040204" pitchFamily="34" charset="-120"/>
            </a:endParaRPr>
          </a:p>
          <a:p>
            <a:pPr lvl="1"/>
            <a:r>
              <a:rPr lang="en-US" altLang="zh-TW" sz="1800" b="1" i="0" dirty="0">
                <a:solidFill>
                  <a:schemeClr val="tx2"/>
                </a:solidFill>
                <a:effectLst/>
                <a:latin typeface="Microsoft JhengHei" panose="020B0604030504040204" pitchFamily="34" charset="-120"/>
                <a:ea typeface="Microsoft JhengHei" panose="020B0604030504040204" pitchFamily="34" charset="-120"/>
              </a:rPr>
              <a:t>2023/02/23 </a:t>
            </a:r>
            <a:r>
              <a:rPr lang="zh-TW" altLang="en-US" sz="1800" b="1" i="0" dirty="0">
                <a:solidFill>
                  <a:schemeClr val="tx2"/>
                </a:solidFill>
                <a:effectLst/>
                <a:latin typeface="Microsoft JhengHei" panose="020B0604030504040204" pitchFamily="34" charset="-120"/>
                <a:ea typeface="Microsoft JhengHei" panose="020B0604030504040204" pitchFamily="34" charset="-120"/>
              </a:rPr>
              <a:t>網站應用程式常見弱點解析</a:t>
            </a:r>
            <a:endParaRPr lang="en-US" altLang="zh-TW" sz="1800" b="1" i="0" dirty="0">
              <a:solidFill>
                <a:schemeClr val="tx2"/>
              </a:solidFill>
              <a:effectLst/>
              <a:latin typeface="Microsoft JhengHei" panose="020B0604030504040204" pitchFamily="34" charset="-120"/>
              <a:ea typeface="Microsoft JhengHei" panose="020B0604030504040204" pitchFamily="34" charset="-120"/>
            </a:endParaRPr>
          </a:p>
          <a:p>
            <a:pPr marL="457200" lvl="1" indent="0">
              <a:buNone/>
            </a:pPr>
            <a:r>
              <a:rPr lang="en-US" altLang="zh-TW" sz="1400" b="1" dirty="0">
                <a:solidFill>
                  <a:schemeClr val="tx2"/>
                </a:solidFill>
                <a:latin typeface="Microsoft JhengHei" panose="020B0604030504040204" pitchFamily="34" charset="-120"/>
                <a:ea typeface="Microsoft JhengHei" panose="020B0604030504040204" pitchFamily="34" charset="-120"/>
              </a:rPr>
              <a:t>		</a:t>
            </a:r>
            <a:r>
              <a:rPr lang="zh-TW" altLang="en-US" sz="1400" b="1" dirty="0">
                <a:solidFill>
                  <a:schemeClr val="tx2"/>
                </a:solidFill>
                <a:latin typeface="Microsoft JhengHei" panose="020B0604030504040204" pitchFamily="34" charset="-120"/>
                <a:ea typeface="Microsoft JhengHei" panose="020B0604030504040204" pitchFamily="34" charset="-120"/>
              </a:rPr>
              <a:t>     國立中山大學圖書與資訊處 </a:t>
            </a:r>
            <a:r>
              <a:rPr lang="zh-TW" altLang="en-US" sz="1400" b="1" i="0" dirty="0">
                <a:solidFill>
                  <a:schemeClr val="tx2"/>
                </a:solidFill>
                <a:effectLst/>
                <a:latin typeface="Microsoft JhengHei" panose="020B0604030504040204" pitchFamily="34" charset="-120"/>
                <a:ea typeface="Microsoft JhengHei" panose="020B0604030504040204" pitchFamily="34" charset="-120"/>
              </a:rPr>
              <a:t>王聖全 老師</a:t>
            </a:r>
            <a:endParaRPr lang="en-US" altLang="zh-TW" sz="1400" b="1" dirty="0">
              <a:solidFill>
                <a:schemeClr val="tx2"/>
              </a:solidFill>
              <a:latin typeface="微軟正黑體" panose="020B0604030504040204" pitchFamily="34" charset="-120"/>
              <a:ea typeface="微軟正黑體" panose="020B0604030504040204" pitchFamily="34" charset="-120"/>
            </a:endParaRPr>
          </a:p>
          <a:p>
            <a:endParaRPr lang="zh-TW" altLang="en-US" sz="1800" dirty="0">
              <a:solidFill>
                <a:schemeClr val="tx2"/>
              </a:solidFill>
              <a:latin typeface="微軟正黑體" panose="020B0604030504040204" pitchFamily="34" charset="-120"/>
              <a:ea typeface="微軟正黑體" panose="020B0604030504040204" pitchFamily="34" charset="-120"/>
            </a:endParaRPr>
          </a:p>
          <a:p>
            <a:endParaRPr lang="zh-TW" altLang="en-US" sz="1800" dirty="0">
              <a:solidFill>
                <a:schemeClr val="tx2"/>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3005210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4695F26-39DB-450E-B464-9C76CD233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F42E55F-A297-474F-AF2D-6D3A15822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11" y="-1"/>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標題 1">
            <a:extLst>
              <a:ext uri="{FF2B5EF4-FFF2-40B4-BE49-F238E27FC236}">
                <a16:creationId xmlns:a16="http://schemas.microsoft.com/office/drawing/2014/main" id="{98DD2BE4-B8DC-58CB-2AF3-796D0843C7AA}"/>
              </a:ext>
            </a:extLst>
          </p:cNvPr>
          <p:cNvSpPr>
            <a:spLocks noGrp="1"/>
          </p:cNvSpPr>
          <p:nvPr>
            <p:ph type="title"/>
          </p:nvPr>
        </p:nvSpPr>
        <p:spPr>
          <a:xfrm>
            <a:off x="804672" y="338328"/>
            <a:ext cx="5011473" cy="1773936"/>
          </a:xfrm>
        </p:spPr>
        <p:txBody>
          <a:bodyPr>
            <a:normAutofit/>
          </a:bodyPr>
          <a:lstStyle/>
          <a:p>
            <a:r>
              <a:rPr lang="zh-TW" altLang="en-US" sz="3600" dirty="0">
                <a:latin typeface="微軟正黑體" panose="020B0604030504040204" pitchFamily="34" charset="-120"/>
                <a:ea typeface="微軟正黑體" panose="020B0604030504040204" pitchFamily="34" charset="-120"/>
              </a:rPr>
              <a:t>嚴重與高風險系統弱點</a:t>
            </a:r>
            <a:endParaRPr lang="zh-TW" altLang="en-US" sz="3600" dirty="0">
              <a:solidFill>
                <a:schemeClr val="tx2"/>
              </a:solidFill>
              <a:latin typeface="微軟正黑體" panose="020B0604030504040204" pitchFamily="34" charset="-120"/>
              <a:ea typeface="微軟正黑體" panose="020B0604030504040204" pitchFamily="34" charset="-120"/>
            </a:endParaRPr>
          </a:p>
        </p:txBody>
      </p:sp>
      <p:grpSp>
        <p:nvGrpSpPr>
          <p:cNvPr id="21" name="Group 20">
            <a:extLst>
              <a:ext uri="{FF2B5EF4-FFF2-40B4-BE49-F238E27FC236}">
                <a16:creationId xmlns:a16="http://schemas.microsoft.com/office/drawing/2014/main" id="{972070F7-E065-4D60-8938-9FB8CDB8AC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flipH="1">
            <a:off x="-179919" y="170310"/>
            <a:ext cx="2514948" cy="2174333"/>
            <a:chOff x="-305" y="-4155"/>
            <a:chExt cx="2514948" cy="2174333"/>
          </a:xfrm>
        </p:grpSpPr>
        <p:sp>
          <p:nvSpPr>
            <p:cNvPr id="22" name="Freeform: Shape 21">
              <a:extLst>
                <a:ext uri="{FF2B5EF4-FFF2-40B4-BE49-F238E27FC236}">
                  <a16:creationId xmlns:a16="http://schemas.microsoft.com/office/drawing/2014/main" id="{4F672C03-E63A-4F6B-96BD-0C4E3F1B8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9BB94CDF-5C33-4B0A-B53F-50762639C1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3C92F9D-544D-4691-94A7-B937CF4BE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5" name="Freeform: Shape 24">
              <a:extLst>
                <a:ext uri="{FF2B5EF4-FFF2-40B4-BE49-F238E27FC236}">
                  <a16:creationId xmlns:a16="http://schemas.microsoft.com/office/drawing/2014/main" id="{DCA4DEE4-B7B4-47F4-A9C5-31AED8369A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 name="圖片 4">
            <a:extLst>
              <a:ext uri="{FF2B5EF4-FFF2-40B4-BE49-F238E27FC236}">
                <a16:creationId xmlns:a16="http://schemas.microsoft.com/office/drawing/2014/main" id="{2F82E92B-C555-0CE6-E67D-5E9F0E62BE23}"/>
              </a:ext>
            </a:extLst>
          </p:cNvPr>
          <p:cNvPicPr>
            <a:picLocks noChangeAspect="1"/>
          </p:cNvPicPr>
          <p:nvPr/>
        </p:nvPicPr>
        <p:blipFill>
          <a:blip r:embed="rId2"/>
          <a:stretch>
            <a:fillRect/>
          </a:stretch>
        </p:blipFill>
        <p:spPr>
          <a:xfrm>
            <a:off x="662474" y="1718666"/>
            <a:ext cx="7600171" cy="4881200"/>
          </a:xfrm>
          <a:prstGeom prst="rect">
            <a:avLst/>
          </a:prstGeom>
        </p:spPr>
      </p:pic>
      <p:pic>
        <p:nvPicPr>
          <p:cNvPr id="7" name="圖片 6">
            <a:extLst>
              <a:ext uri="{FF2B5EF4-FFF2-40B4-BE49-F238E27FC236}">
                <a16:creationId xmlns:a16="http://schemas.microsoft.com/office/drawing/2014/main" id="{6149149C-29A1-1130-C264-0D06180F643F}"/>
              </a:ext>
            </a:extLst>
          </p:cNvPr>
          <p:cNvPicPr>
            <a:picLocks noChangeAspect="1"/>
          </p:cNvPicPr>
          <p:nvPr/>
        </p:nvPicPr>
        <p:blipFill>
          <a:blip r:embed="rId3"/>
          <a:stretch>
            <a:fillRect/>
          </a:stretch>
        </p:blipFill>
        <p:spPr>
          <a:xfrm>
            <a:off x="8323921" y="2270754"/>
            <a:ext cx="3858163" cy="1438476"/>
          </a:xfrm>
          <a:prstGeom prst="rect">
            <a:avLst/>
          </a:prstGeom>
        </p:spPr>
      </p:pic>
      <p:pic>
        <p:nvPicPr>
          <p:cNvPr id="10" name="圖片 9">
            <a:extLst>
              <a:ext uri="{FF2B5EF4-FFF2-40B4-BE49-F238E27FC236}">
                <a16:creationId xmlns:a16="http://schemas.microsoft.com/office/drawing/2014/main" id="{2462DB48-F3DD-0A04-66EC-C94694D149D8}"/>
              </a:ext>
            </a:extLst>
          </p:cNvPr>
          <p:cNvPicPr>
            <a:picLocks noChangeAspect="1"/>
          </p:cNvPicPr>
          <p:nvPr/>
        </p:nvPicPr>
        <p:blipFill>
          <a:blip r:embed="rId4"/>
          <a:stretch>
            <a:fillRect/>
          </a:stretch>
        </p:blipFill>
        <p:spPr>
          <a:xfrm>
            <a:off x="8379670" y="4147831"/>
            <a:ext cx="2610214" cy="1419423"/>
          </a:xfrm>
          <a:prstGeom prst="rect">
            <a:avLst/>
          </a:prstGeom>
        </p:spPr>
      </p:pic>
    </p:spTree>
    <p:extLst>
      <p:ext uri="{BB962C8B-B14F-4D97-AF65-F5344CB8AC3E}">
        <p14:creationId xmlns:p14="http://schemas.microsoft.com/office/powerpoint/2010/main" val="653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標題 1">
            <a:extLst>
              <a:ext uri="{FF2B5EF4-FFF2-40B4-BE49-F238E27FC236}">
                <a16:creationId xmlns:a16="http://schemas.microsoft.com/office/drawing/2014/main" id="{702BBA4B-3A3F-C33E-F369-5FBDFB437210}"/>
              </a:ext>
            </a:extLst>
          </p:cNvPr>
          <p:cNvSpPr>
            <a:spLocks noGrp="1"/>
          </p:cNvSpPr>
          <p:nvPr>
            <p:ph type="title"/>
          </p:nvPr>
        </p:nvSpPr>
        <p:spPr>
          <a:xfrm>
            <a:off x="640080" y="1243013"/>
            <a:ext cx="3855720" cy="4371974"/>
          </a:xfrm>
        </p:spPr>
        <p:txBody>
          <a:bodyPr>
            <a:normAutofit/>
          </a:bodyPr>
          <a:lstStyle/>
          <a:p>
            <a:pPr algn="ctr"/>
            <a:r>
              <a:rPr lang="zh-TW" altLang="en-US" sz="3600" dirty="0">
                <a:solidFill>
                  <a:schemeClr val="tx2"/>
                </a:solidFill>
                <a:latin typeface="微軟正黑體" panose="020B0604030504040204" pitchFamily="34" charset="-120"/>
                <a:ea typeface="微軟正黑體" panose="020B0604030504040204" pitchFamily="34" charset="-120"/>
              </a:rPr>
              <a:t>系統弱掃後</a:t>
            </a:r>
            <a:br>
              <a:rPr lang="en-US" altLang="zh-TW" sz="3600" dirty="0">
                <a:solidFill>
                  <a:schemeClr val="tx2"/>
                </a:solidFill>
                <a:latin typeface="微軟正黑體" panose="020B0604030504040204" pitchFamily="34" charset="-120"/>
                <a:ea typeface="微軟正黑體" panose="020B0604030504040204" pitchFamily="34" charset="-120"/>
              </a:rPr>
            </a:br>
            <a:r>
              <a:rPr lang="zh-TW" altLang="en-US" sz="3600" dirty="0">
                <a:solidFill>
                  <a:schemeClr val="tx2"/>
                </a:solidFill>
                <a:latin typeface="微軟正黑體" panose="020B0604030504040204" pitchFamily="34" charset="-120"/>
                <a:ea typeface="微軟正黑體" panose="020B0604030504040204" pitchFamily="34" charset="-120"/>
              </a:rPr>
              <a:t>處理建議</a:t>
            </a:r>
          </a:p>
        </p:txBody>
      </p:sp>
      <p:sp>
        <p:nvSpPr>
          <p:cNvPr id="3" name="內容版面配置區 2">
            <a:extLst>
              <a:ext uri="{FF2B5EF4-FFF2-40B4-BE49-F238E27FC236}">
                <a16:creationId xmlns:a16="http://schemas.microsoft.com/office/drawing/2014/main" id="{33E43C12-3441-BE27-CAD7-DECB6A66A194}"/>
              </a:ext>
            </a:extLst>
          </p:cNvPr>
          <p:cNvSpPr>
            <a:spLocks noGrp="1"/>
          </p:cNvSpPr>
          <p:nvPr>
            <p:ph idx="1"/>
          </p:nvPr>
        </p:nvSpPr>
        <p:spPr>
          <a:xfrm>
            <a:off x="6085939" y="1054840"/>
            <a:ext cx="5947913" cy="5230368"/>
          </a:xfrm>
        </p:spPr>
        <p:txBody>
          <a:bodyPr anchor="ctr">
            <a:normAutofit/>
          </a:bodyPr>
          <a:lstStyle/>
          <a:p>
            <a:r>
              <a:rPr lang="zh-TW" altLang="en-US" sz="1800" dirty="0">
                <a:solidFill>
                  <a:schemeClr val="tx2"/>
                </a:solidFill>
                <a:latin typeface="微軟正黑體" panose="020B0604030504040204" pitchFamily="34" charset="-120"/>
                <a:ea typeface="微軟正黑體" panose="020B0604030504040204" pitchFamily="34" charset="-120"/>
              </a:rPr>
              <a:t>盡快評估報告內列的</a:t>
            </a:r>
            <a:r>
              <a:rPr lang="zh-TW" altLang="en-US" sz="1800" b="1" dirty="0">
                <a:solidFill>
                  <a:srgbClr val="FFC000"/>
                </a:solidFill>
                <a:latin typeface="微軟正黑體" panose="020B0604030504040204" pitchFamily="34" charset="-120"/>
                <a:ea typeface="微軟正黑體" panose="020B0604030504040204" pitchFamily="34" charset="-120"/>
              </a:rPr>
              <a:t>中</a:t>
            </a:r>
            <a:r>
              <a:rPr lang="zh-TW" altLang="en-US" sz="1800"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rgbClr val="FF0000"/>
                </a:solidFill>
                <a:latin typeface="微軟正黑體" panose="020B0604030504040204" pitchFamily="34" charset="-120"/>
                <a:ea typeface="微軟正黑體" panose="020B0604030504040204" pitchFamily="34" charset="-120"/>
              </a:rPr>
              <a:t>高</a:t>
            </a:r>
            <a:r>
              <a:rPr lang="zh-TW" altLang="en-US" sz="1800"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rgbClr val="C00000"/>
                </a:solidFill>
                <a:latin typeface="微軟正黑體" panose="020B0604030504040204" pitchFamily="34" charset="-120"/>
                <a:ea typeface="微軟正黑體" panose="020B0604030504040204" pitchFamily="34" charset="-120"/>
              </a:rPr>
              <a:t>嚴重</a:t>
            </a:r>
            <a:r>
              <a:rPr lang="zh-TW" altLang="en-US" sz="1800" dirty="0">
                <a:solidFill>
                  <a:schemeClr val="tx2"/>
                </a:solidFill>
                <a:latin typeface="微軟正黑體" panose="020B0604030504040204" pitchFamily="34" charset="-120"/>
                <a:ea typeface="微軟正黑體" panose="020B0604030504040204" pitchFamily="34" charset="-120"/>
              </a:rPr>
              <a:t>風險</a:t>
            </a:r>
            <a:endParaRPr lang="en-US" altLang="zh-TW" sz="1800" dirty="0">
              <a:solidFill>
                <a:schemeClr val="tx2"/>
              </a:solidFill>
              <a:latin typeface="微軟正黑體" panose="020B0604030504040204" pitchFamily="34" charset="-120"/>
              <a:ea typeface="微軟正黑體" panose="020B0604030504040204" pitchFamily="34" charset="-120"/>
            </a:endParaRPr>
          </a:p>
          <a:p>
            <a:pPr lvl="1"/>
            <a:r>
              <a:rPr lang="zh-TW" altLang="en-US" sz="1800" b="1" dirty="0">
                <a:solidFill>
                  <a:schemeClr val="tx2"/>
                </a:solidFill>
                <a:latin typeface="微軟正黑體" panose="020B0604030504040204" pitchFamily="34" charset="-120"/>
                <a:ea typeface="微軟正黑體" panose="020B0604030504040204" pitchFamily="34" charset="-120"/>
              </a:rPr>
              <a:t>風險修改 </a:t>
            </a:r>
            <a:r>
              <a:rPr lang="en-US" altLang="zh-TW" sz="1800" b="1"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chemeClr val="tx2"/>
                </a:solidFill>
                <a:latin typeface="微軟正黑體" panose="020B0604030504040204" pitchFamily="34" charset="-120"/>
                <a:ea typeface="微軟正黑體" panose="020B0604030504040204" pitchFamily="34" charset="-120"/>
              </a:rPr>
              <a:t>風險降低</a:t>
            </a:r>
            <a:r>
              <a:rPr lang="en-US" altLang="zh-TW" sz="1800" b="1" dirty="0">
                <a:solidFill>
                  <a:schemeClr val="tx2"/>
                </a:solidFill>
                <a:latin typeface="微軟正黑體" panose="020B0604030504040204" pitchFamily="34" charset="-120"/>
                <a:ea typeface="微軟正黑體" panose="020B0604030504040204" pitchFamily="34" charset="-120"/>
              </a:rPr>
              <a:t>)</a:t>
            </a:r>
          </a:p>
          <a:p>
            <a:pPr lvl="1"/>
            <a:r>
              <a:rPr lang="zh-TW" altLang="en-US" sz="1800" b="1" dirty="0">
                <a:solidFill>
                  <a:schemeClr val="tx2"/>
                </a:solidFill>
                <a:latin typeface="微軟正黑體" panose="020B0604030504040204" pitchFamily="34" charset="-120"/>
                <a:ea typeface="微軟正黑體" panose="020B0604030504040204" pitchFamily="34" charset="-120"/>
              </a:rPr>
              <a:t>風險保留 </a:t>
            </a:r>
            <a:r>
              <a:rPr lang="en-US" altLang="zh-TW" sz="1800" b="1"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chemeClr val="tx2"/>
                </a:solidFill>
                <a:latin typeface="微軟正黑體" panose="020B0604030504040204" pitchFamily="34" charset="-120"/>
                <a:ea typeface="微軟正黑體" panose="020B0604030504040204" pitchFamily="34" charset="-120"/>
              </a:rPr>
              <a:t>風險接受</a:t>
            </a:r>
            <a:r>
              <a:rPr lang="en-US" altLang="zh-TW" sz="1800" b="1" dirty="0">
                <a:solidFill>
                  <a:schemeClr val="tx2"/>
                </a:solidFill>
                <a:latin typeface="微軟正黑體" panose="020B0604030504040204" pitchFamily="34" charset="-120"/>
                <a:ea typeface="微軟正黑體" panose="020B0604030504040204" pitchFamily="34" charset="-120"/>
              </a:rPr>
              <a:t>)</a:t>
            </a:r>
          </a:p>
          <a:p>
            <a:pPr lvl="1"/>
            <a:r>
              <a:rPr lang="zh-TW" altLang="en-US" sz="1800" b="1" dirty="0">
                <a:solidFill>
                  <a:schemeClr val="tx2"/>
                </a:solidFill>
                <a:latin typeface="微軟正黑體" panose="020B0604030504040204" pitchFamily="34" charset="-120"/>
                <a:ea typeface="微軟正黑體" panose="020B0604030504040204" pitchFamily="34" charset="-120"/>
              </a:rPr>
              <a:t>風險避免</a:t>
            </a:r>
            <a:endParaRPr lang="en-US" altLang="zh-TW" sz="1800" b="1" dirty="0">
              <a:solidFill>
                <a:schemeClr val="tx2"/>
              </a:solidFill>
              <a:latin typeface="微軟正黑體" panose="020B0604030504040204" pitchFamily="34" charset="-120"/>
              <a:ea typeface="微軟正黑體" panose="020B0604030504040204" pitchFamily="34" charset="-120"/>
            </a:endParaRPr>
          </a:p>
          <a:p>
            <a:pPr lvl="1"/>
            <a:r>
              <a:rPr lang="zh-TW" altLang="en-US" sz="1800" b="1" dirty="0">
                <a:solidFill>
                  <a:schemeClr val="tx2"/>
                </a:solidFill>
                <a:latin typeface="微軟正黑體" panose="020B0604030504040204" pitchFamily="34" charset="-120"/>
                <a:ea typeface="微軟正黑體" panose="020B0604030504040204" pitchFamily="34" charset="-120"/>
              </a:rPr>
              <a:t>風險分擔 </a:t>
            </a:r>
            <a:r>
              <a:rPr lang="en-US" altLang="zh-TW" sz="1800" b="1"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chemeClr val="tx2"/>
                </a:solidFill>
                <a:latin typeface="微軟正黑體" panose="020B0604030504040204" pitchFamily="34" charset="-120"/>
                <a:ea typeface="微軟正黑體" panose="020B0604030504040204" pitchFamily="34" charset="-120"/>
              </a:rPr>
              <a:t>風險轉移</a:t>
            </a:r>
            <a:r>
              <a:rPr lang="en-US" altLang="zh-TW" sz="1800" b="1" dirty="0">
                <a:solidFill>
                  <a:schemeClr val="tx2"/>
                </a:solidFill>
                <a:latin typeface="微軟正黑體" panose="020B0604030504040204" pitchFamily="34" charset="-120"/>
                <a:ea typeface="微軟正黑體" panose="020B0604030504040204" pitchFamily="34" charset="-120"/>
              </a:rPr>
              <a:t>)</a:t>
            </a:r>
          </a:p>
          <a:p>
            <a:pPr lvl="1"/>
            <a:endParaRPr lang="en-US" altLang="zh-TW" sz="1800" dirty="0">
              <a:solidFill>
                <a:schemeClr val="tx2"/>
              </a:solidFill>
              <a:latin typeface="微軟正黑體" panose="020B0604030504040204" pitchFamily="34" charset="-120"/>
              <a:ea typeface="微軟正黑體" panose="020B0604030504040204" pitchFamily="34" charset="-120"/>
            </a:endParaRPr>
          </a:p>
          <a:p>
            <a:r>
              <a:rPr lang="zh-TW" altLang="en-US" sz="1800" dirty="0">
                <a:solidFill>
                  <a:schemeClr val="tx2"/>
                </a:solidFill>
                <a:latin typeface="微軟正黑體" panose="020B0604030504040204" pitchFamily="34" charset="-120"/>
                <a:ea typeface="微軟正黑體" panose="020B0604030504040204" pitchFamily="34" charset="-120"/>
              </a:rPr>
              <a:t>建議針對</a:t>
            </a:r>
            <a:r>
              <a:rPr lang="zh-TW" altLang="en-US" sz="1800" b="1" dirty="0">
                <a:solidFill>
                  <a:srgbClr val="C00000"/>
                </a:solidFill>
                <a:latin typeface="微軟正黑體" panose="020B0604030504040204" pitchFamily="34" charset="-120"/>
                <a:ea typeface="微軟正黑體" panose="020B0604030504040204" pitchFamily="34" charset="-120"/>
              </a:rPr>
              <a:t>嚴重</a:t>
            </a:r>
            <a:r>
              <a:rPr lang="zh-TW" altLang="en-US" sz="1800" dirty="0">
                <a:solidFill>
                  <a:schemeClr val="tx2"/>
                </a:solidFill>
                <a:latin typeface="微軟正黑體" panose="020B0604030504040204" pitchFamily="34" charset="-120"/>
                <a:ea typeface="微軟正黑體" panose="020B0604030504040204" pitchFamily="34" charset="-120"/>
              </a:rPr>
              <a:t>風險、</a:t>
            </a:r>
            <a:r>
              <a:rPr lang="zh-TW" altLang="en-US" sz="1800" b="1" dirty="0">
                <a:solidFill>
                  <a:srgbClr val="FF0000"/>
                </a:solidFill>
                <a:latin typeface="微軟正黑體" panose="020B0604030504040204" pitchFamily="34" charset="-120"/>
                <a:ea typeface="微軟正黑體" panose="020B0604030504040204" pitchFamily="34" charset="-120"/>
              </a:rPr>
              <a:t>高</a:t>
            </a:r>
            <a:r>
              <a:rPr lang="zh-TW" altLang="en-US" sz="1800" dirty="0">
                <a:solidFill>
                  <a:schemeClr val="tx2"/>
                </a:solidFill>
                <a:latin typeface="微軟正黑體" panose="020B0604030504040204" pitchFamily="34" charset="-120"/>
                <a:ea typeface="微軟正黑體" panose="020B0604030504040204" pitchFamily="34" charset="-120"/>
              </a:rPr>
              <a:t>風險優先進行修補</a:t>
            </a:r>
            <a:endParaRPr lang="en-US" altLang="zh-TW" sz="1800" dirty="0">
              <a:solidFill>
                <a:schemeClr val="tx2"/>
              </a:solidFill>
              <a:latin typeface="微軟正黑體" panose="020B0604030504040204" pitchFamily="34" charset="-120"/>
              <a:ea typeface="微軟正黑體" panose="020B0604030504040204" pitchFamily="34" charset="-120"/>
            </a:endParaRPr>
          </a:p>
          <a:p>
            <a:endParaRPr lang="en-US" altLang="zh-TW" sz="1800" dirty="0">
              <a:solidFill>
                <a:schemeClr val="tx2"/>
              </a:solidFill>
              <a:latin typeface="微軟正黑體" panose="020B0604030504040204" pitchFamily="34" charset="-120"/>
              <a:ea typeface="微軟正黑體" panose="020B0604030504040204" pitchFamily="34" charset="-120"/>
            </a:endParaRPr>
          </a:p>
          <a:p>
            <a:r>
              <a:rPr lang="zh-TW" altLang="en-US" sz="1800" dirty="0">
                <a:solidFill>
                  <a:schemeClr val="tx2"/>
                </a:solidFill>
                <a:latin typeface="微軟正黑體" panose="020B0604030504040204" pitchFamily="34" charset="-120"/>
                <a:ea typeface="微軟正黑體" panose="020B0604030504040204" pitchFamily="34" charset="-120"/>
              </a:rPr>
              <a:t>參加桃園區網中心所辦理的資安相關教育訓練</a:t>
            </a:r>
            <a:endParaRPr lang="en-US" altLang="zh-TW" sz="1800" dirty="0">
              <a:solidFill>
                <a:schemeClr val="tx2"/>
              </a:solidFill>
              <a:latin typeface="微軟正黑體" panose="020B0604030504040204" pitchFamily="34" charset="-120"/>
              <a:ea typeface="微軟正黑體" panose="020B0604030504040204" pitchFamily="34" charset="-120"/>
            </a:endParaRPr>
          </a:p>
          <a:p>
            <a:pPr lvl="1"/>
            <a:r>
              <a:rPr lang="en-US" altLang="zh-TW" sz="1800" b="1" i="0" dirty="0">
                <a:solidFill>
                  <a:schemeClr val="tx2"/>
                </a:solidFill>
                <a:effectLst/>
                <a:latin typeface="Microsoft JhengHei" panose="020B0604030504040204" pitchFamily="34" charset="-120"/>
                <a:ea typeface="Microsoft JhengHei" panose="020B0604030504040204" pitchFamily="34" charset="-120"/>
              </a:rPr>
              <a:t>2023/04/13 </a:t>
            </a:r>
            <a:r>
              <a:rPr lang="zh-TW" altLang="en-US" sz="1800" b="1" i="0" dirty="0">
                <a:solidFill>
                  <a:schemeClr val="tx2"/>
                </a:solidFill>
                <a:effectLst/>
                <a:latin typeface="Microsoft JhengHei" panose="020B0604030504040204" pitchFamily="34" charset="-120"/>
                <a:ea typeface="Microsoft JhengHei" panose="020B0604030504040204" pitchFamily="34" charset="-120"/>
              </a:rPr>
              <a:t>弱點掃描與檢測實務</a:t>
            </a:r>
            <a:endParaRPr lang="en-US" altLang="zh-TW" sz="1800" b="1" i="0" dirty="0">
              <a:solidFill>
                <a:schemeClr val="tx2"/>
              </a:solidFill>
              <a:effectLst/>
              <a:latin typeface="Microsoft JhengHei" panose="020B0604030504040204" pitchFamily="34" charset="-120"/>
              <a:ea typeface="Microsoft JhengHei" panose="020B0604030504040204" pitchFamily="34" charset="-120"/>
            </a:endParaRPr>
          </a:p>
          <a:p>
            <a:pPr marL="457200" lvl="1" indent="0">
              <a:buNone/>
            </a:pPr>
            <a:r>
              <a:rPr lang="en-US" altLang="zh-TW" sz="1400" b="1" i="0" dirty="0">
                <a:solidFill>
                  <a:schemeClr val="tx2"/>
                </a:solidFill>
                <a:effectLst/>
                <a:latin typeface="Microsoft JhengHei" panose="020B0604030504040204" pitchFamily="34" charset="-120"/>
                <a:ea typeface="Microsoft JhengHei" panose="020B0604030504040204" pitchFamily="34" charset="-120"/>
              </a:rPr>
              <a:t>		</a:t>
            </a:r>
            <a:r>
              <a:rPr lang="zh-TW" altLang="en-US" sz="1400" b="1" i="0" dirty="0">
                <a:solidFill>
                  <a:schemeClr val="tx2"/>
                </a:solidFill>
                <a:effectLst/>
                <a:latin typeface="Microsoft JhengHei" panose="020B0604030504040204" pitchFamily="34" charset="-120"/>
                <a:ea typeface="Microsoft JhengHei" panose="020B0604030504040204" pitchFamily="34" charset="-120"/>
              </a:rPr>
              <a:t>     微智安聯股份有限公司創辦人 蔡一郎 執行長</a:t>
            </a:r>
            <a:endParaRPr lang="en-US" altLang="zh-TW" sz="1400" b="1" i="0" dirty="0">
              <a:solidFill>
                <a:schemeClr val="tx2"/>
              </a:solidFill>
              <a:effectLst/>
              <a:latin typeface="Microsoft JhengHei" panose="020B0604030504040204" pitchFamily="34" charset="-120"/>
              <a:ea typeface="Microsoft JhengHei" panose="020B0604030504040204" pitchFamily="34" charset="-120"/>
            </a:endParaRPr>
          </a:p>
          <a:p>
            <a:pPr marL="457200" lvl="1" indent="0">
              <a:buNone/>
            </a:pPr>
            <a:endParaRPr lang="en-US" altLang="zh-TW" sz="1400" b="1" i="0" dirty="0">
              <a:solidFill>
                <a:schemeClr val="tx2"/>
              </a:solidFill>
              <a:effectLst/>
              <a:latin typeface="微軟正黑體" panose="020B0604030504040204" pitchFamily="34" charset="-120"/>
              <a:ea typeface="微軟正黑體" panose="020B0604030504040204" pitchFamily="34" charset="-120"/>
            </a:endParaRPr>
          </a:p>
          <a:p>
            <a:pPr lvl="1"/>
            <a:r>
              <a:rPr lang="en-US" altLang="zh-TW" sz="1800" b="1" i="0" dirty="0">
                <a:solidFill>
                  <a:schemeClr val="tx2"/>
                </a:solidFill>
                <a:effectLst/>
                <a:latin typeface="Microsoft JhengHei" panose="020B0604030504040204" pitchFamily="34" charset="-120"/>
                <a:ea typeface="Microsoft JhengHei" panose="020B0604030504040204" pitchFamily="34" charset="-120"/>
              </a:rPr>
              <a:t>2023/03/23 </a:t>
            </a:r>
            <a:r>
              <a:rPr lang="zh-TW" altLang="en-US" sz="1800" b="1" i="0" dirty="0">
                <a:solidFill>
                  <a:schemeClr val="tx2"/>
                </a:solidFill>
                <a:effectLst/>
                <a:latin typeface="Microsoft JhengHei" panose="020B0604030504040204" pitchFamily="34" charset="-120"/>
                <a:ea typeface="Microsoft JhengHei" panose="020B0604030504040204" pitchFamily="34" charset="-120"/>
              </a:rPr>
              <a:t>如何看懂弱掃報告</a:t>
            </a:r>
            <a:endParaRPr lang="en-US" altLang="zh-TW" sz="1800" b="1" i="0" dirty="0">
              <a:solidFill>
                <a:schemeClr val="tx2"/>
              </a:solidFill>
              <a:effectLst/>
              <a:latin typeface="Microsoft JhengHei" panose="020B0604030504040204" pitchFamily="34" charset="-120"/>
              <a:ea typeface="Microsoft JhengHei" panose="020B0604030504040204" pitchFamily="34" charset="-120"/>
            </a:endParaRPr>
          </a:p>
          <a:p>
            <a:pPr marL="457200" lvl="1" indent="0">
              <a:buNone/>
            </a:pPr>
            <a:r>
              <a:rPr lang="en-US" altLang="zh-TW" sz="1400" b="1" i="0" dirty="0">
                <a:solidFill>
                  <a:schemeClr val="tx2"/>
                </a:solidFill>
                <a:effectLst/>
                <a:latin typeface="Microsoft JhengHei" panose="020B0604030504040204" pitchFamily="34" charset="-120"/>
                <a:ea typeface="Microsoft JhengHei" panose="020B0604030504040204" pitchFamily="34" charset="-120"/>
              </a:rPr>
              <a:t>		</a:t>
            </a:r>
            <a:r>
              <a:rPr lang="zh-TW" altLang="en-US" sz="1400" b="1" i="0" dirty="0">
                <a:solidFill>
                  <a:schemeClr val="tx2"/>
                </a:solidFill>
                <a:effectLst/>
                <a:latin typeface="Microsoft JhengHei" panose="020B0604030504040204" pitchFamily="34" charset="-120"/>
                <a:ea typeface="Microsoft JhengHei" panose="020B0604030504040204" pitchFamily="34" charset="-120"/>
              </a:rPr>
              <a:t>     微智安聯股份有限公司創辦人 蔡一郎 執行長</a:t>
            </a:r>
            <a:endParaRPr lang="en-US" altLang="zh-TW" sz="1400" b="1" i="0" dirty="0">
              <a:solidFill>
                <a:schemeClr val="tx2"/>
              </a:solidFill>
              <a:effectLst/>
              <a:latin typeface="Microsoft JhengHei" panose="020B0604030504040204" pitchFamily="34" charset="-120"/>
              <a:ea typeface="Microsoft JhengHei" panose="020B0604030504040204" pitchFamily="34" charset="-120"/>
            </a:endParaRPr>
          </a:p>
          <a:p>
            <a:pPr marL="457200" lvl="1" indent="0">
              <a:buNone/>
            </a:pPr>
            <a:endParaRPr lang="en-US" altLang="zh-TW" sz="1400" b="1" i="0" dirty="0">
              <a:solidFill>
                <a:schemeClr val="tx2"/>
              </a:solidFill>
              <a:effectLst/>
              <a:latin typeface="Microsoft JhengHei" panose="020B0604030504040204" pitchFamily="34" charset="-120"/>
              <a:ea typeface="Microsoft JhengHei" panose="020B0604030504040204" pitchFamily="34" charset="-120"/>
            </a:endParaRPr>
          </a:p>
          <a:p>
            <a:pPr lvl="1"/>
            <a:r>
              <a:rPr lang="en-US" altLang="zh-TW" sz="1800" b="1" i="0" dirty="0">
                <a:solidFill>
                  <a:schemeClr val="tx2"/>
                </a:solidFill>
                <a:effectLst/>
                <a:latin typeface="Microsoft JhengHei" panose="020B0604030504040204" pitchFamily="34" charset="-120"/>
                <a:ea typeface="Microsoft JhengHei" panose="020B0604030504040204" pitchFamily="34" charset="-120"/>
              </a:rPr>
              <a:t>2023/03/09 </a:t>
            </a:r>
            <a:r>
              <a:rPr lang="zh-TW" altLang="en-US" sz="1800" b="1" i="0" dirty="0">
                <a:solidFill>
                  <a:schemeClr val="tx2"/>
                </a:solidFill>
                <a:effectLst/>
                <a:latin typeface="Microsoft JhengHei" panose="020B0604030504040204" pitchFamily="34" charset="-120"/>
                <a:ea typeface="Microsoft JhengHei" panose="020B0604030504040204" pitchFamily="34" charset="-120"/>
              </a:rPr>
              <a:t>資安工具</a:t>
            </a:r>
            <a:r>
              <a:rPr lang="en-US" altLang="zh-TW" sz="1800" b="1" i="0" dirty="0">
                <a:solidFill>
                  <a:schemeClr val="tx2"/>
                </a:solidFill>
                <a:effectLst/>
                <a:latin typeface="Microsoft JhengHei" panose="020B0604030504040204" pitchFamily="34" charset="-120"/>
                <a:ea typeface="Microsoft JhengHei" panose="020B0604030504040204" pitchFamily="34" charset="-120"/>
              </a:rPr>
              <a:t>101</a:t>
            </a:r>
            <a:endParaRPr lang="en-US" altLang="zh-TW" sz="1800" b="1" dirty="0">
              <a:solidFill>
                <a:schemeClr val="tx2"/>
              </a:solidFill>
              <a:latin typeface="Microsoft JhengHei" panose="020B0604030504040204" pitchFamily="34" charset="-120"/>
              <a:ea typeface="Microsoft JhengHei" panose="020B0604030504040204" pitchFamily="34" charset="-120"/>
            </a:endParaRPr>
          </a:p>
          <a:p>
            <a:pPr marL="457200" lvl="1" indent="0">
              <a:buNone/>
            </a:pPr>
            <a:r>
              <a:rPr lang="en-US" altLang="zh-TW" sz="1400" b="1" i="0" dirty="0">
                <a:solidFill>
                  <a:schemeClr val="tx2"/>
                </a:solidFill>
                <a:effectLst/>
                <a:latin typeface="Microsoft JhengHei" panose="020B0604030504040204" pitchFamily="34" charset="-120"/>
                <a:ea typeface="Microsoft JhengHei" panose="020B0604030504040204" pitchFamily="34" charset="-120"/>
              </a:rPr>
              <a:t>		</a:t>
            </a:r>
            <a:r>
              <a:rPr lang="zh-TW" altLang="en-US" sz="1400" b="1" i="0" dirty="0">
                <a:solidFill>
                  <a:schemeClr val="tx2"/>
                </a:solidFill>
                <a:effectLst/>
                <a:latin typeface="Microsoft JhengHei" panose="020B0604030504040204" pitchFamily="34" charset="-120"/>
                <a:ea typeface="Microsoft JhengHei" panose="020B0604030504040204" pitchFamily="34" charset="-120"/>
              </a:rPr>
              <a:t>     微智安聯股份有限公司創辦人 蔡一郎 執行長</a:t>
            </a:r>
            <a:endParaRPr lang="en-US" altLang="zh-TW" sz="1400" b="1" dirty="0">
              <a:solidFill>
                <a:schemeClr val="tx2"/>
              </a:solidFill>
              <a:latin typeface="微軟正黑體" panose="020B0604030504040204" pitchFamily="34" charset="-120"/>
              <a:ea typeface="微軟正黑體" panose="020B0604030504040204" pitchFamily="34" charset="-120"/>
            </a:endParaRPr>
          </a:p>
          <a:p>
            <a:endParaRPr lang="zh-TW" altLang="en-US" sz="1800" dirty="0">
              <a:solidFill>
                <a:schemeClr val="tx2"/>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55338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4AD3793-DA4F-E508-79CB-D75ECE9B3ABF}"/>
              </a:ext>
            </a:extLst>
          </p:cNvPr>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結論</a:t>
            </a:r>
          </a:p>
        </p:txBody>
      </p:sp>
      <p:graphicFrame>
        <p:nvGraphicFramePr>
          <p:cNvPr id="1028" name="內容版面配置區 2">
            <a:extLst>
              <a:ext uri="{FF2B5EF4-FFF2-40B4-BE49-F238E27FC236}">
                <a16:creationId xmlns:a16="http://schemas.microsoft.com/office/drawing/2014/main" id="{F03B2EF0-1C58-F327-9757-B85B1FB43204}"/>
              </a:ext>
            </a:extLst>
          </p:cNvPr>
          <p:cNvGraphicFramePr>
            <a:graphicFrameLocks noGrp="1"/>
          </p:cNvGraphicFramePr>
          <p:nvPr>
            <p:ph idx="1"/>
            <p:extLst>
              <p:ext uri="{D42A27DB-BD31-4B8C-83A1-F6EECF244321}">
                <p14:modId xmlns:p14="http://schemas.microsoft.com/office/powerpoint/2010/main" val="727420745"/>
              </p:ext>
            </p:extLst>
          </p:nvPr>
        </p:nvGraphicFramePr>
        <p:xfrm>
          <a:off x="838200" y="1825625"/>
          <a:ext cx="6370983"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橢圓 3">
            <a:extLst>
              <a:ext uri="{FF2B5EF4-FFF2-40B4-BE49-F238E27FC236}">
                <a16:creationId xmlns:a16="http://schemas.microsoft.com/office/drawing/2014/main" id="{82C393C3-482A-7F50-28E9-1A353B227591}"/>
              </a:ext>
            </a:extLst>
          </p:cNvPr>
          <p:cNvSpPr/>
          <p:nvPr/>
        </p:nvSpPr>
        <p:spPr>
          <a:xfrm>
            <a:off x="7620000" y="1255713"/>
            <a:ext cx="2160000" cy="2160000"/>
          </a:xfrm>
          <a:prstGeom prst="ellipse">
            <a:avLst/>
          </a:prstGeom>
          <a:solidFill>
            <a:srgbClr val="0F9ED5">
              <a:alpha val="50196"/>
            </a:srgb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zh-TW" altLang="en-US" sz="3600" b="1" dirty="0">
                <a:latin typeface="微軟正黑體" panose="020B0604030504040204" pitchFamily="34" charset="-120"/>
                <a:ea typeface="微軟正黑體" panose="020B0604030504040204" pitchFamily="34" charset="-120"/>
              </a:rPr>
              <a:t>網站弱掃</a:t>
            </a:r>
          </a:p>
        </p:txBody>
      </p:sp>
      <p:sp>
        <p:nvSpPr>
          <p:cNvPr id="6" name="橢圓 5">
            <a:extLst>
              <a:ext uri="{FF2B5EF4-FFF2-40B4-BE49-F238E27FC236}">
                <a16:creationId xmlns:a16="http://schemas.microsoft.com/office/drawing/2014/main" id="{1313E25A-C7E2-C85F-1174-220310C3ECAC}"/>
              </a:ext>
            </a:extLst>
          </p:cNvPr>
          <p:cNvSpPr/>
          <p:nvPr/>
        </p:nvSpPr>
        <p:spPr>
          <a:xfrm>
            <a:off x="9423400" y="1255713"/>
            <a:ext cx="2160000" cy="2160000"/>
          </a:xfrm>
          <a:prstGeom prst="ellipse">
            <a:avLst/>
          </a:prstGeom>
          <a:solidFill>
            <a:srgbClr val="4EA72E">
              <a:alpha val="50196"/>
            </a:srgb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zh-TW" altLang="en-US" sz="3600" b="1" dirty="0">
                <a:latin typeface="微軟正黑體" panose="020B0604030504040204" pitchFamily="34" charset="-120"/>
                <a:ea typeface="微軟正黑體" panose="020B0604030504040204" pitchFamily="34" charset="-120"/>
              </a:rPr>
              <a:t>系統弱掃</a:t>
            </a:r>
          </a:p>
        </p:txBody>
      </p:sp>
      <p:pic>
        <p:nvPicPr>
          <p:cNvPr id="1026" name="Picture 2">
            <a:extLst>
              <a:ext uri="{FF2B5EF4-FFF2-40B4-BE49-F238E27FC236}">
                <a16:creationId xmlns:a16="http://schemas.microsoft.com/office/drawing/2014/main" id="{0683FAAC-36CA-C064-6C8C-9F96C0CD9BA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0" y="3962504"/>
            <a:ext cx="3879125" cy="2026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601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D038248A-211C-4EEC-8401-C761B929FB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C30A849F-66D9-40C8-BEC8-35AFF8F456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標題 1">
            <a:extLst>
              <a:ext uri="{FF2B5EF4-FFF2-40B4-BE49-F238E27FC236}">
                <a16:creationId xmlns:a16="http://schemas.microsoft.com/office/drawing/2014/main" id="{0DE353D4-19CC-66BE-BE46-DFEB3F614F87}"/>
              </a:ext>
            </a:extLst>
          </p:cNvPr>
          <p:cNvSpPr>
            <a:spLocks noGrp="1"/>
          </p:cNvSpPr>
          <p:nvPr>
            <p:ph type="title"/>
          </p:nvPr>
        </p:nvSpPr>
        <p:spPr>
          <a:xfrm>
            <a:off x="1179226" y="3975"/>
            <a:ext cx="9833548" cy="1325563"/>
          </a:xfrm>
        </p:spPr>
        <p:txBody>
          <a:bodyPr anchor="b">
            <a:normAutofit/>
          </a:bodyPr>
          <a:lstStyle/>
          <a:p>
            <a:pPr algn="ctr"/>
            <a:r>
              <a:rPr lang="zh-TW" altLang="en-US" sz="3600" b="1" dirty="0">
                <a:solidFill>
                  <a:schemeClr val="tx2"/>
                </a:solidFill>
                <a:latin typeface="微軟正黑體" panose="020B0604030504040204" pitchFamily="34" charset="-120"/>
                <a:ea typeface="微軟正黑體" panose="020B0604030504040204" pitchFamily="34" charset="-120"/>
              </a:rPr>
              <a:t>桃園區域網路中心資安檢測服務</a:t>
            </a:r>
          </a:p>
        </p:txBody>
      </p:sp>
      <p:grpSp>
        <p:nvGrpSpPr>
          <p:cNvPr id="43" name="Group 42">
            <a:extLst>
              <a:ext uri="{FF2B5EF4-FFF2-40B4-BE49-F238E27FC236}">
                <a16:creationId xmlns:a16="http://schemas.microsoft.com/office/drawing/2014/main" id="{04542298-A2B1-480F-A11C-A40EDD19B8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44" name="Freeform: Shape 43">
              <a:extLst>
                <a:ext uri="{FF2B5EF4-FFF2-40B4-BE49-F238E27FC236}">
                  <a16:creationId xmlns:a16="http://schemas.microsoft.com/office/drawing/2014/main" id="{74AEB45E-B965-46A0-8557-C646B5011B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921A22C7-11AD-44B0-9BF7-6E3A458215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87049D82-B7F3-4192-8337-4BDB16955E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24A7FAD9-577C-4D2E-A3B5-C6D0A39D47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內容版面配置區 2">
            <a:extLst>
              <a:ext uri="{FF2B5EF4-FFF2-40B4-BE49-F238E27FC236}">
                <a16:creationId xmlns:a16="http://schemas.microsoft.com/office/drawing/2014/main" id="{FC235B66-F129-83D7-7C7B-3DDC65B79013}"/>
              </a:ext>
            </a:extLst>
          </p:cNvPr>
          <p:cNvSpPr>
            <a:spLocks noGrp="1"/>
          </p:cNvSpPr>
          <p:nvPr>
            <p:ph idx="1"/>
          </p:nvPr>
        </p:nvSpPr>
        <p:spPr>
          <a:xfrm>
            <a:off x="1179226" y="1649759"/>
            <a:ext cx="9833548" cy="4855542"/>
          </a:xfrm>
        </p:spPr>
        <p:txBody>
          <a:bodyPr>
            <a:noAutofit/>
          </a:bodyPr>
          <a:lstStyle/>
          <a:p>
            <a:pPr>
              <a:lnSpc>
                <a:spcPct val="100000"/>
              </a:lnSpc>
            </a:pPr>
            <a:r>
              <a:rPr lang="zh-TW" altLang="en-US" sz="2400" dirty="0">
                <a:solidFill>
                  <a:schemeClr val="tx2"/>
                </a:solidFill>
                <a:latin typeface="微軟正黑體" panose="020B0604030504040204" pitchFamily="34" charset="-120"/>
                <a:ea typeface="微軟正黑體" panose="020B0604030504040204" pitchFamily="34" charset="-120"/>
              </a:rPr>
              <a:t>網站弱點掃描</a:t>
            </a:r>
            <a:endParaRPr lang="en-US" altLang="zh-TW" sz="2400" dirty="0">
              <a:solidFill>
                <a:schemeClr val="tx2"/>
              </a:solidFill>
              <a:latin typeface="微軟正黑體" panose="020B0604030504040204" pitchFamily="34" charset="-120"/>
              <a:ea typeface="微軟正黑體" panose="020B0604030504040204" pitchFamily="34" charset="-120"/>
            </a:endParaRPr>
          </a:p>
          <a:p>
            <a:pPr lvl="1">
              <a:lnSpc>
                <a:spcPct val="100000"/>
              </a:lnSpc>
            </a:pPr>
            <a:r>
              <a:rPr lang="en-US" altLang="zh-TW" dirty="0">
                <a:solidFill>
                  <a:schemeClr val="tx2"/>
                </a:solidFill>
                <a:latin typeface="微軟正黑體" panose="020B0604030504040204" pitchFamily="34" charset="-120"/>
                <a:ea typeface="微軟正黑體" panose="020B0604030504040204" pitchFamily="34" charset="-120"/>
              </a:rPr>
              <a:t>HCL </a:t>
            </a:r>
            <a:r>
              <a:rPr lang="en-US" altLang="zh-TW" dirty="0" err="1">
                <a:solidFill>
                  <a:schemeClr val="tx2"/>
                </a:solidFill>
                <a:latin typeface="微軟正黑體" panose="020B0604030504040204" pitchFamily="34" charset="-120"/>
                <a:ea typeface="微軟正黑體" panose="020B0604030504040204" pitchFamily="34" charset="-120"/>
              </a:rPr>
              <a:t>AppScan</a:t>
            </a:r>
            <a:endParaRPr lang="en-US" altLang="zh-TW" dirty="0">
              <a:solidFill>
                <a:schemeClr val="tx2"/>
              </a:solidFill>
              <a:latin typeface="微軟正黑體" panose="020B0604030504040204" pitchFamily="34" charset="-120"/>
              <a:ea typeface="微軟正黑體" panose="020B0604030504040204" pitchFamily="34" charset="-120"/>
            </a:endParaRPr>
          </a:p>
          <a:p>
            <a:pPr>
              <a:lnSpc>
                <a:spcPct val="100000"/>
              </a:lnSpc>
            </a:pPr>
            <a:r>
              <a:rPr lang="zh-TW" altLang="en-US" sz="2400" dirty="0">
                <a:solidFill>
                  <a:schemeClr val="tx2"/>
                </a:solidFill>
                <a:latin typeface="微軟正黑體" panose="020B0604030504040204" pitchFamily="34" charset="-120"/>
                <a:ea typeface="微軟正黑體" panose="020B0604030504040204" pitchFamily="34" charset="-120"/>
              </a:rPr>
              <a:t>系統弱點掃描</a:t>
            </a:r>
            <a:endParaRPr lang="en-US" altLang="zh-TW" sz="2400" dirty="0">
              <a:solidFill>
                <a:schemeClr val="tx2"/>
              </a:solidFill>
              <a:latin typeface="微軟正黑體" panose="020B0604030504040204" pitchFamily="34" charset="-120"/>
              <a:ea typeface="微軟正黑體" panose="020B0604030504040204" pitchFamily="34" charset="-120"/>
            </a:endParaRPr>
          </a:p>
          <a:p>
            <a:pPr lvl="1">
              <a:lnSpc>
                <a:spcPct val="100000"/>
              </a:lnSpc>
            </a:pPr>
            <a:r>
              <a:rPr lang="en-US" altLang="zh-TW" dirty="0">
                <a:solidFill>
                  <a:schemeClr val="tx2"/>
                </a:solidFill>
                <a:latin typeface="微軟正黑體" panose="020B0604030504040204" pitchFamily="34" charset="-120"/>
                <a:ea typeface="微軟正黑體" panose="020B0604030504040204" pitchFamily="34" charset="-120"/>
              </a:rPr>
              <a:t>Tenable Nessus Professional</a:t>
            </a:r>
          </a:p>
          <a:p>
            <a:pPr>
              <a:lnSpc>
                <a:spcPct val="100000"/>
              </a:lnSpc>
            </a:pPr>
            <a:r>
              <a:rPr lang="zh-TW" altLang="en-US" sz="2400" dirty="0">
                <a:solidFill>
                  <a:schemeClr val="tx2"/>
                </a:solidFill>
                <a:latin typeface="微軟正黑體" panose="020B0604030504040204" pitchFamily="34" charset="-120"/>
                <a:ea typeface="微軟正黑體" panose="020B0604030504040204" pitchFamily="34" charset="-120"/>
              </a:rPr>
              <a:t>服務對象：桃園區域網路中心連線學校、金門縣教育網路中心及連江縣教育網路中心轄下連線單位。</a:t>
            </a:r>
            <a:endParaRPr lang="en-US" altLang="zh-TW" sz="2400" dirty="0">
              <a:solidFill>
                <a:schemeClr val="tx2"/>
              </a:solidFill>
              <a:latin typeface="微軟正黑體" panose="020B0604030504040204" pitchFamily="34" charset="-120"/>
              <a:ea typeface="微軟正黑體" panose="020B0604030504040204" pitchFamily="34" charset="-120"/>
            </a:endParaRPr>
          </a:p>
          <a:p>
            <a:pPr>
              <a:lnSpc>
                <a:spcPct val="100000"/>
              </a:lnSpc>
            </a:pPr>
            <a:r>
              <a:rPr lang="zh-TW" altLang="en-US" sz="2400" dirty="0">
                <a:solidFill>
                  <a:schemeClr val="tx2"/>
                </a:solidFill>
                <a:latin typeface="微軟正黑體" panose="020B0604030504040204" pitchFamily="34" charset="-120"/>
                <a:ea typeface="微軟正黑體" panose="020B0604030504040204" pitchFamily="34" charset="-120"/>
              </a:rPr>
              <a:t>每半年會公告通知，亦可於任何時間來信申請。</a:t>
            </a:r>
            <a:endParaRPr lang="en-US" altLang="zh-TW" sz="2400" dirty="0">
              <a:solidFill>
                <a:schemeClr val="tx2"/>
              </a:solidFill>
              <a:latin typeface="微軟正黑體" panose="020B0604030504040204" pitchFamily="34" charset="-120"/>
              <a:ea typeface="微軟正黑體" panose="020B0604030504040204" pitchFamily="34" charset="-120"/>
            </a:endParaRPr>
          </a:p>
          <a:p>
            <a:pPr algn="just">
              <a:lnSpc>
                <a:spcPct val="100000"/>
              </a:lnSpc>
            </a:pPr>
            <a:r>
              <a:rPr lang="zh-TW" altLang="en-US" sz="2400" dirty="0">
                <a:solidFill>
                  <a:schemeClr val="tx2"/>
                </a:solidFill>
                <a:latin typeface="微軟正黑體" panose="020B0604030504040204" pitchFamily="34" charset="-120"/>
                <a:ea typeface="微軟正黑體" panose="020B0604030504040204" pitchFamily="34" charset="-120"/>
              </a:rPr>
              <a:t>第 </a:t>
            </a:r>
            <a:r>
              <a:rPr lang="en-US" altLang="zh-TW" sz="2400" b="1" dirty="0">
                <a:solidFill>
                  <a:schemeClr val="tx2"/>
                </a:solidFill>
                <a:latin typeface="微軟正黑體" panose="020B0604030504040204" pitchFamily="34" charset="-120"/>
                <a:ea typeface="微軟正黑體" panose="020B0604030504040204" pitchFamily="34" charset="-120"/>
              </a:rPr>
              <a:t>73</a:t>
            </a:r>
            <a:r>
              <a:rPr lang="zh-TW" altLang="en-US" sz="2400" dirty="0">
                <a:solidFill>
                  <a:schemeClr val="tx2"/>
                </a:solidFill>
                <a:latin typeface="微軟正黑體" panose="020B0604030504040204" pitchFamily="34" charset="-120"/>
                <a:ea typeface="微軟正黑體" panose="020B0604030504040204" pitchFamily="34" charset="-120"/>
              </a:rPr>
              <a:t> 次區網會議決議，桃園區網中心每年針對</a:t>
            </a:r>
            <a:r>
              <a:rPr lang="zh-TW" altLang="en-US" sz="2400" b="1" u="sng" dirty="0">
                <a:solidFill>
                  <a:schemeClr val="tx2"/>
                </a:solidFill>
                <a:latin typeface="微軟正黑體" panose="020B0604030504040204" pitchFamily="34" charset="-120"/>
                <a:ea typeface="微軟正黑體" panose="020B0604030504040204" pitchFamily="34" charset="-120"/>
              </a:rPr>
              <a:t>所有連線學校官網</a:t>
            </a:r>
            <a:r>
              <a:rPr lang="zh-TW" altLang="en-US" sz="2400" dirty="0">
                <a:solidFill>
                  <a:schemeClr val="tx2"/>
                </a:solidFill>
                <a:latin typeface="微軟正黑體" panose="020B0604030504040204" pitchFamily="34" charset="-120"/>
                <a:ea typeface="微軟正黑體" panose="020B0604030504040204" pitchFamily="34" charset="-120"/>
              </a:rPr>
              <a:t>進行兩次弱點掃描（上半年、下半年各一次），並於進行弱掃前公告，如有學校官網暫不需弱掃，可於調查需求時填寫暫時排除。</a:t>
            </a:r>
          </a:p>
        </p:txBody>
      </p:sp>
      <p:grpSp>
        <p:nvGrpSpPr>
          <p:cNvPr id="59" name="Group 48">
            <a:extLst>
              <a:ext uri="{FF2B5EF4-FFF2-40B4-BE49-F238E27FC236}">
                <a16:creationId xmlns:a16="http://schemas.microsoft.com/office/drawing/2014/main" id="{2A5C9C35-2375-49EB-B99C-17C87D42FE7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60" name="Freeform: Shape 49">
              <a:extLst>
                <a:ext uri="{FF2B5EF4-FFF2-40B4-BE49-F238E27FC236}">
                  <a16:creationId xmlns:a16="http://schemas.microsoft.com/office/drawing/2014/main" id="{7BE7B8C5-3FC9-47E9-B555-AFCB849A4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Shape 50">
              <a:extLst>
                <a:ext uri="{FF2B5EF4-FFF2-40B4-BE49-F238E27FC236}">
                  <a16:creationId xmlns:a16="http://schemas.microsoft.com/office/drawing/2014/main" id="{615B6EFE-6DC2-4A72-AC12-BCCC3638A6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51">
              <a:extLst>
                <a:ext uri="{FF2B5EF4-FFF2-40B4-BE49-F238E27FC236}">
                  <a16:creationId xmlns:a16="http://schemas.microsoft.com/office/drawing/2014/main" id="{AE8C1B65-6799-4DD1-B262-01901DA126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Shape 52">
              <a:extLst>
                <a:ext uri="{FF2B5EF4-FFF2-40B4-BE49-F238E27FC236}">
                  <a16:creationId xmlns:a16="http://schemas.microsoft.com/office/drawing/2014/main" id="{03829674-8FAF-4E90-9FB7-C6CE17839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群組 2">
            <a:extLst>
              <a:ext uri="{FF2B5EF4-FFF2-40B4-BE49-F238E27FC236}">
                <a16:creationId xmlns:a16="http://schemas.microsoft.com/office/drawing/2014/main" id="{14554DE8-0232-CDF2-C552-05E70D3B6E53}"/>
              </a:ext>
            </a:extLst>
          </p:cNvPr>
          <p:cNvGrpSpPr/>
          <p:nvPr/>
        </p:nvGrpSpPr>
        <p:grpSpPr>
          <a:xfrm>
            <a:off x="3812092" y="5961649"/>
            <a:ext cx="4384630" cy="720000"/>
            <a:chOff x="3941498" y="5961649"/>
            <a:chExt cx="4384630" cy="720000"/>
          </a:xfrm>
        </p:grpSpPr>
        <p:sp>
          <p:nvSpPr>
            <p:cNvPr id="4" name="文字方塊 3">
              <a:extLst>
                <a:ext uri="{FF2B5EF4-FFF2-40B4-BE49-F238E27FC236}">
                  <a16:creationId xmlns:a16="http://schemas.microsoft.com/office/drawing/2014/main" id="{7E598CFF-51C6-7F31-3EE4-E3B60FDF1030}"/>
                </a:ext>
              </a:extLst>
            </p:cNvPr>
            <p:cNvSpPr txBox="1"/>
            <p:nvPr/>
          </p:nvSpPr>
          <p:spPr>
            <a:xfrm>
              <a:off x="4750977" y="6090790"/>
              <a:ext cx="3575151" cy="461665"/>
            </a:xfrm>
            <a:prstGeom prst="rect">
              <a:avLst/>
            </a:prstGeom>
            <a:noFill/>
          </p:spPr>
          <p:txBody>
            <a:bodyPr wrap="square">
              <a:spAutoFit/>
            </a:bodyPr>
            <a:lstStyle/>
            <a:p>
              <a:r>
                <a:rPr lang="en-US" altLang="zh-TW" sz="2400" b="1" dirty="0">
                  <a:latin typeface="微軟正黑體" panose="020B0604030504040204" pitchFamily="34" charset="-120"/>
                  <a:ea typeface="微軟正黑體" panose="020B0604030504040204" pitchFamily="34" charset="-120"/>
                </a:rPr>
                <a:t>tanet_ncu@ncu.edu.tw </a:t>
              </a:r>
              <a:endParaRPr lang="zh-TW" altLang="en-US" sz="2400" b="1" dirty="0">
                <a:latin typeface="微軟正黑體" panose="020B0604030504040204" pitchFamily="34" charset="-120"/>
                <a:ea typeface="微軟正黑體" panose="020B0604030504040204" pitchFamily="34" charset="-120"/>
              </a:endParaRPr>
            </a:p>
          </p:txBody>
        </p:sp>
        <p:pic>
          <p:nvPicPr>
            <p:cNvPr id="6" name="圖片 5" descr="一張含有 圖形, 平面設計, 鮮豔, 設計 的圖片&#10;&#10;自動產生的描述">
              <a:extLst>
                <a:ext uri="{FF2B5EF4-FFF2-40B4-BE49-F238E27FC236}">
                  <a16:creationId xmlns:a16="http://schemas.microsoft.com/office/drawing/2014/main" id="{561F9800-1BAA-3C20-DA75-8A54C4466A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1498" y="5961649"/>
              <a:ext cx="720000" cy="720000"/>
            </a:xfrm>
            <a:prstGeom prst="rect">
              <a:avLst/>
            </a:prstGeom>
          </p:spPr>
        </p:pic>
      </p:grpSp>
    </p:spTree>
    <p:extLst>
      <p:ext uri="{BB962C8B-B14F-4D97-AF65-F5344CB8AC3E}">
        <p14:creationId xmlns:p14="http://schemas.microsoft.com/office/powerpoint/2010/main" val="437282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1E020063-2385-44AC-BD67-258E1F0B9F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7E014A0B-5338-4077-AFE9-A90D04D449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標題 1">
            <a:extLst>
              <a:ext uri="{FF2B5EF4-FFF2-40B4-BE49-F238E27FC236}">
                <a16:creationId xmlns:a16="http://schemas.microsoft.com/office/drawing/2014/main" id="{11DF08B8-21E0-DD0F-DFF8-6BAC4DC5F790}"/>
              </a:ext>
            </a:extLst>
          </p:cNvPr>
          <p:cNvSpPr>
            <a:spLocks noGrp="1"/>
          </p:cNvSpPr>
          <p:nvPr>
            <p:ph type="title"/>
          </p:nvPr>
        </p:nvSpPr>
        <p:spPr>
          <a:xfrm>
            <a:off x="1179576" y="1969"/>
            <a:ext cx="9829800" cy="1325880"/>
          </a:xfrm>
        </p:spPr>
        <p:txBody>
          <a:bodyPr anchor="b">
            <a:normAutofit/>
          </a:bodyPr>
          <a:lstStyle/>
          <a:p>
            <a:pPr algn="ctr"/>
            <a:r>
              <a:rPr lang="zh-TW" altLang="en-US" sz="3600" b="1" dirty="0">
                <a:solidFill>
                  <a:schemeClr val="tx2"/>
                </a:solidFill>
                <a:latin typeface="微軟正黑體" panose="020B0604030504040204" pitchFamily="34" charset="-120"/>
                <a:ea typeface="微軟正黑體" panose="020B0604030504040204" pitchFamily="34" charset="-120"/>
              </a:rPr>
              <a:t>近年資安事件發生原因</a:t>
            </a:r>
          </a:p>
        </p:txBody>
      </p:sp>
      <p:grpSp>
        <p:nvGrpSpPr>
          <p:cNvPr id="32" name="Group 31">
            <a:extLst>
              <a:ext uri="{FF2B5EF4-FFF2-40B4-BE49-F238E27FC236}">
                <a16:creationId xmlns:a16="http://schemas.microsoft.com/office/drawing/2014/main" id="{78127680-150F-4A90-9950-F663925781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1"/>
            <a:ext cx="3362070" cy="2522849"/>
            <a:chOff x="-305" y="-1"/>
            <a:chExt cx="3832880" cy="2876136"/>
          </a:xfrm>
        </p:grpSpPr>
        <p:sp>
          <p:nvSpPr>
            <p:cNvPr id="33" name="Freeform: Shape 32">
              <a:extLst>
                <a:ext uri="{FF2B5EF4-FFF2-40B4-BE49-F238E27FC236}">
                  <a16:creationId xmlns:a16="http://schemas.microsoft.com/office/drawing/2014/main" id="{5088F97A-8362-4967-B664-D748B846EC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30F9DEDE-4318-412A-81C5-C8C90F689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09E97DE9-7844-4707-8928-1CD88ADB72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Shape 35">
              <a:extLst>
                <a:ext uri="{FF2B5EF4-FFF2-40B4-BE49-F238E27FC236}">
                  <a16:creationId xmlns:a16="http://schemas.microsoft.com/office/drawing/2014/main" id="{EC58954E-44A5-4A0D-97A9-8A2BB43D68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內容版面配置區 2">
            <a:extLst>
              <a:ext uri="{FF2B5EF4-FFF2-40B4-BE49-F238E27FC236}">
                <a16:creationId xmlns:a16="http://schemas.microsoft.com/office/drawing/2014/main" id="{97657B84-F828-FC9D-B5FE-9978CC4921EB}"/>
              </a:ext>
            </a:extLst>
          </p:cNvPr>
          <p:cNvSpPr>
            <a:spLocks noGrp="1"/>
          </p:cNvSpPr>
          <p:nvPr>
            <p:ph idx="1"/>
          </p:nvPr>
        </p:nvSpPr>
        <p:spPr>
          <a:xfrm>
            <a:off x="1184176" y="1492060"/>
            <a:ext cx="5126896" cy="5201728"/>
          </a:xfrm>
        </p:spPr>
        <p:txBody>
          <a:bodyPr anchor="ctr">
            <a:noAutofit/>
          </a:bodyPr>
          <a:lstStyle/>
          <a:p>
            <a:r>
              <a:rPr lang="zh-TW" altLang="en-US" sz="2400" b="1" dirty="0">
                <a:solidFill>
                  <a:schemeClr val="tx2"/>
                </a:solidFill>
                <a:latin typeface="微軟正黑體" panose="020B0604030504040204" pitchFamily="34" charset="-120"/>
                <a:ea typeface="微軟正黑體" panose="020B0604030504040204" pitchFamily="34" charset="-120"/>
              </a:rPr>
              <a:t>內部威脅</a:t>
            </a:r>
            <a:endParaRPr lang="en-US" altLang="zh-TW" sz="2400" b="1" dirty="0">
              <a:solidFill>
                <a:schemeClr val="tx2"/>
              </a:solidFill>
              <a:latin typeface="微軟正黑體" panose="020B0604030504040204" pitchFamily="34" charset="-120"/>
              <a:ea typeface="微軟正黑體" panose="020B0604030504040204" pitchFamily="34" charset="-120"/>
            </a:endParaRPr>
          </a:p>
          <a:p>
            <a:pPr lvl="1"/>
            <a:r>
              <a:rPr lang="zh-TW" altLang="en-US" sz="2000" dirty="0">
                <a:solidFill>
                  <a:schemeClr val="tx2"/>
                </a:solidFill>
                <a:latin typeface="微軟正黑體" panose="020B0604030504040204" pitchFamily="34" charset="-120"/>
                <a:ea typeface="微軟正黑體" panose="020B0604030504040204" pitchFamily="34" charset="-120"/>
              </a:rPr>
              <a:t>資安及個資保護意識不足</a:t>
            </a:r>
            <a:endParaRPr lang="en-US" altLang="zh-TW" sz="2000" dirty="0">
              <a:solidFill>
                <a:schemeClr val="tx2"/>
              </a:solidFill>
              <a:latin typeface="微軟正黑體" panose="020B0604030504040204" pitchFamily="34" charset="-120"/>
              <a:ea typeface="微軟正黑體" panose="020B0604030504040204" pitchFamily="34" charset="-120"/>
            </a:endParaRPr>
          </a:p>
          <a:p>
            <a:pPr lvl="1"/>
            <a:r>
              <a:rPr lang="zh-TW" altLang="en-US" sz="2000" dirty="0">
                <a:solidFill>
                  <a:schemeClr val="tx2"/>
                </a:solidFill>
                <a:latin typeface="微軟正黑體" panose="020B0604030504040204" pitchFamily="34" charset="-120"/>
                <a:ea typeface="微軟正黑體" panose="020B0604030504040204" pitchFamily="34" charset="-120"/>
              </a:rPr>
              <a:t>資安及個資相關審查流程不足</a:t>
            </a:r>
            <a:endParaRPr lang="en-US" altLang="zh-TW" sz="2000" dirty="0">
              <a:solidFill>
                <a:schemeClr val="tx2"/>
              </a:solidFill>
              <a:latin typeface="微軟正黑體" panose="020B0604030504040204" pitchFamily="34" charset="-120"/>
              <a:ea typeface="微軟正黑體" panose="020B0604030504040204" pitchFamily="34" charset="-120"/>
            </a:endParaRPr>
          </a:p>
          <a:p>
            <a:pPr lvl="1"/>
            <a:r>
              <a:rPr lang="zh-TW" altLang="en-US" sz="2000" dirty="0">
                <a:solidFill>
                  <a:schemeClr val="tx2"/>
                </a:solidFill>
                <a:latin typeface="微軟正黑體" panose="020B0604030504040204" pitchFamily="34" charset="-120"/>
                <a:ea typeface="微軟正黑體" panose="020B0604030504040204" pitchFamily="34" charset="-120"/>
              </a:rPr>
              <a:t>承辦人誤將個資上傳至網站</a:t>
            </a:r>
            <a:endParaRPr lang="en-US" altLang="zh-TW" sz="2000" dirty="0">
              <a:solidFill>
                <a:schemeClr val="tx2"/>
              </a:solidFill>
              <a:latin typeface="微軟正黑體" panose="020B0604030504040204" pitchFamily="34" charset="-120"/>
              <a:ea typeface="微軟正黑體" panose="020B0604030504040204" pitchFamily="34" charset="-120"/>
            </a:endParaRPr>
          </a:p>
          <a:p>
            <a:pPr lvl="1"/>
            <a:r>
              <a:rPr lang="zh-TW" altLang="en-US" sz="2000" dirty="0">
                <a:solidFill>
                  <a:schemeClr val="tx2"/>
                </a:solidFill>
                <a:latin typeface="微軟正黑體" panose="020B0604030504040204" pitchFamily="34" charset="-120"/>
                <a:ea typeface="微軟正黑體" panose="020B0604030504040204" pitchFamily="34" charset="-120"/>
              </a:rPr>
              <a:t>承辦人對外部表單系統不熟悉</a:t>
            </a:r>
            <a:endParaRPr lang="en-US" altLang="zh-TW" sz="2000" dirty="0">
              <a:solidFill>
                <a:schemeClr val="tx2"/>
              </a:solidFill>
              <a:latin typeface="微軟正黑體" panose="020B0604030504040204" pitchFamily="34" charset="-120"/>
              <a:ea typeface="微軟正黑體" panose="020B0604030504040204" pitchFamily="34" charset="-120"/>
            </a:endParaRPr>
          </a:p>
          <a:p>
            <a:pPr lvl="1"/>
            <a:r>
              <a:rPr lang="zh-TW" altLang="en-US" sz="2000" dirty="0">
                <a:solidFill>
                  <a:schemeClr val="tx2"/>
                </a:solidFill>
                <a:latin typeface="微軟正黑體" panose="020B0604030504040204" pitchFamily="34" charset="-120"/>
                <a:ea typeface="微軟正黑體" panose="020B0604030504040204" pitchFamily="34" charset="-120"/>
              </a:rPr>
              <a:t>承辦人員誤植存取權限</a:t>
            </a:r>
            <a:endParaRPr lang="en-US" altLang="zh-TW" sz="2000" dirty="0">
              <a:solidFill>
                <a:schemeClr val="tx2"/>
              </a:solidFill>
              <a:latin typeface="微軟正黑體" panose="020B0604030504040204" pitchFamily="34" charset="-120"/>
              <a:ea typeface="微軟正黑體" panose="020B0604030504040204" pitchFamily="34" charset="-120"/>
            </a:endParaRPr>
          </a:p>
          <a:p>
            <a:pPr lvl="1"/>
            <a:endParaRPr lang="en-US" altLang="zh-TW" sz="2000" dirty="0">
              <a:solidFill>
                <a:schemeClr val="tx2"/>
              </a:solidFill>
              <a:latin typeface="微軟正黑體" panose="020B0604030504040204" pitchFamily="34" charset="-120"/>
              <a:ea typeface="微軟正黑體" panose="020B0604030504040204" pitchFamily="34" charset="-120"/>
            </a:endParaRPr>
          </a:p>
          <a:p>
            <a:r>
              <a:rPr lang="zh-TW" altLang="en-US" sz="2400" b="1" dirty="0">
                <a:solidFill>
                  <a:schemeClr val="tx2"/>
                </a:solidFill>
                <a:latin typeface="微軟正黑體" panose="020B0604030504040204" pitchFamily="34" charset="-120"/>
                <a:ea typeface="微軟正黑體" panose="020B0604030504040204" pitchFamily="34" charset="-120"/>
              </a:rPr>
              <a:t>程式設計漏洞</a:t>
            </a:r>
            <a:endParaRPr lang="en-US" altLang="zh-TW" sz="2400" b="1" dirty="0">
              <a:solidFill>
                <a:schemeClr val="tx2"/>
              </a:solidFill>
              <a:latin typeface="微軟正黑體" panose="020B0604030504040204" pitchFamily="34" charset="-120"/>
              <a:ea typeface="微軟正黑體" panose="020B0604030504040204" pitchFamily="34" charset="-120"/>
            </a:endParaRPr>
          </a:p>
          <a:p>
            <a:pPr lvl="1"/>
            <a:r>
              <a:rPr lang="zh-TW" altLang="en-US" sz="2000" dirty="0">
                <a:solidFill>
                  <a:schemeClr val="tx2"/>
                </a:solidFill>
                <a:latin typeface="微軟正黑體" panose="020B0604030504040204" pitchFamily="34" charset="-120"/>
                <a:ea typeface="微軟正黑體" panose="020B0604030504040204" pitchFamily="34" charset="-120"/>
              </a:rPr>
              <a:t>未執行弱掃並修補漏洞</a:t>
            </a:r>
            <a:endParaRPr lang="en-US" altLang="zh-TW" sz="2000" dirty="0">
              <a:solidFill>
                <a:schemeClr val="tx2"/>
              </a:solidFill>
              <a:latin typeface="微軟正黑體" panose="020B0604030504040204" pitchFamily="34" charset="-120"/>
              <a:ea typeface="微軟正黑體" panose="020B0604030504040204" pitchFamily="34" charset="-120"/>
            </a:endParaRPr>
          </a:p>
          <a:p>
            <a:pPr lvl="1"/>
            <a:r>
              <a:rPr lang="zh-TW" altLang="en-US" sz="2000" dirty="0">
                <a:solidFill>
                  <a:schemeClr val="tx2"/>
                </a:solidFill>
                <a:latin typeface="微軟正黑體" panose="020B0604030504040204" pitchFamily="34" charset="-120"/>
                <a:ea typeface="微軟正黑體" panose="020B0604030504040204" pitchFamily="34" charset="-120"/>
              </a:rPr>
              <a:t>未導入安全軟體發展生命週期</a:t>
            </a:r>
          </a:p>
        </p:txBody>
      </p:sp>
      <p:grpSp>
        <p:nvGrpSpPr>
          <p:cNvPr id="38" name="Group 37">
            <a:extLst>
              <a:ext uri="{FF2B5EF4-FFF2-40B4-BE49-F238E27FC236}">
                <a16:creationId xmlns:a16="http://schemas.microsoft.com/office/drawing/2014/main" id="{466920E5-8640-4C24-A775-8647637094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flipH="1">
            <a:off x="10185732" y="4852038"/>
            <a:ext cx="2151670" cy="1860256"/>
            <a:chOff x="-305" y="-4155"/>
            <a:chExt cx="2514948" cy="2174333"/>
          </a:xfrm>
        </p:grpSpPr>
        <p:sp>
          <p:nvSpPr>
            <p:cNvPr id="39" name="Freeform: Shape 38">
              <a:extLst>
                <a:ext uri="{FF2B5EF4-FFF2-40B4-BE49-F238E27FC236}">
                  <a16:creationId xmlns:a16="http://schemas.microsoft.com/office/drawing/2014/main" id="{2CBA3142-5A82-43CE-87A2-EB14B17A51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AEF5A1C7-9938-4A33-A5A4-2B05353B31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262A936D-E9F6-4A68-82C2-1D1CC77722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42" name="Freeform: Shape 41">
              <a:extLst>
                <a:ext uri="{FF2B5EF4-FFF2-40B4-BE49-F238E27FC236}">
                  <a16:creationId xmlns:a16="http://schemas.microsoft.com/office/drawing/2014/main" id="{C68A9229-BBBE-4934-9700-BA72A1BB03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群組 9">
            <a:extLst>
              <a:ext uri="{FF2B5EF4-FFF2-40B4-BE49-F238E27FC236}">
                <a16:creationId xmlns:a16="http://schemas.microsoft.com/office/drawing/2014/main" id="{0FA72D87-8469-5BD6-9851-ED54EEFE0715}"/>
              </a:ext>
            </a:extLst>
          </p:cNvPr>
          <p:cNvGrpSpPr/>
          <p:nvPr/>
        </p:nvGrpSpPr>
        <p:grpSpPr>
          <a:xfrm>
            <a:off x="6651039" y="2126044"/>
            <a:ext cx="3764875" cy="3727346"/>
            <a:chOff x="6237112" y="1027906"/>
            <a:chExt cx="5828888" cy="5882188"/>
          </a:xfrm>
        </p:grpSpPr>
        <p:sp>
          <p:nvSpPr>
            <p:cNvPr id="4" name="橢圓 3">
              <a:extLst>
                <a:ext uri="{FF2B5EF4-FFF2-40B4-BE49-F238E27FC236}">
                  <a16:creationId xmlns:a16="http://schemas.microsoft.com/office/drawing/2014/main" id="{708FADFC-F707-D497-46B7-67E7ABD3EFC9}"/>
                </a:ext>
              </a:extLst>
            </p:cNvPr>
            <p:cNvSpPr/>
            <p:nvPr/>
          </p:nvSpPr>
          <p:spPr>
            <a:xfrm>
              <a:off x="8071556" y="2921293"/>
              <a:ext cx="2160000" cy="2160000"/>
            </a:xfrm>
            <a:prstGeom prst="ellipse">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defTabSz="493410">
                <a:spcAft>
                  <a:spcPts val="456"/>
                </a:spcAft>
              </a:pPr>
              <a:r>
                <a:rPr lang="zh-TW" altLang="en-US" sz="1295" b="1" kern="1200" dirty="0">
                  <a:solidFill>
                    <a:schemeClr val="tx1"/>
                  </a:solidFill>
                  <a:latin typeface="微軟正黑體" panose="020B0604030504040204" pitchFamily="34" charset="-120"/>
                  <a:ea typeface="微軟正黑體" panose="020B0604030504040204" pitchFamily="34" charset="-120"/>
                  <a:cs typeface="+mn-cs"/>
                </a:rPr>
                <a:t>資安事件</a:t>
              </a:r>
              <a:endParaRPr lang="zh-TW" altLang="en-US" sz="2400" b="1" dirty="0">
                <a:solidFill>
                  <a:schemeClr val="tx1"/>
                </a:solidFill>
                <a:latin typeface="微軟正黑體" panose="020B0604030504040204" pitchFamily="34" charset="-120"/>
                <a:ea typeface="微軟正黑體" panose="020B0604030504040204" pitchFamily="34" charset="-120"/>
              </a:endParaRPr>
            </a:p>
          </p:txBody>
        </p:sp>
        <p:sp>
          <p:nvSpPr>
            <p:cNvPr id="6" name="橢圓 5">
              <a:extLst>
                <a:ext uri="{FF2B5EF4-FFF2-40B4-BE49-F238E27FC236}">
                  <a16:creationId xmlns:a16="http://schemas.microsoft.com/office/drawing/2014/main" id="{CD781C9F-C9F2-7E34-8C0E-B5D06C3A027D}"/>
                </a:ext>
              </a:extLst>
            </p:cNvPr>
            <p:cNvSpPr/>
            <p:nvPr/>
          </p:nvSpPr>
          <p:spPr>
            <a:xfrm>
              <a:off x="8071556" y="1027906"/>
              <a:ext cx="2160000" cy="2160000"/>
            </a:xfrm>
            <a:prstGeom prst="ellipse">
              <a:avLst/>
            </a:prstGeom>
            <a:solidFill>
              <a:schemeClr val="accent4">
                <a:alpha val="5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defTabSz="493410">
                <a:spcAft>
                  <a:spcPts val="456"/>
                </a:spcAft>
              </a:pPr>
              <a:r>
                <a:rPr lang="en-US" altLang="zh-TW" sz="1295" b="1" kern="1200" dirty="0">
                  <a:solidFill>
                    <a:schemeClr val="tx1"/>
                  </a:solidFill>
                  <a:latin typeface="微軟正黑體" panose="020B0604030504040204" pitchFamily="34" charset="-120"/>
                  <a:ea typeface="微軟正黑體" panose="020B0604030504040204" pitchFamily="34" charset="-120"/>
                  <a:cs typeface="+mn-cs"/>
                </a:rPr>
                <a:t>User</a:t>
              </a:r>
            </a:p>
            <a:p>
              <a:pPr algn="ctr" defTabSz="493410">
                <a:spcAft>
                  <a:spcPts val="456"/>
                </a:spcAft>
              </a:pPr>
              <a:r>
                <a:rPr lang="zh-TW" altLang="en-US" sz="1295" b="1" kern="1200" dirty="0">
                  <a:solidFill>
                    <a:schemeClr val="tx1"/>
                  </a:solidFill>
                  <a:latin typeface="微軟正黑體" panose="020B0604030504040204" pitchFamily="34" charset="-120"/>
                  <a:ea typeface="微軟正黑體" panose="020B0604030504040204" pitchFamily="34" charset="-120"/>
                  <a:cs typeface="+mn-cs"/>
                </a:rPr>
                <a:t>使用者</a:t>
              </a:r>
              <a:endParaRPr lang="en-US" altLang="zh-TW" sz="1295" b="1" kern="1200" dirty="0">
                <a:solidFill>
                  <a:schemeClr val="tx1"/>
                </a:solidFill>
                <a:latin typeface="微軟正黑體" panose="020B0604030504040204" pitchFamily="34" charset="-120"/>
                <a:ea typeface="微軟正黑體" panose="020B0604030504040204" pitchFamily="34" charset="-120"/>
                <a:cs typeface="+mn-cs"/>
              </a:endParaRPr>
            </a:p>
            <a:p>
              <a:pPr algn="ctr" defTabSz="493410">
                <a:spcAft>
                  <a:spcPts val="456"/>
                </a:spcAft>
              </a:pPr>
              <a:r>
                <a:rPr lang="zh-TW" altLang="en-US" sz="1295" b="1" kern="1200" dirty="0">
                  <a:solidFill>
                    <a:schemeClr val="tx1"/>
                  </a:solidFill>
                  <a:latin typeface="微軟正黑體" panose="020B0604030504040204" pitchFamily="34" charset="-120"/>
                  <a:ea typeface="微軟正黑體" panose="020B0604030504040204" pitchFamily="34" charset="-120"/>
                  <a:cs typeface="+mn-cs"/>
                </a:rPr>
                <a:t>不當行為</a:t>
              </a:r>
              <a:endParaRPr lang="zh-TW" altLang="en-US" sz="2400" b="1" dirty="0">
                <a:solidFill>
                  <a:schemeClr val="tx1"/>
                </a:solidFill>
                <a:latin typeface="微軟正黑體" panose="020B0604030504040204" pitchFamily="34" charset="-120"/>
                <a:ea typeface="微軟正黑體" panose="020B0604030504040204" pitchFamily="34" charset="-120"/>
              </a:endParaRPr>
            </a:p>
          </p:txBody>
        </p:sp>
        <p:sp>
          <p:nvSpPr>
            <p:cNvPr id="7" name="橢圓 6">
              <a:extLst>
                <a:ext uri="{FF2B5EF4-FFF2-40B4-BE49-F238E27FC236}">
                  <a16:creationId xmlns:a16="http://schemas.microsoft.com/office/drawing/2014/main" id="{F912442C-9624-551B-8A10-FBC85BDE1516}"/>
                </a:ext>
              </a:extLst>
            </p:cNvPr>
            <p:cNvSpPr/>
            <p:nvPr/>
          </p:nvSpPr>
          <p:spPr>
            <a:xfrm>
              <a:off x="6237112" y="2921293"/>
              <a:ext cx="2160000" cy="2160000"/>
            </a:xfrm>
            <a:prstGeom prst="ellipse">
              <a:avLst/>
            </a:prstGeom>
            <a:solidFill>
              <a:srgbClr val="FFC000">
                <a:alpha val="50000"/>
              </a:srgbClr>
            </a:solidFill>
          </p:spPr>
          <p:style>
            <a:lnRef idx="1">
              <a:schemeClr val="accent2"/>
            </a:lnRef>
            <a:fillRef idx="2">
              <a:schemeClr val="accent2"/>
            </a:fillRef>
            <a:effectRef idx="1">
              <a:schemeClr val="accent2"/>
            </a:effectRef>
            <a:fontRef idx="minor">
              <a:schemeClr val="dk1"/>
            </a:fontRef>
          </p:style>
          <p:txBody>
            <a:bodyPr rtlCol="0" anchor="ctr"/>
            <a:lstStyle/>
            <a:p>
              <a:pPr algn="ctr" defTabSz="493410">
                <a:spcAft>
                  <a:spcPts val="456"/>
                </a:spcAft>
              </a:pPr>
              <a:r>
                <a:rPr lang="en-US" altLang="zh-TW" sz="1295" b="1" kern="1200" dirty="0">
                  <a:solidFill>
                    <a:schemeClr val="tx1"/>
                  </a:solidFill>
                  <a:latin typeface="微軟正黑體" panose="020B0604030504040204" pitchFamily="34" charset="-120"/>
                  <a:ea typeface="微軟正黑體" panose="020B0604030504040204" pitchFamily="34" charset="-120"/>
                  <a:cs typeface="+mn-cs"/>
                </a:rPr>
                <a:t>Program</a:t>
              </a:r>
            </a:p>
            <a:p>
              <a:pPr algn="ctr" defTabSz="493410">
                <a:spcAft>
                  <a:spcPts val="456"/>
                </a:spcAft>
              </a:pPr>
              <a:r>
                <a:rPr lang="zh-TW" altLang="en-US" sz="1295" b="1" kern="1200" dirty="0">
                  <a:solidFill>
                    <a:schemeClr val="tx1"/>
                  </a:solidFill>
                  <a:latin typeface="微軟正黑體" panose="020B0604030504040204" pitchFamily="34" charset="-120"/>
                  <a:ea typeface="微軟正黑體" panose="020B0604030504040204" pitchFamily="34" charset="-120"/>
                  <a:cs typeface="+mn-cs"/>
                </a:rPr>
                <a:t>程式</a:t>
              </a:r>
              <a:endParaRPr lang="en-US" altLang="zh-TW" sz="1295" b="1" kern="1200" dirty="0">
                <a:solidFill>
                  <a:schemeClr val="tx1"/>
                </a:solidFill>
                <a:latin typeface="微軟正黑體" panose="020B0604030504040204" pitchFamily="34" charset="-120"/>
                <a:ea typeface="微軟正黑體" panose="020B0604030504040204" pitchFamily="34" charset="-120"/>
                <a:cs typeface="+mn-cs"/>
              </a:endParaRPr>
            </a:p>
            <a:p>
              <a:pPr algn="ctr" defTabSz="493410">
                <a:spcAft>
                  <a:spcPts val="456"/>
                </a:spcAft>
              </a:pPr>
              <a:r>
                <a:rPr lang="zh-TW" altLang="en-US" sz="1295" b="1" kern="1200" dirty="0">
                  <a:solidFill>
                    <a:schemeClr val="tx1"/>
                  </a:solidFill>
                  <a:latin typeface="微軟正黑體" panose="020B0604030504040204" pitchFamily="34" charset="-120"/>
                  <a:ea typeface="微軟正黑體" panose="020B0604030504040204" pitchFamily="34" charset="-120"/>
                  <a:cs typeface="+mn-cs"/>
                </a:rPr>
                <a:t>設計漏洞</a:t>
              </a:r>
              <a:endParaRPr lang="en-US" altLang="zh-TW" sz="2400" b="1" dirty="0">
                <a:solidFill>
                  <a:schemeClr val="tx1"/>
                </a:solidFill>
                <a:latin typeface="微軟正黑體" panose="020B0604030504040204" pitchFamily="34" charset="-120"/>
                <a:ea typeface="微軟正黑體" panose="020B0604030504040204" pitchFamily="34" charset="-120"/>
              </a:endParaRPr>
            </a:p>
          </p:txBody>
        </p:sp>
        <p:sp>
          <p:nvSpPr>
            <p:cNvPr id="8" name="橢圓 7">
              <a:extLst>
                <a:ext uri="{FF2B5EF4-FFF2-40B4-BE49-F238E27FC236}">
                  <a16:creationId xmlns:a16="http://schemas.microsoft.com/office/drawing/2014/main" id="{598553C1-FC47-5713-6B52-84654F54DFE3}"/>
                </a:ext>
              </a:extLst>
            </p:cNvPr>
            <p:cNvSpPr/>
            <p:nvPr/>
          </p:nvSpPr>
          <p:spPr>
            <a:xfrm>
              <a:off x="9906000" y="2921293"/>
              <a:ext cx="2160000" cy="2160000"/>
            </a:xfrm>
            <a:prstGeom prst="ellipse">
              <a:avLst/>
            </a:prstGeom>
            <a:solidFill>
              <a:srgbClr val="FFC000">
                <a:alpha val="50000"/>
              </a:srgbClr>
            </a:solidFill>
          </p:spPr>
          <p:style>
            <a:lnRef idx="1">
              <a:schemeClr val="accent2"/>
            </a:lnRef>
            <a:fillRef idx="2">
              <a:schemeClr val="accent2"/>
            </a:fillRef>
            <a:effectRef idx="1">
              <a:schemeClr val="accent2"/>
            </a:effectRef>
            <a:fontRef idx="minor">
              <a:schemeClr val="dk1"/>
            </a:fontRef>
          </p:style>
          <p:txBody>
            <a:bodyPr rtlCol="0" anchor="ctr"/>
            <a:lstStyle/>
            <a:p>
              <a:pPr algn="ctr" defTabSz="493410">
                <a:spcAft>
                  <a:spcPts val="456"/>
                </a:spcAft>
              </a:pPr>
              <a:r>
                <a:rPr lang="en-US" altLang="zh-TW" sz="1295" b="1" kern="1200" dirty="0">
                  <a:solidFill>
                    <a:schemeClr val="tx1"/>
                  </a:solidFill>
                  <a:latin typeface="微軟正黑體" panose="020B0604030504040204" pitchFamily="34" charset="-120"/>
                  <a:ea typeface="微軟正黑體" panose="020B0604030504040204" pitchFamily="34" charset="-120"/>
                  <a:cs typeface="+mn-cs"/>
                </a:rPr>
                <a:t>System</a:t>
              </a:r>
            </a:p>
            <a:p>
              <a:pPr algn="ctr" defTabSz="493410">
                <a:spcAft>
                  <a:spcPts val="456"/>
                </a:spcAft>
              </a:pPr>
              <a:r>
                <a:rPr lang="zh-TW" altLang="en-US" sz="1295" b="1" kern="1200" dirty="0">
                  <a:solidFill>
                    <a:schemeClr val="tx1"/>
                  </a:solidFill>
                  <a:latin typeface="微軟正黑體" panose="020B0604030504040204" pitchFamily="34" charset="-120"/>
                  <a:ea typeface="微軟正黑體" panose="020B0604030504040204" pitchFamily="34" charset="-120"/>
                  <a:cs typeface="+mn-cs"/>
                </a:rPr>
                <a:t>系統</a:t>
              </a:r>
              <a:endParaRPr lang="en-US" altLang="zh-TW" sz="1295" b="1" kern="1200" dirty="0">
                <a:solidFill>
                  <a:schemeClr val="tx1"/>
                </a:solidFill>
                <a:latin typeface="微軟正黑體" panose="020B0604030504040204" pitchFamily="34" charset="-120"/>
                <a:ea typeface="微軟正黑體" panose="020B0604030504040204" pitchFamily="34" charset="-120"/>
                <a:cs typeface="+mn-cs"/>
              </a:endParaRPr>
            </a:p>
            <a:p>
              <a:pPr algn="ctr" defTabSz="493410">
                <a:spcAft>
                  <a:spcPts val="456"/>
                </a:spcAft>
              </a:pPr>
              <a:r>
                <a:rPr lang="zh-TW" altLang="en-US" sz="1295" b="1" kern="1200" dirty="0">
                  <a:solidFill>
                    <a:schemeClr val="tx1"/>
                  </a:solidFill>
                  <a:latin typeface="微軟正黑體" panose="020B0604030504040204" pitchFamily="34" charset="-120"/>
                  <a:ea typeface="微軟正黑體" panose="020B0604030504040204" pitchFamily="34" charset="-120"/>
                  <a:cs typeface="+mn-cs"/>
                </a:rPr>
                <a:t>漏洞</a:t>
              </a:r>
              <a:endParaRPr lang="zh-TW" altLang="en-US" sz="2400" b="1" dirty="0">
                <a:solidFill>
                  <a:schemeClr val="tx1"/>
                </a:solidFill>
                <a:latin typeface="微軟正黑體" panose="020B0604030504040204" pitchFamily="34" charset="-120"/>
                <a:ea typeface="微軟正黑體" panose="020B0604030504040204" pitchFamily="34" charset="-120"/>
              </a:endParaRPr>
            </a:p>
          </p:txBody>
        </p:sp>
        <p:sp>
          <p:nvSpPr>
            <p:cNvPr id="9" name="橢圓 8">
              <a:extLst>
                <a:ext uri="{FF2B5EF4-FFF2-40B4-BE49-F238E27FC236}">
                  <a16:creationId xmlns:a16="http://schemas.microsoft.com/office/drawing/2014/main" id="{B1BF3034-6E2D-D017-DE58-7FC49399C708}"/>
                </a:ext>
              </a:extLst>
            </p:cNvPr>
            <p:cNvSpPr/>
            <p:nvPr/>
          </p:nvSpPr>
          <p:spPr>
            <a:xfrm>
              <a:off x="8071556" y="4750094"/>
              <a:ext cx="2160000" cy="2160000"/>
            </a:xfrm>
            <a:prstGeom prst="ellipse">
              <a:avLst/>
            </a:prstGeom>
            <a:solidFill>
              <a:srgbClr val="FFC000">
                <a:alpha val="50000"/>
              </a:srgbClr>
            </a:solidFill>
          </p:spPr>
          <p:style>
            <a:lnRef idx="1">
              <a:schemeClr val="accent2"/>
            </a:lnRef>
            <a:fillRef idx="2">
              <a:schemeClr val="accent2"/>
            </a:fillRef>
            <a:effectRef idx="1">
              <a:schemeClr val="accent2"/>
            </a:effectRef>
            <a:fontRef idx="minor">
              <a:schemeClr val="dk1"/>
            </a:fontRef>
          </p:style>
          <p:txBody>
            <a:bodyPr rtlCol="0" anchor="ctr"/>
            <a:lstStyle/>
            <a:p>
              <a:pPr algn="ctr" defTabSz="493410">
                <a:spcAft>
                  <a:spcPts val="456"/>
                </a:spcAft>
              </a:pPr>
              <a:r>
                <a:rPr lang="en-US" altLang="zh-TW" sz="1295" b="1" kern="1200" dirty="0">
                  <a:solidFill>
                    <a:schemeClr val="tx1"/>
                  </a:solidFill>
                  <a:latin typeface="微軟正黑體" panose="020B0604030504040204" pitchFamily="34" charset="-120"/>
                  <a:ea typeface="微軟正黑體" panose="020B0604030504040204" pitchFamily="34" charset="-120"/>
                  <a:cs typeface="+mn-cs"/>
                </a:rPr>
                <a:t>Insider</a:t>
              </a:r>
            </a:p>
            <a:p>
              <a:pPr algn="ctr" defTabSz="493410">
                <a:spcAft>
                  <a:spcPts val="456"/>
                </a:spcAft>
              </a:pPr>
              <a:r>
                <a:rPr lang="zh-TW" altLang="en-US" sz="1295" b="1" kern="1200" dirty="0">
                  <a:solidFill>
                    <a:schemeClr val="tx1"/>
                  </a:solidFill>
                  <a:latin typeface="微軟正黑體" panose="020B0604030504040204" pitchFamily="34" charset="-120"/>
                  <a:ea typeface="微軟正黑體" panose="020B0604030504040204" pitchFamily="34" charset="-120"/>
                  <a:cs typeface="+mn-cs"/>
                </a:rPr>
                <a:t>內部威脅</a:t>
              </a:r>
              <a:endParaRPr lang="zh-TW" altLang="en-US" sz="2400" b="1" dirty="0">
                <a:solidFill>
                  <a:schemeClr val="tx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97920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64">
            <a:extLst>
              <a:ext uri="{FF2B5EF4-FFF2-40B4-BE49-F238E27FC236}">
                <a16:creationId xmlns:a16="http://schemas.microsoft.com/office/drawing/2014/main" id="{04695F26-39DB-450E-B464-9C76CD233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66">
            <a:extLst>
              <a:ext uri="{FF2B5EF4-FFF2-40B4-BE49-F238E27FC236}">
                <a16:creationId xmlns:a16="http://schemas.microsoft.com/office/drawing/2014/main" id="{2F42E55F-A297-474F-AF2D-6D3A15822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11" y="-1"/>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標題 1">
            <a:extLst>
              <a:ext uri="{FF2B5EF4-FFF2-40B4-BE49-F238E27FC236}">
                <a16:creationId xmlns:a16="http://schemas.microsoft.com/office/drawing/2014/main" id="{6B33844E-AD01-B1E8-B287-B1664C5ED47B}"/>
              </a:ext>
            </a:extLst>
          </p:cNvPr>
          <p:cNvSpPr>
            <a:spLocks noGrp="1"/>
          </p:cNvSpPr>
          <p:nvPr>
            <p:ph type="title"/>
          </p:nvPr>
        </p:nvSpPr>
        <p:spPr>
          <a:xfrm>
            <a:off x="804672" y="338328"/>
            <a:ext cx="5011473" cy="1773936"/>
          </a:xfrm>
        </p:spPr>
        <p:txBody>
          <a:bodyPr>
            <a:normAutofit/>
          </a:bodyPr>
          <a:lstStyle/>
          <a:p>
            <a:r>
              <a:rPr lang="zh-TW" altLang="en-US" sz="3600" b="1" dirty="0">
                <a:solidFill>
                  <a:schemeClr val="tx2"/>
                </a:solidFill>
                <a:latin typeface="微軟正黑體" panose="020B0604030504040204" pitchFamily="34" charset="-120"/>
                <a:ea typeface="微軟正黑體" panose="020B0604030504040204" pitchFamily="34" charset="-120"/>
              </a:rPr>
              <a:t>案例</a:t>
            </a:r>
            <a:r>
              <a:rPr lang="en-US" altLang="zh-TW" sz="3600" b="1" dirty="0">
                <a:solidFill>
                  <a:schemeClr val="tx2"/>
                </a:solidFill>
                <a:latin typeface="微軟正黑體" panose="020B0604030504040204" pitchFamily="34" charset="-120"/>
                <a:ea typeface="微軟正黑體" panose="020B0604030504040204" pitchFamily="34" charset="-120"/>
              </a:rPr>
              <a:t>1</a:t>
            </a:r>
            <a:r>
              <a:rPr lang="zh-TW" altLang="en-US" sz="3600" b="1" dirty="0">
                <a:solidFill>
                  <a:schemeClr val="tx2"/>
                </a:solidFill>
                <a:latin typeface="微軟正黑體" panose="020B0604030504040204" pitchFamily="34" charset="-120"/>
                <a:ea typeface="微軟正黑體" panose="020B0604030504040204" pitchFamily="34" charset="-120"/>
              </a:rPr>
              <a:t>：系統遭駭</a:t>
            </a:r>
          </a:p>
        </p:txBody>
      </p:sp>
      <p:grpSp>
        <p:nvGrpSpPr>
          <p:cNvPr id="69" name="Group 68">
            <a:extLst>
              <a:ext uri="{FF2B5EF4-FFF2-40B4-BE49-F238E27FC236}">
                <a16:creationId xmlns:a16="http://schemas.microsoft.com/office/drawing/2014/main" id="{972070F7-E065-4D60-8938-9FB8CDB8AC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flipH="1">
            <a:off x="-179919" y="170310"/>
            <a:ext cx="2514948" cy="2174333"/>
            <a:chOff x="-305" y="-4155"/>
            <a:chExt cx="2514948" cy="2174333"/>
          </a:xfrm>
        </p:grpSpPr>
        <p:sp>
          <p:nvSpPr>
            <p:cNvPr id="70" name="Freeform: Shape 69">
              <a:extLst>
                <a:ext uri="{FF2B5EF4-FFF2-40B4-BE49-F238E27FC236}">
                  <a16:creationId xmlns:a16="http://schemas.microsoft.com/office/drawing/2014/main" id="{4F672C03-E63A-4F6B-96BD-0C4E3F1B8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Shape 70">
              <a:extLst>
                <a:ext uri="{FF2B5EF4-FFF2-40B4-BE49-F238E27FC236}">
                  <a16:creationId xmlns:a16="http://schemas.microsoft.com/office/drawing/2014/main" id="{9BB94CDF-5C33-4B0A-B53F-50762639C1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Freeform: Shape 71">
              <a:extLst>
                <a:ext uri="{FF2B5EF4-FFF2-40B4-BE49-F238E27FC236}">
                  <a16:creationId xmlns:a16="http://schemas.microsoft.com/office/drawing/2014/main" id="{D3C92F9D-544D-4691-94A7-B937CF4BE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73" name="Freeform: Shape 72">
              <a:extLst>
                <a:ext uri="{FF2B5EF4-FFF2-40B4-BE49-F238E27FC236}">
                  <a16:creationId xmlns:a16="http://schemas.microsoft.com/office/drawing/2014/main" id="{DCA4DEE4-B7B4-47F4-A9C5-31AED8369A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內容版面配置區 2">
            <a:extLst>
              <a:ext uri="{FF2B5EF4-FFF2-40B4-BE49-F238E27FC236}">
                <a16:creationId xmlns:a16="http://schemas.microsoft.com/office/drawing/2014/main" id="{99F67570-3C05-73B7-921C-40BBC7545C76}"/>
              </a:ext>
            </a:extLst>
          </p:cNvPr>
          <p:cNvSpPr>
            <a:spLocks noGrp="1"/>
          </p:cNvSpPr>
          <p:nvPr>
            <p:ph idx="1"/>
          </p:nvPr>
        </p:nvSpPr>
        <p:spPr>
          <a:xfrm>
            <a:off x="6205586" y="3864634"/>
            <a:ext cx="5029200" cy="2334784"/>
          </a:xfrm>
        </p:spPr>
        <p:txBody>
          <a:bodyPr anchor="ctr">
            <a:noAutofit/>
          </a:bodyPr>
          <a:lstStyle/>
          <a:p>
            <a:pPr marL="0" indent="0">
              <a:buNone/>
            </a:pPr>
            <a:r>
              <a:rPr lang="en-US" altLang="zh-TW" sz="2400" dirty="0">
                <a:solidFill>
                  <a:schemeClr val="tx2"/>
                </a:solidFill>
                <a:latin typeface="微軟正黑體" panose="020B0604030504040204" pitchFamily="34" charset="-120"/>
                <a:ea typeface="微軟正黑體" panose="020B0604030504040204" pitchFamily="34" charset="-120"/>
              </a:rPr>
              <a:t>《</a:t>
            </a:r>
            <a:r>
              <a:rPr lang="zh-TW" altLang="en-US" sz="2400" dirty="0">
                <a:solidFill>
                  <a:schemeClr val="tx2"/>
                </a:solidFill>
                <a:latin typeface="微軟正黑體" panose="020B0604030504040204" pitchFamily="34" charset="-120"/>
                <a:ea typeface="微軟正黑體" panose="020B0604030504040204" pitchFamily="34" charset="-120"/>
              </a:rPr>
              <a:t>校務系統遭駭 </a:t>
            </a:r>
            <a:r>
              <a:rPr lang="en-US" altLang="zh-TW" sz="2400" dirty="0">
                <a:solidFill>
                  <a:schemeClr val="tx2"/>
                </a:solidFill>
                <a:latin typeface="微軟正黑體" panose="020B0604030504040204" pitchFamily="34" charset="-120"/>
                <a:ea typeface="微軟正黑體" panose="020B0604030504040204" pitchFamily="34" charset="-120"/>
              </a:rPr>
              <a:t>2</a:t>
            </a:r>
            <a:r>
              <a:rPr lang="zh-TW" altLang="en-US" sz="2400" dirty="0">
                <a:solidFill>
                  <a:schemeClr val="tx2"/>
                </a:solidFill>
                <a:latin typeface="微軟正黑體" panose="020B0604030504040204" pitchFamily="34" charset="-120"/>
                <a:ea typeface="微軟正黑體" panose="020B0604030504040204" pitchFamily="34" charset="-120"/>
              </a:rPr>
              <a:t>萬筆個資外洩</a:t>
            </a:r>
            <a:r>
              <a:rPr lang="en-US" altLang="zh-TW" sz="2400" dirty="0">
                <a:solidFill>
                  <a:schemeClr val="tx2"/>
                </a:solidFill>
                <a:latin typeface="微軟正黑體" panose="020B0604030504040204" pitchFamily="34" charset="-120"/>
                <a:ea typeface="微軟正黑體" panose="020B0604030504040204" pitchFamily="34" charset="-120"/>
              </a:rPr>
              <a:t>》</a:t>
            </a:r>
          </a:p>
          <a:p>
            <a:endParaRPr lang="en-US" altLang="zh-TW" sz="2400" dirty="0">
              <a:solidFill>
                <a:schemeClr val="tx2"/>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Ø"/>
            </a:pPr>
            <a:r>
              <a:rPr lang="zh-TW" altLang="en-US" sz="2400" dirty="0">
                <a:solidFill>
                  <a:schemeClr val="tx2"/>
                </a:solidFill>
                <a:latin typeface="微軟正黑體" panose="020B0604030504040204" pitchFamily="34" charset="-120"/>
                <a:ea typeface="微軟正黑體" panose="020B0604030504040204" pitchFamily="34" charset="-120"/>
              </a:rPr>
              <a:t>疑似外洩約 </a:t>
            </a:r>
            <a:r>
              <a:rPr lang="en-US" altLang="zh-TW" sz="2400" b="1" dirty="0">
                <a:solidFill>
                  <a:schemeClr val="tx2"/>
                </a:solidFill>
                <a:latin typeface="微軟正黑體" panose="020B0604030504040204" pitchFamily="34" charset="-120"/>
                <a:ea typeface="微軟正黑體" panose="020B0604030504040204" pitchFamily="34" charset="-120"/>
              </a:rPr>
              <a:t>2</a:t>
            </a:r>
            <a:r>
              <a:rPr lang="en-US" altLang="zh-TW" sz="2400" dirty="0">
                <a:solidFill>
                  <a:schemeClr val="tx2"/>
                </a:solidFill>
                <a:latin typeface="微軟正黑體" panose="020B0604030504040204" pitchFamily="34" charset="-120"/>
                <a:ea typeface="微軟正黑體" panose="020B0604030504040204" pitchFamily="34" charset="-120"/>
              </a:rPr>
              <a:t> </a:t>
            </a:r>
            <a:r>
              <a:rPr lang="zh-TW" altLang="en-US" sz="2400" dirty="0">
                <a:solidFill>
                  <a:schemeClr val="tx2"/>
                </a:solidFill>
                <a:latin typeface="微軟正黑體" panose="020B0604030504040204" pitchFamily="34" charset="-120"/>
                <a:ea typeface="微軟正黑體" panose="020B0604030504040204" pitchFamily="34" charset="-120"/>
              </a:rPr>
              <a:t>萬筆個資，依法求償金額最高可達 </a:t>
            </a:r>
            <a:r>
              <a:rPr lang="en-US" altLang="zh-TW" sz="2400" b="1" dirty="0">
                <a:solidFill>
                  <a:schemeClr val="tx2"/>
                </a:solidFill>
                <a:latin typeface="微軟正黑體" panose="020B0604030504040204" pitchFamily="34" charset="-120"/>
                <a:ea typeface="微軟正黑體" panose="020B0604030504040204" pitchFamily="34" charset="-120"/>
              </a:rPr>
              <a:t>4</a:t>
            </a:r>
            <a:r>
              <a:rPr lang="en-US" altLang="zh-TW" sz="2400" dirty="0">
                <a:solidFill>
                  <a:schemeClr val="tx2"/>
                </a:solidFill>
                <a:latin typeface="微軟正黑體" panose="020B0604030504040204" pitchFamily="34" charset="-120"/>
                <a:ea typeface="微軟正黑體" panose="020B0604030504040204" pitchFamily="34" charset="-120"/>
              </a:rPr>
              <a:t> </a:t>
            </a:r>
            <a:r>
              <a:rPr lang="zh-TW" altLang="en-US" sz="2400" dirty="0">
                <a:solidFill>
                  <a:schemeClr val="tx2"/>
                </a:solidFill>
                <a:latin typeface="微軟正黑體" panose="020B0604030504040204" pitchFamily="34" charset="-120"/>
                <a:ea typeface="微軟正黑體" panose="020B0604030504040204" pitchFamily="34" charset="-120"/>
              </a:rPr>
              <a:t>億元。</a:t>
            </a:r>
            <a:endParaRPr lang="en-US" altLang="zh-TW" sz="2400" dirty="0">
              <a:solidFill>
                <a:schemeClr val="tx2"/>
              </a:solidFill>
              <a:latin typeface="微軟正黑體" panose="020B0604030504040204" pitchFamily="34" charset="-120"/>
              <a:ea typeface="微軟正黑體" panose="020B0604030504040204" pitchFamily="34" charset="-120"/>
            </a:endParaRPr>
          </a:p>
        </p:txBody>
      </p:sp>
      <p:pic>
        <p:nvPicPr>
          <p:cNvPr id="9" name="圖片 8">
            <a:extLst>
              <a:ext uri="{FF2B5EF4-FFF2-40B4-BE49-F238E27FC236}">
                <a16:creationId xmlns:a16="http://schemas.microsoft.com/office/drawing/2014/main" id="{70C5F533-9A56-72E4-D98C-A6680A60D7D6}"/>
              </a:ext>
            </a:extLst>
          </p:cNvPr>
          <p:cNvPicPr>
            <a:picLocks noChangeAspect="1"/>
          </p:cNvPicPr>
          <p:nvPr/>
        </p:nvPicPr>
        <p:blipFill>
          <a:blip r:embed="rId2"/>
          <a:stretch>
            <a:fillRect/>
          </a:stretch>
        </p:blipFill>
        <p:spPr>
          <a:xfrm>
            <a:off x="820054" y="1924111"/>
            <a:ext cx="4298678" cy="4420235"/>
          </a:xfrm>
          <a:prstGeom prst="rect">
            <a:avLst/>
          </a:prstGeom>
        </p:spPr>
      </p:pic>
      <p:pic>
        <p:nvPicPr>
          <p:cNvPr id="11" name="圖片 10">
            <a:extLst>
              <a:ext uri="{FF2B5EF4-FFF2-40B4-BE49-F238E27FC236}">
                <a16:creationId xmlns:a16="http://schemas.microsoft.com/office/drawing/2014/main" id="{BEC53027-0DD9-42D0-A86C-A313FCF35E29}"/>
              </a:ext>
            </a:extLst>
          </p:cNvPr>
          <p:cNvPicPr>
            <a:picLocks noChangeAspect="1"/>
          </p:cNvPicPr>
          <p:nvPr/>
        </p:nvPicPr>
        <p:blipFill>
          <a:blip r:embed="rId3"/>
          <a:stretch>
            <a:fillRect/>
          </a:stretch>
        </p:blipFill>
        <p:spPr>
          <a:xfrm>
            <a:off x="6205586" y="1922459"/>
            <a:ext cx="5166360" cy="1821141"/>
          </a:xfrm>
          <a:prstGeom prst="rect">
            <a:avLst/>
          </a:prstGeom>
        </p:spPr>
      </p:pic>
      <p:cxnSp>
        <p:nvCxnSpPr>
          <p:cNvPr id="5" name="直線接點 4">
            <a:extLst>
              <a:ext uri="{FF2B5EF4-FFF2-40B4-BE49-F238E27FC236}">
                <a16:creationId xmlns:a16="http://schemas.microsoft.com/office/drawing/2014/main" id="{E4D2F7C0-40E6-C882-2B5D-9CB13A3F4CEA}"/>
              </a:ext>
            </a:extLst>
          </p:cNvPr>
          <p:cNvCxnSpPr>
            <a:cxnSpLocks/>
          </p:cNvCxnSpPr>
          <p:nvPr/>
        </p:nvCxnSpPr>
        <p:spPr>
          <a:xfrm>
            <a:off x="10291315" y="2674188"/>
            <a:ext cx="10260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直線接點 6">
            <a:extLst>
              <a:ext uri="{FF2B5EF4-FFF2-40B4-BE49-F238E27FC236}">
                <a16:creationId xmlns:a16="http://schemas.microsoft.com/office/drawing/2014/main" id="{8CB8A6F8-AF75-EBDF-2361-5725DBFFD8A4}"/>
              </a:ext>
            </a:extLst>
          </p:cNvPr>
          <p:cNvCxnSpPr>
            <a:cxnSpLocks/>
          </p:cNvCxnSpPr>
          <p:nvPr/>
        </p:nvCxnSpPr>
        <p:spPr>
          <a:xfrm>
            <a:off x="6941391" y="2833029"/>
            <a:ext cx="10260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1214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1318DE49-8AC4-D527-D441-044629ED915B}"/>
            </a:ext>
          </a:extLst>
        </p:cNvPr>
        <p:cNvGrpSpPr/>
        <p:nvPr/>
      </p:nvGrpSpPr>
      <p:grpSpPr>
        <a:xfrm>
          <a:off x="0" y="0"/>
          <a:ext cx="0" cy="0"/>
          <a:chOff x="0" y="0"/>
          <a:chExt cx="0" cy="0"/>
        </a:xfrm>
      </p:grpSpPr>
      <p:sp useBgFill="1">
        <p:nvSpPr>
          <p:cNvPr id="107" name="Rectangle 106">
            <a:extLst>
              <a:ext uri="{FF2B5EF4-FFF2-40B4-BE49-F238E27FC236}">
                <a16:creationId xmlns:a16="http://schemas.microsoft.com/office/drawing/2014/main" id="{345A976A-8DE3-4B67-B94B-2044FDD128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6EAAA1B9-2DDB-49C9-A037-A523D2F13C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標題 1">
            <a:extLst>
              <a:ext uri="{FF2B5EF4-FFF2-40B4-BE49-F238E27FC236}">
                <a16:creationId xmlns:a16="http://schemas.microsoft.com/office/drawing/2014/main" id="{FAE80990-1086-5935-F45B-17AF5BB6138F}"/>
              </a:ext>
            </a:extLst>
          </p:cNvPr>
          <p:cNvSpPr>
            <a:spLocks noGrp="1"/>
          </p:cNvSpPr>
          <p:nvPr>
            <p:ph type="title"/>
          </p:nvPr>
        </p:nvSpPr>
        <p:spPr>
          <a:xfrm>
            <a:off x="804672" y="457200"/>
            <a:ext cx="10579608" cy="1188720"/>
          </a:xfrm>
        </p:spPr>
        <p:txBody>
          <a:bodyPr>
            <a:normAutofit/>
          </a:bodyPr>
          <a:lstStyle/>
          <a:p>
            <a:r>
              <a:rPr lang="zh-TW" altLang="en-US" sz="4000" b="1" dirty="0">
                <a:solidFill>
                  <a:schemeClr val="tx2"/>
                </a:solidFill>
                <a:latin typeface="微軟正黑體" panose="020B0604030504040204" pitchFamily="34" charset="-120"/>
                <a:ea typeface="微軟正黑體" panose="020B0604030504040204" pitchFamily="34" charset="-120"/>
              </a:rPr>
              <a:t>預防措施</a:t>
            </a:r>
          </a:p>
        </p:txBody>
      </p:sp>
      <p:grpSp>
        <p:nvGrpSpPr>
          <p:cNvPr id="111" name="Group 110">
            <a:extLst>
              <a:ext uri="{FF2B5EF4-FFF2-40B4-BE49-F238E27FC236}">
                <a16:creationId xmlns:a16="http://schemas.microsoft.com/office/drawing/2014/main" id="{76566969-F813-4CC5-B3E9-363D85B55C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8881264" y="-5116"/>
            <a:ext cx="3318648" cy="2490264"/>
            <a:chOff x="-305" y="-1"/>
            <a:chExt cx="3832880" cy="2876136"/>
          </a:xfrm>
        </p:grpSpPr>
        <p:sp>
          <p:nvSpPr>
            <p:cNvPr id="112" name="Freeform: Shape 111">
              <a:extLst>
                <a:ext uri="{FF2B5EF4-FFF2-40B4-BE49-F238E27FC236}">
                  <a16:creationId xmlns:a16="http://schemas.microsoft.com/office/drawing/2014/main" id="{AF8CF66C-45E2-456B-92B0-9E97A331D1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Freeform: Shape 112">
              <a:extLst>
                <a:ext uri="{FF2B5EF4-FFF2-40B4-BE49-F238E27FC236}">
                  <a16:creationId xmlns:a16="http://schemas.microsoft.com/office/drawing/2014/main" id="{D65D590E-D70D-4D25-B853-D5208F2AA3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Freeform: Shape 113">
              <a:extLst>
                <a:ext uri="{FF2B5EF4-FFF2-40B4-BE49-F238E27FC236}">
                  <a16:creationId xmlns:a16="http://schemas.microsoft.com/office/drawing/2014/main" id="{6231501E-3F84-4705-A001-13995FA688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Freeform: Shape 114">
              <a:extLst>
                <a:ext uri="{FF2B5EF4-FFF2-40B4-BE49-F238E27FC236}">
                  <a16:creationId xmlns:a16="http://schemas.microsoft.com/office/drawing/2014/main" id="{552617E4-47FD-4C38-8F70-93BF9B125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7" name="Group 116">
            <a:extLst>
              <a:ext uri="{FF2B5EF4-FFF2-40B4-BE49-F238E27FC236}">
                <a16:creationId xmlns:a16="http://schemas.microsoft.com/office/drawing/2014/main" id="{0217D733-97B6-4C43-AF0C-5E3CB0EA132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07887"/>
            <a:ext cx="2605762" cy="2252847"/>
            <a:chOff x="-305" y="-4155"/>
            <a:chExt cx="2514948" cy="2174333"/>
          </a:xfrm>
        </p:grpSpPr>
        <p:sp>
          <p:nvSpPr>
            <p:cNvPr id="118" name="Freeform: Shape 117">
              <a:extLst>
                <a:ext uri="{FF2B5EF4-FFF2-40B4-BE49-F238E27FC236}">
                  <a16:creationId xmlns:a16="http://schemas.microsoft.com/office/drawing/2014/main" id="{FD288266-7E76-4D4A-BAAC-E233FA013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Shape 118">
              <a:extLst>
                <a:ext uri="{FF2B5EF4-FFF2-40B4-BE49-F238E27FC236}">
                  <a16:creationId xmlns:a16="http://schemas.microsoft.com/office/drawing/2014/main" id="{B697F88A-8624-4BA2-AF06-E6C3A52F03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Shape 119">
              <a:extLst>
                <a:ext uri="{FF2B5EF4-FFF2-40B4-BE49-F238E27FC236}">
                  <a16:creationId xmlns:a16="http://schemas.microsoft.com/office/drawing/2014/main" id="{8CA77163-C052-481C-9DCF-68C23ACAB3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121" name="Freeform: Shape 120">
              <a:extLst>
                <a:ext uri="{FF2B5EF4-FFF2-40B4-BE49-F238E27FC236}">
                  <a16:creationId xmlns:a16="http://schemas.microsoft.com/office/drawing/2014/main" id="{02B425B5-0A0E-4B85-B718-E5DA73431A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內容版面配置區 2">
            <a:extLst>
              <a:ext uri="{FF2B5EF4-FFF2-40B4-BE49-F238E27FC236}">
                <a16:creationId xmlns:a16="http://schemas.microsoft.com/office/drawing/2014/main" id="{C6E45694-A8EE-5C01-2FFE-69B4B0E6968F}"/>
              </a:ext>
            </a:extLst>
          </p:cNvPr>
          <p:cNvSpPr>
            <a:spLocks noGrp="1"/>
          </p:cNvSpPr>
          <p:nvPr>
            <p:ph idx="1"/>
          </p:nvPr>
        </p:nvSpPr>
        <p:spPr>
          <a:xfrm>
            <a:off x="1056691" y="1474134"/>
            <a:ext cx="7572555" cy="963757"/>
          </a:xfrm>
        </p:spPr>
        <p:txBody>
          <a:bodyPr>
            <a:noAutofit/>
          </a:bodyPr>
          <a:lstStyle/>
          <a:p>
            <a:pPr marL="0" indent="0">
              <a:buNone/>
            </a:pPr>
            <a:r>
              <a:rPr lang="zh-TW" altLang="en-US" sz="2400" dirty="0">
                <a:latin typeface="微軟正黑體" panose="020B0604030504040204" pitchFamily="34" charset="-120"/>
                <a:ea typeface="微軟正黑體" panose="020B0604030504040204" pitchFamily="34" charset="-120"/>
              </a:rPr>
              <a:t>軟體發展生命週期</a:t>
            </a:r>
            <a:endParaRPr lang="en-US" altLang="zh-TW" sz="2400" dirty="0">
              <a:latin typeface="微軟正黑體" panose="020B0604030504040204" pitchFamily="34" charset="-120"/>
              <a:ea typeface="微軟正黑體" panose="020B0604030504040204" pitchFamily="34" charset="-120"/>
            </a:endParaRPr>
          </a:p>
          <a:p>
            <a:pPr marL="0" indent="0">
              <a:buNone/>
            </a:pPr>
            <a:r>
              <a:rPr lang="en-US" altLang="zh-TW" sz="2400" b="1" dirty="0">
                <a:latin typeface="微軟正黑體" panose="020B0604030504040204" pitchFamily="34" charset="-120"/>
                <a:ea typeface="微軟正黑體" panose="020B0604030504040204" pitchFamily="34" charset="-120"/>
              </a:rPr>
              <a:t>SDLC</a:t>
            </a:r>
            <a:r>
              <a:rPr lang="zh-TW" altLang="en-US" sz="2400" b="1" dirty="0">
                <a:latin typeface="微軟正黑體" panose="020B0604030504040204" pitchFamily="34" charset="-120"/>
                <a:ea typeface="微軟正黑體" panose="020B0604030504040204" pitchFamily="34" charset="-120"/>
              </a:rPr>
              <a:t> </a:t>
            </a:r>
            <a:r>
              <a:rPr lang="en-US" altLang="zh-TW" sz="2400" dirty="0">
                <a:latin typeface="微軟正黑體" panose="020B0604030504040204" pitchFamily="34" charset="-120"/>
                <a:ea typeface="微軟正黑體" panose="020B0604030504040204" pitchFamily="34" charset="-120"/>
              </a:rPr>
              <a:t>(Software Development Life Cycle)</a:t>
            </a:r>
            <a:endParaRPr lang="zh-TW" altLang="en-US" sz="2400" dirty="0">
              <a:latin typeface="微軟正黑體" panose="020B0604030504040204" pitchFamily="34" charset="-120"/>
              <a:ea typeface="微軟正黑體" panose="020B0604030504040204" pitchFamily="34" charset="-120"/>
            </a:endParaRPr>
          </a:p>
        </p:txBody>
      </p:sp>
      <p:sp>
        <p:nvSpPr>
          <p:cNvPr id="6" name="內容版面配置區 2">
            <a:extLst>
              <a:ext uri="{FF2B5EF4-FFF2-40B4-BE49-F238E27FC236}">
                <a16:creationId xmlns:a16="http://schemas.microsoft.com/office/drawing/2014/main" id="{B46D1FC8-E301-1872-0103-3B11CB0091A6}"/>
              </a:ext>
            </a:extLst>
          </p:cNvPr>
          <p:cNvSpPr txBox="1">
            <a:spLocks/>
          </p:cNvSpPr>
          <p:nvPr/>
        </p:nvSpPr>
        <p:spPr>
          <a:xfrm>
            <a:off x="2863970" y="2904640"/>
            <a:ext cx="8186468" cy="9637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zh-TW" altLang="en-US" sz="2400" b="1" dirty="0">
                <a:solidFill>
                  <a:srgbClr val="00B050"/>
                </a:solidFill>
                <a:latin typeface="微軟正黑體" panose="020B0604030504040204" pitchFamily="34" charset="-120"/>
                <a:ea typeface="微軟正黑體" panose="020B0604030504040204" pitchFamily="34" charset="-120"/>
              </a:rPr>
              <a:t>安全</a:t>
            </a:r>
            <a:r>
              <a:rPr lang="zh-TW" altLang="en-US" sz="2400" dirty="0">
                <a:latin typeface="微軟正黑體" panose="020B0604030504040204" pitchFamily="34" charset="-120"/>
                <a:ea typeface="微軟正黑體" panose="020B0604030504040204" pitchFamily="34" charset="-120"/>
              </a:rPr>
              <a:t>軟體發展生命週期</a:t>
            </a:r>
            <a:endParaRPr lang="en-US" altLang="zh-TW" sz="2400" dirty="0">
              <a:latin typeface="微軟正黑體" panose="020B0604030504040204" pitchFamily="34" charset="-120"/>
              <a:ea typeface="微軟正黑體" panose="020B0604030504040204" pitchFamily="34" charset="-120"/>
            </a:endParaRPr>
          </a:p>
          <a:p>
            <a:pPr marL="0" indent="0" algn="ctr">
              <a:buNone/>
            </a:pPr>
            <a:r>
              <a:rPr lang="en-US" altLang="zh-TW" sz="2400" b="1" dirty="0">
                <a:latin typeface="微軟正黑體" panose="020B0604030504040204" pitchFamily="34" charset="-120"/>
                <a:ea typeface="微軟正黑體" panose="020B0604030504040204" pitchFamily="34" charset="-120"/>
              </a:rPr>
              <a:t>SSDLC</a:t>
            </a:r>
            <a:r>
              <a:rPr lang="zh-TW" altLang="en-US" sz="2400" b="1" dirty="0">
                <a:latin typeface="微軟正黑體" panose="020B0604030504040204" pitchFamily="34" charset="-120"/>
                <a:ea typeface="微軟正黑體" panose="020B0604030504040204" pitchFamily="34" charset="-120"/>
              </a:rPr>
              <a:t> </a:t>
            </a:r>
            <a:r>
              <a:rPr lang="en-US" altLang="zh-TW" sz="2400" dirty="0">
                <a:latin typeface="微軟正黑體" panose="020B0604030504040204" pitchFamily="34" charset="-120"/>
                <a:ea typeface="微軟正黑體" panose="020B0604030504040204" pitchFamily="34" charset="-120"/>
              </a:rPr>
              <a:t>(</a:t>
            </a:r>
            <a:r>
              <a:rPr lang="en-US" altLang="zh-TW" sz="2400" b="1" dirty="0">
                <a:solidFill>
                  <a:srgbClr val="00B050"/>
                </a:solidFill>
                <a:latin typeface="微軟正黑體" panose="020B0604030504040204" pitchFamily="34" charset="-120"/>
                <a:ea typeface="微軟正黑體" panose="020B0604030504040204" pitchFamily="34" charset="-120"/>
              </a:rPr>
              <a:t>Secure</a:t>
            </a:r>
            <a:r>
              <a:rPr lang="zh-TW" altLang="en-US" sz="2400" dirty="0">
                <a:latin typeface="微軟正黑體" panose="020B0604030504040204" pitchFamily="34" charset="-120"/>
                <a:ea typeface="微軟正黑體" panose="020B0604030504040204" pitchFamily="34" charset="-120"/>
              </a:rPr>
              <a:t> </a:t>
            </a:r>
            <a:r>
              <a:rPr lang="en-US" altLang="zh-TW" sz="2400" dirty="0">
                <a:latin typeface="微軟正黑體" panose="020B0604030504040204" pitchFamily="34" charset="-120"/>
                <a:ea typeface="微軟正黑體" panose="020B0604030504040204" pitchFamily="34" charset="-120"/>
              </a:rPr>
              <a:t>Software Development Life Cycle)</a:t>
            </a:r>
            <a:endParaRPr lang="zh-TW" altLang="en-US" sz="2400" dirty="0">
              <a:latin typeface="微軟正黑體" panose="020B0604030504040204" pitchFamily="34" charset="-120"/>
              <a:ea typeface="微軟正黑體" panose="020B0604030504040204" pitchFamily="34" charset="-120"/>
            </a:endParaRPr>
          </a:p>
          <a:p>
            <a:pPr marL="0" indent="0" algn="ctr">
              <a:buFont typeface="Arial" panose="020B0604020202020204" pitchFamily="34" charset="0"/>
              <a:buNone/>
            </a:pPr>
            <a:endParaRPr lang="zh-TW" altLang="en-US" sz="2400" dirty="0">
              <a:latin typeface="微軟正黑體" panose="020B0604030504040204" pitchFamily="34" charset="-120"/>
              <a:ea typeface="微軟正黑體" panose="020B0604030504040204" pitchFamily="34" charset="-120"/>
            </a:endParaRPr>
          </a:p>
        </p:txBody>
      </p:sp>
      <p:pic>
        <p:nvPicPr>
          <p:cNvPr id="8" name="圖片 7">
            <a:extLst>
              <a:ext uri="{FF2B5EF4-FFF2-40B4-BE49-F238E27FC236}">
                <a16:creationId xmlns:a16="http://schemas.microsoft.com/office/drawing/2014/main" id="{1DC3AE48-1F68-38B3-A340-2A382D82B846}"/>
              </a:ext>
            </a:extLst>
          </p:cNvPr>
          <p:cNvPicPr>
            <a:picLocks noChangeAspect="1"/>
          </p:cNvPicPr>
          <p:nvPr/>
        </p:nvPicPr>
        <p:blipFill>
          <a:blip r:embed="rId2"/>
          <a:stretch>
            <a:fillRect/>
          </a:stretch>
        </p:blipFill>
        <p:spPr>
          <a:xfrm>
            <a:off x="2581691" y="3726146"/>
            <a:ext cx="9474679" cy="3068396"/>
          </a:xfrm>
          <a:prstGeom prst="rect">
            <a:avLst/>
          </a:prstGeom>
        </p:spPr>
      </p:pic>
      <p:sp>
        <p:nvSpPr>
          <p:cNvPr id="12" name="箭號: 向下 11">
            <a:extLst>
              <a:ext uri="{FF2B5EF4-FFF2-40B4-BE49-F238E27FC236}">
                <a16:creationId xmlns:a16="http://schemas.microsoft.com/office/drawing/2014/main" id="{578EBA05-B705-B97A-6688-4492D9775523}"/>
              </a:ext>
            </a:extLst>
          </p:cNvPr>
          <p:cNvSpPr/>
          <p:nvPr/>
        </p:nvSpPr>
        <p:spPr>
          <a:xfrm>
            <a:off x="3310737" y="2461922"/>
            <a:ext cx="502138" cy="74571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396111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CF75AD06-DFC4-4B3A-8490-330823D081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C587C93-0840-40DF-96D5-D1F2137E64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標題 1">
            <a:extLst>
              <a:ext uri="{FF2B5EF4-FFF2-40B4-BE49-F238E27FC236}">
                <a16:creationId xmlns:a16="http://schemas.microsoft.com/office/drawing/2014/main" id="{BAF6BE89-476D-EB31-C83E-7628715BA908}"/>
              </a:ext>
            </a:extLst>
          </p:cNvPr>
          <p:cNvSpPr>
            <a:spLocks noGrp="1"/>
          </p:cNvSpPr>
          <p:nvPr>
            <p:ph type="title"/>
          </p:nvPr>
        </p:nvSpPr>
        <p:spPr>
          <a:xfrm>
            <a:off x="804672" y="1401859"/>
            <a:ext cx="4130185" cy="4054282"/>
          </a:xfrm>
        </p:spPr>
        <p:txBody>
          <a:bodyPr>
            <a:normAutofit/>
          </a:bodyPr>
          <a:lstStyle/>
          <a:p>
            <a:r>
              <a:rPr lang="zh-TW" altLang="en-US" sz="3600" b="1" dirty="0">
                <a:solidFill>
                  <a:schemeClr val="tx2"/>
                </a:solidFill>
                <a:latin typeface="微軟正黑體" panose="020B0604030504040204" pitchFamily="34" charset="-120"/>
                <a:ea typeface="微軟正黑體" panose="020B0604030504040204" pitchFamily="34" charset="-120"/>
              </a:rPr>
              <a:t>案例</a:t>
            </a:r>
            <a:r>
              <a:rPr lang="en-US" altLang="zh-TW" sz="3600" b="1" dirty="0">
                <a:solidFill>
                  <a:schemeClr val="tx2"/>
                </a:solidFill>
                <a:latin typeface="微軟正黑體" panose="020B0604030504040204" pitchFamily="34" charset="-120"/>
                <a:ea typeface="微軟正黑體" panose="020B0604030504040204" pitchFamily="34" charset="-120"/>
              </a:rPr>
              <a:t>2</a:t>
            </a:r>
            <a:r>
              <a:rPr lang="zh-TW" altLang="en-US" sz="3600" b="1" dirty="0">
                <a:solidFill>
                  <a:schemeClr val="tx2"/>
                </a:solidFill>
                <a:latin typeface="微軟正黑體" panose="020B0604030504040204" pitchFamily="34" charset="-120"/>
                <a:ea typeface="微軟正黑體" panose="020B0604030504040204" pitchFamily="34" charset="-120"/>
              </a:rPr>
              <a:t>：人為疏失</a:t>
            </a:r>
          </a:p>
        </p:txBody>
      </p:sp>
      <p:grpSp>
        <p:nvGrpSpPr>
          <p:cNvPr id="25" name="Group 24">
            <a:extLst>
              <a:ext uri="{FF2B5EF4-FFF2-40B4-BE49-F238E27FC236}">
                <a16:creationId xmlns:a16="http://schemas.microsoft.com/office/drawing/2014/main" id="{5E02D55A-F529-4B19-BAF9-F63240A7B4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3839" y="0"/>
            <a:ext cx="4324865" cy="2641149"/>
            <a:chOff x="6867015" y="-1"/>
            <a:chExt cx="5324985" cy="3251912"/>
          </a:xfrm>
          <a:solidFill>
            <a:schemeClr val="accent5">
              <a:alpha val="10000"/>
            </a:schemeClr>
          </a:solidFill>
        </p:grpSpPr>
        <p:sp>
          <p:nvSpPr>
            <p:cNvPr id="26" name="Freeform: Shape 25">
              <a:extLst>
                <a:ext uri="{FF2B5EF4-FFF2-40B4-BE49-F238E27FC236}">
                  <a16:creationId xmlns:a16="http://schemas.microsoft.com/office/drawing/2014/main" id="{60367E3C-3947-493D-9458-5955DB20AE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1E8D9785-21DB-4CE6-B138-2999AD6161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43AA5AD5-8F29-4165-8112-305DDDDDD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2A4EC0CF-F38F-4D7F-B48D-9A26E814DF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1" name="內容版面配置區 2">
            <a:extLst>
              <a:ext uri="{FF2B5EF4-FFF2-40B4-BE49-F238E27FC236}">
                <a16:creationId xmlns:a16="http://schemas.microsoft.com/office/drawing/2014/main" id="{2742E064-E547-00ED-0223-88A6B0CC60B5}"/>
              </a:ext>
            </a:extLst>
          </p:cNvPr>
          <p:cNvSpPr>
            <a:spLocks noGrp="1"/>
          </p:cNvSpPr>
          <p:nvPr>
            <p:ph idx="1"/>
          </p:nvPr>
        </p:nvSpPr>
        <p:spPr>
          <a:xfrm>
            <a:off x="5257800" y="1553134"/>
            <a:ext cx="6128539" cy="3751732"/>
          </a:xfrm>
        </p:spPr>
        <p:txBody>
          <a:bodyPr anchor="ctr">
            <a:noAutofit/>
          </a:bodyPr>
          <a:lstStyle/>
          <a:p>
            <a:r>
              <a:rPr lang="zh-TW" altLang="en-US" sz="2400" dirty="0">
                <a:solidFill>
                  <a:schemeClr val="tx2"/>
                </a:solidFill>
                <a:latin typeface="微軟正黑體" panose="020B0604030504040204" pitchFamily="34" charset="-120"/>
                <a:ea typeface="微軟正黑體" panose="020B0604030504040204" pitchFamily="34" charset="-120"/>
              </a:rPr>
              <a:t>某校調查獎學金名單時，因表單設定錯誤，使回應表單的學生有機會看到先前人員作答的資料。</a:t>
            </a:r>
            <a:endParaRPr lang="en-US" altLang="zh-TW" sz="2400" dirty="0">
              <a:solidFill>
                <a:schemeClr val="tx2"/>
              </a:solidFill>
              <a:latin typeface="微軟正黑體" panose="020B0604030504040204" pitchFamily="34" charset="-120"/>
              <a:ea typeface="微軟正黑體" panose="020B0604030504040204" pitchFamily="34" charset="-120"/>
            </a:endParaRPr>
          </a:p>
          <a:p>
            <a:pPr lvl="1"/>
            <a:r>
              <a:rPr lang="zh-TW" altLang="en-US" dirty="0">
                <a:solidFill>
                  <a:schemeClr val="tx2"/>
                </a:solidFill>
                <a:latin typeface="微軟正黑體" panose="020B0604030504040204" pitchFamily="34" charset="-120"/>
                <a:ea typeface="微軟正黑體" panose="020B0604030504040204" pitchFamily="34" charset="-120"/>
              </a:rPr>
              <a:t>外洩 </a:t>
            </a:r>
            <a:r>
              <a:rPr lang="en-US" altLang="zh-TW" b="1" dirty="0">
                <a:solidFill>
                  <a:schemeClr val="tx2"/>
                </a:solidFill>
                <a:latin typeface="微軟正黑體" panose="020B0604030504040204" pitchFamily="34" charset="-120"/>
                <a:ea typeface="微軟正黑體" panose="020B0604030504040204" pitchFamily="34" charset="-120"/>
              </a:rPr>
              <a:t>22</a:t>
            </a:r>
            <a:r>
              <a:rPr lang="zh-TW" altLang="en-US" dirty="0">
                <a:solidFill>
                  <a:schemeClr val="tx2"/>
                </a:solidFill>
                <a:latin typeface="微軟正黑體" panose="020B0604030504040204" pitchFamily="34" charset="-120"/>
                <a:ea typeface="微軟正黑體" panose="020B0604030504040204" pitchFamily="34" charset="-120"/>
              </a:rPr>
              <a:t> 筆個資（姓名、學號、班級座號、電話、英檢等級、</a:t>
            </a:r>
            <a:r>
              <a:rPr lang="en-US" altLang="zh-TW" dirty="0">
                <a:solidFill>
                  <a:schemeClr val="tx2"/>
                </a:solidFill>
                <a:latin typeface="微軟正黑體" panose="020B0604030504040204" pitchFamily="34" charset="-120"/>
                <a:ea typeface="微軟正黑體" panose="020B0604030504040204" pitchFamily="34" charset="-120"/>
              </a:rPr>
              <a:t>E-mail</a:t>
            </a:r>
            <a:r>
              <a:rPr lang="zh-TW" altLang="en-US" dirty="0">
                <a:solidFill>
                  <a:schemeClr val="tx2"/>
                </a:solidFill>
                <a:latin typeface="微軟正黑體" panose="020B0604030504040204" pitchFamily="34" charset="-120"/>
                <a:ea typeface="微軟正黑體" panose="020B0604030504040204" pitchFamily="34" charset="-120"/>
              </a:rPr>
              <a:t>）</a:t>
            </a:r>
            <a:endParaRPr lang="en-US" altLang="zh-TW" dirty="0">
              <a:solidFill>
                <a:schemeClr val="tx2"/>
              </a:solidFill>
              <a:latin typeface="微軟正黑體" panose="020B0604030504040204" pitchFamily="34" charset="-120"/>
              <a:ea typeface="微軟正黑體" panose="020B0604030504040204" pitchFamily="34" charset="-120"/>
            </a:endParaRPr>
          </a:p>
          <a:p>
            <a:pPr lvl="1"/>
            <a:r>
              <a:rPr lang="zh-TW" altLang="en-US" dirty="0">
                <a:solidFill>
                  <a:schemeClr val="tx2"/>
                </a:solidFill>
                <a:latin typeface="微軟正黑體" panose="020B0604030504040204" pitchFamily="34" charset="-120"/>
                <a:ea typeface="微軟正黑體" panose="020B0604030504040204" pitchFamily="34" charset="-120"/>
              </a:rPr>
              <a:t>依法求償金額最高可達 </a:t>
            </a:r>
            <a:r>
              <a:rPr lang="en-US" altLang="zh-TW" b="1" dirty="0">
                <a:solidFill>
                  <a:schemeClr val="tx2"/>
                </a:solidFill>
                <a:latin typeface="微軟正黑體" panose="020B0604030504040204" pitchFamily="34" charset="-120"/>
                <a:ea typeface="微軟正黑體" panose="020B0604030504040204" pitchFamily="34" charset="-120"/>
              </a:rPr>
              <a:t>44</a:t>
            </a:r>
            <a:r>
              <a:rPr lang="zh-TW" altLang="en-US" dirty="0">
                <a:solidFill>
                  <a:schemeClr val="tx2"/>
                </a:solidFill>
                <a:latin typeface="微軟正黑體" panose="020B0604030504040204" pitchFamily="34" charset="-120"/>
                <a:ea typeface="微軟正黑體" panose="020B0604030504040204" pitchFamily="34" charset="-120"/>
              </a:rPr>
              <a:t> 萬元</a:t>
            </a:r>
            <a:endParaRPr lang="en-US" altLang="zh-TW" dirty="0">
              <a:solidFill>
                <a:schemeClr val="tx2"/>
              </a:solidFill>
              <a:latin typeface="微軟正黑體" panose="020B0604030504040204" pitchFamily="34" charset="-120"/>
              <a:ea typeface="微軟正黑體" panose="020B0604030504040204" pitchFamily="34" charset="-120"/>
            </a:endParaRPr>
          </a:p>
          <a:p>
            <a:pPr lvl="1"/>
            <a:endParaRPr lang="en-US" altLang="zh-TW" dirty="0">
              <a:solidFill>
                <a:schemeClr val="tx2"/>
              </a:solidFill>
              <a:latin typeface="微軟正黑體" panose="020B0604030504040204" pitchFamily="34" charset="-120"/>
              <a:ea typeface="微軟正黑體" panose="020B0604030504040204" pitchFamily="34" charset="-120"/>
            </a:endParaRPr>
          </a:p>
          <a:p>
            <a:r>
              <a:rPr lang="zh-TW" altLang="en-US" sz="2400" dirty="0">
                <a:solidFill>
                  <a:schemeClr val="tx2"/>
                </a:solidFill>
                <a:latin typeface="微軟正黑體" panose="020B0604030504040204" pitchFamily="34" charset="-120"/>
                <a:ea typeface="微軟正黑體" panose="020B0604030504040204" pitchFamily="34" charset="-120"/>
              </a:rPr>
              <a:t>某校承辦人員誤將個資檔案寄至學生群組。</a:t>
            </a:r>
            <a:endParaRPr lang="en-US" altLang="zh-TW" sz="2400" dirty="0">
              <a:solidFill>
                <a:schemeClr val="tx2"/>
              </a:solidFill>
              <a:latin typeface="微軟正黑體" panose="020B0604030504040204" pitchFamily="34" charset="-120"/>
              <a:ea typeface="微軟正黑體" panose="020B0604030504040204" pitchFamily="34" charset="-120"/>
            </a:endParaRPr>
          </a:p>
          <a:p>
            <a:pPr lvl="1"/>
            <a:r>
              <a:rPr lang="zh-TW" altLang="en-US" dirty="0">
                <a:solidFill>
                  <a:schemeClr val="tx2"/>
                </a:solidFill>
                <a:latin typeface="微軟正黑體" panose="020B0604030504040204" pitchFamily="34" charset="-120"/>
                <a:ea typeface="微軟正黑體" panose="020B0604030504040204" pitchFamily="34" charset="-120"/>
              </a:rPr>
              <a:t>外洩 </a:t>
            </a:r>
            <a:r>
              <a:rPr lang="en-US" altLang="zh-TW" b="1" dirty="0">
                <a:solidFill>
                  <a:schemeClr val="tx2"/>
                </a:solidFill>
                <a:latin typeface="微軟正黑體" panose="020B0604030504040204" pitchFamily="34" charset="-120"/>
                <a:ea typeface="微軟正黑體" panose="020B0604030504040204" pitchFamily="34" charset="-120"/>
              </a:rPr>
              <a:t>177</a:t>
            </a:r>
            <a:r>
              <a:rPr lang="zh-TW" altLang="en-US" b="1" dirty="0">
                <a:solidFill>
                  <a:schemeClr val="tx2"/>
                </a:solidFill>
                <a:latin typeface="微軟正黑體" panose="020B0604030504040204" pitchFamily="34" charset="-120"/>
                <a:ea typeface="微軟正黑體" panose="020B0604030504040204" pitchFamily="34" charset="-120"/>
              </a:rPr>
              <a:t> </a:t>
            </a:r>
            <a:r>
              <a:rPr lang="zh-TW" altLang="en-US" dirty="0">
                <a:solidFill>
                  <a:schemeClr val="tx2"/>
                </a:solidFill>
                <a:latin typeface="微軟正黑體" panose="020B0604030504040204" pitchFamily="34" charset="-120"/>
                <a:ea typeface="微軟正黑體" panose="020B0604030504040204" pitchFamily="34" charset="-120"/>
              </a:rPr>
              <a:t>筆個資（姓名、電話、</a:t>
            </a:r>
            <a:r>
              <a:rPr lang="en-US" altLang="zh-TW" dirty="0">
                <a:solidFill>
                  <a:schemeClr val="tx2"/>
                </a:solidFill>
                <a:latin typeface="微軟正黑體" panose="020B0604030504040204" pitchFamily="34" charset="-120"/>
                <a:ea typeface="微軟正黑體" panose="020B0604030504040204" pitchFamily="34" charset="-120"/>
              </a:rPr>
              <a:t>E-mail</a:t>
            </a:r>
            <a:r>
              <a:rPr lang="zh-TW" altLang="en-US" dirty="0">
                <a:solidFill>
                  <a:schemeClr val="tx2"/>
                </a:solidFill>
                <a:latin typeface="微軟正黑體" panose="020B0604030504040204" pitchFamily="34" charset="-120"/>
                <a:ea typeface="微軟正黑體" panose="020B0604030504040204" pitchFamily="34" charset="-120"/>
              </a:rPr>
              <a:t>）</a:t>
            </a:r>
            <a:endParaRPr lang="en-US" altLang="zh-TW" dirty="0">
              <a:solidFill>
                <a:schemeClr val="tx2"/>
              </a:solidFill>
              <a:latin typeface="微軟正黑體" panose="020B0604030504040204" pitchFamily="34" charset="-120"/>
              <a:ea typeface="微軟正黑體" panose="020B0604030504040204" pitchFamily="34" charset="-120"/>
            </a:endParaRPr>
          </a:p>
          <a:p>
            <a:pPr lvl="1"/>
            <a:r>
              <a:rPr lang="zh-TW" altLang="en-US" dirty="0">
                <a:solidFill>
                  <a:schemeClr val="tx2"/>
                </a:solidFill>
                <a:latin typeface="微軟正黑體" panose="020B0604030504040204" pitchFamily="34" charset="-120"/>
                <a:ea typeface="微軟正黑體" panose="020B0604030504040204" pitchFamily="34" charset="-120"/>
              </a:rPr>
              <a:t>依法求償金額最高可達 </a:t>
            </a:r>
            <a:r>
              <a:rPr lang="en-US" altLang="zh-TW" b="1" dirty="0">
                <a:solidFill>
                  <a:schemeClr val="tx2"/>
                </a:solidFill>
                <a:latin typeface="微軟正黑體" panose="020B0604030504040204" pitchFamily="34" charset="-120"/>
                <a:ea typeface="微軟正黑體" panose="020B0604030504040204" pitchFamily="34" charset="-120"/>
              </a:rPr>
              <a:t>354</a:t>
            </a:r>
            <a:r>
              <a:rPr lang="zh-TW" altLang="en-US" dirty="0">
                <a:solidFill>
                  <a:schemeClr val="tx2"/>
                </a:solidFill>
                <a:latin typeface="微軟正黑體" panose="020B0604030504040204" pitchFamily="34" charset="-120"/>
                <a:ea typeface="微軟正黑體" panose="020B0604030504040204" pitchFamily="34" charset="-120"/>
              </a:rPr>
              <a:t> 萬元</a:t>
            </a:r>
          </a:p>
        </p:txBody>
      </p:sp>
      <p:grpSp>
        <p:nvGrpSpPr>
          <p:cNvPr id="31" name="Group 30">
            <a:extLst>
              <a:ext uri="{FF2B5EF4-FFF2-40B4-BE49-F238E27FC236}">
                <a16:creationId xmlns:a16="http://schemas.microsoft.com/office/drawing/2014/main" id="{47A3A52F-BCB3-444D-9372-EE018B135C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535970" y="4114799"/>
            <a:ext cx="3655725" cy="2743201"/>
            <a:chOff x="-305" y="-1"/>
            <a:chExt cx="3832880" cy="2876136"/>
          </a:xfrm>
        </p:grpSpPr>
        <p:sp>
          <p:nvSpPr>
            <p:cNvPr id="32" name="Freeform: Shape 31">
              <a:extLst>
                <a:ext uri="{FF2B5EF4-FFF2-40B4-BE49-F238E27FC236}">
                  <a16:creationId xmlns:a16="http://schemas.microsoft.com/office/drawing/2014/main" id="{91E32C13-DED6-4967-85B8-68DD77103F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38DDA515-BC6A-47FB-951E-E1E7928750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B97EEFA7-6787-4EC0-8284-6D3D273061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A9621AC-50AB-4B43-896D-78FE571A38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83686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04695F26-39DB-450E-B464-9C76CD233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F42E55F-A297-474F-AF2D-6D3A15822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11" y="-1"/>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標題 1">
            <a:extLst>
              <a:ext uri="{FF2B5EF4-FFF2-40B4-BE49-F238E27FC236}">
                <a16:creationId xmlns:a16="http://schemas.microsoft.com/office/drawing/2014/main" id="{6B7C2203-9C13-607C-7D0B-39A9FC7B3B56}"/>
              </a:ext>
            </a:extLst>
          </p:cNvPr>
          <p:cNvSpPr>
            <a:spLocks noGrp="1"/>
          </p:cNvSpPr>
          <p:nvPr>
            <p:ph type="title"/>
          </p:nvPr>
        </p:nvSpPr>
        <p:spPr>
          <a:xfrm>
            <a:off x="804672" y="1896"/>
            <a:ext cx="5011473" cy="1773936"/>
          </a:xfrm>
        </p:spPr>
        <p:txBody>
          <a:bodyPr>
            <a:normAutofit/>
          </a:bodyPr>
          <a:lstStyle/>
          <a:p>
            <a:r>
              <a:rPr lang="zh-TW" altLang="en-US" sz="3600" b="1" dirty="0">
                <a:solidFill>
                  <a:schemeClr val="tx2"/>
                </a:solidFill>
                <a:latin typeface="微軟正黑體" panose="020B0604030504040204" pitchFamily="34" charset="-120"/>
                <a:ea typeface="微軟正黑體" panose="020B0604030504040204" pitchFamily="34" charset="-120"/>
              </a:rPr>
              <a:t>個資防護設定</a:t>
            </a:r>
            <a:r>
              <a:rPr lang="en-US" altLang="zh-TW" sz="3600" b="1" dirty="0">
                <a:solidFill>
                  <a:schemeClr val="tx2"/>
                </a:solidFill>
                <a:latin typeface="微軟正黑體" panose="020B0604030504040204" pitchFamily="34" charset="-120"/>
                <a:ea typeface="微軟正黑體" panose="020B0604030504040204" pitchFamily="34" charset="-120"/>
              </a:rPr>
              <a:t>-</a:t>
            </a:r>
            <a:r>
              <a:rPr lang="zh-TW" altLang="en-US" sz="3600" b="1" dirty="0">
                <a:solidFill>
                  <a:schemeClr val="tx2"/>
                </a:solidFill>
                <a:latin typeface="微軟正黑體" panose="020B0604030504040204" pitchFamily="34" charset="-120"/>
                <a:ea typeface="微軟正黑體" panose="020B0604030504040204" pitchFamily="34" charset="-120"/>
              </a:rPr>
              <a:t>表單提醒</a:t>
            </a:r>
          </a:p>
        </p:txBody>
      </p:sp>
      <p:grpSp>
        <p:nvGrpSpPr>
          <p:cNvPr id="33" name="Group 32">
            <a:extLst>
              <a:ext uri="{FF2B5EF4-FFF2-40B4-BE49-F238E27FC236}">
                <a16:creationId xmlns:a16="http://schemas.microsoft.com/office/drawing/2014/main" id="{972070F7-E065-4D60-8938-9FB8CDB8AC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flipH="1">
            <a:off x="-179919" y="170310"/>
            <a:ext cx="2514948" cy="2174333"/>
            <a:chOff x="-305" y="-4155"/>
            <a:chExt cx="2514948" cy="2174333"/>
          </a:xfrm>
        </p:grpSpPr>
        <p:sp>
          <p:nvSpPr>
            <p:cNvPr id="42" name="Freeform: Shape 33">
              <a:extLst>
                <a:ext uri="{FF2B5EF4-FFF2-40B4-BE49-F238E27FC236}">
                  <a16:creationId xmlns:a16="http://schemas.microsoft.com/office/drawing/2014/main" id="{4F672C03-E63A-4F6B-96BD-0C4E3F1B8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9BB94CDF-5C33-4B0A-B53F-50762639C1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D3C92F9D-544D-4691-94A7-B937CF4BE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43" name="Freeform: Shape 36">
              <a:extLst>
                <a:ext uri="{FF2B5EF4-FFF2-40B4-BE49-F238E27FC236}">
                  <a16:creationId xmlns:a16="http://schemas.microsoft.com/office/drawing/2014/main" id="{DCA4DEE4-B7B4-47F4-A9C5-31AED8369A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6" name="圖片 5">
            <a:extLst>
              <a:ext uri="{FF2B5EF4-FFF2-40B4-BE49-F238E27FC236}">
                <a16:creationId xmlns:a16="http://schemas.microsoft.com/office/drawing/2014/main" id="{6DAF5651-E5AA-583B-CE2A-50FFFBA6B099}"/>
              </a:ext>
            </a:extLst>
          </p:cNvPr>
          <p:cNvPicPr>
            <a:picLocks noChangeAspect="1"/>
          </p:cNvPicPr>
          <p:nvPr/>
        </p:nvPicPr>
        <p:blipFill>
          <a:blip r:embed="rId2"/>
          <a:stretch>
            <a:fillRect/>
          </a:stretch>
        </p:blipFill>
        <p:spPr>
          <a:xfrm>
            <a:off x="804672" y="1446903"/>
            <a:ext cx="5744409" cy="5055080"/>
          </a:xfrm>
          <a:prstGeom prst="rect">
            <a:avLst/>
          </a:prstGeom>
        </p:spPr>
      </p:pic>
      <p:pic>
        <p:nvPicPr>
          <p:cNvPr id="5" name="圖片 4">
            <a:extLst>
              <a:ext uri="{FF2B5EF4-FFF2-40B4-BE49-F238E27FC236}">
                <a16:creationId xmlns:a16="http://schemas.microsoft.com/office/drawing/2014/main" id="{F147C848-FCD3-A5FC-151C-26F03AB2587A}"/>
              </a:ext>
            </a:extLst>
          </p:cNvPr>
          <p:cNvPicPr>
            <a:picLocks noChangeAspect="1"/>
          </p:cNvPicPr>
          <p:nvPr/>
        </p:nvPicPr>
        <p:blipFill>
          <a:blip r:embed="rId3"/>
          <a:srcRect l="50000" t="17278" r="3099" b="2015"/>
          <a:stretch/>
        </p:blipFill>
        <p:spPr>
          <a:xfrm>
            <a:off x="6549081" y="1447583"/>
            <a:ext cx="5042482" cy="5054400"/>
          </a:xfrm>
          <a:prstGeom prst="rect">
            <a:avLst/>
          </a:prstGeom>
        </p:spPr>
      </p:pic>
    </p:spTree>
    <p:extLst>
      <p:ext uri="{BB962C8B-B14F-4D97-AF65-F5344CB8AC3E}">
        <p14:creationId xmlns:p14="http://schemas.microsoft.com/office/powerpoint/2010/main" val="192703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80396874-FDD3-6459-E71F-FC403BFED53A}"/>
            </a:ext>
          </a:extLst>
        </p:cNvPr>
        <p:cNvGrpSpPr/>
        <p:nvPr/>
      </p:nvGrpSpPr>
      <p:grpSpPr>
        <a:xfrm>
          <a:off x="0" y="0"/>
          <a:ext cx="0" cy="0"/>
          <a:chOff x="0" y="0"/>
          <a:chExt cx="0" cy="0"/>
        </a:xfrm>
      </p:grpSpPr>
      <p:sp useBgFill="1">
        <p:nvSpPr>
          <p:cNvPr id="107" name="Rectangle 106">
            <a:extLst>
              <a:ext uri="{FF2B5EF4-FFF2-40B4-BE49-F238E27FC236}">
                <a16:creationId xmlns:a16="http://schemas.microsoft.com/office/drawing/2014/main" id="{345A976A-8DE3-4B67-B94B-2044FDD128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6EAAA1B9-2DDB-49C9-A037-A523D2F13C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標題 1">
            <a:extLst>
              <a:ext uri="{FF2B5EF4-FFF2-40B4-BE49-F238E27FC236}">
                <a16:creationId xmlns:a16="http://schemas.microsoft.com/office/drawing/2014/main" id="{B8BE4E8C-D697-46AF-361C-AEC2360C9685}"/>
              </a:ext>
            </a:extLst>
          </p:cNvPr>
          <p:cNvSpPr>
            <a:spLocks noGrp="1"/>
          </p:cNvSpPr>
          <p:nvPr>
            <p:ph type="title"/>
          </p:nvPr>
        </p:nvSpPr>
        <p:spPr>
          <a:xfrm>
            <a:off x="804672" y="457200"/>
            <a:ext cx="10579608" cy="1188720"/>
          </a:xfrm>
        </p:spPr>
        <p:txBody>
          <a:bodyPr>
            <a:normAutofit/>
          </a:bodyPr>
          <a:lstStyle/>
          <a:p>
            <a:r>
              <a:rPr lang="zh-TW" altLang="en-US" sz="4000" b="1" dirty="0">
                <a:solidFill>
                  <a:schemeClr val="tx2"/>
                </a:solidFill>
                <a:latin typeface="微軟正黑體" panose="020B0604030504040204" pitchFamily="34" charset="-120"/>
                <a:ea typeface="微軟正黑體" panose="020B0604030504040204" pitchFamily="34" charset="-120"/>
              </a:rPr>
              <a:t>常見資安事件的預防措施</a:t>
            </a:r>
          </a:p>
        </p:txBody>
      </p:sp>
      <p:grpSp>
        <p:nvGrpSpPr>
          <p:cNvPr id="111" name="Group 110">
            <a:extLst>
              <a:ext uri="{FF2B5EF4-FFF2-40B4-BE49-F238E27FC236}">
                <a16:creationId xmlns:a16="http://schemas.microsoft.com/office/drawing/2014/main" id="{76566969-F813-4CC5-B3E9-363D85B55C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8881264" y="-5116"/>
            <a:ext cx="3318648" cy="2490264"/>
            <a:chOff x="-305" y="-1"/>
            <a:chExt cx="3832880" cy="2876136"/>
          </a:xfrm>
        </p:grpSpPr>
        <p:sp>
          <p:nvSpPr>
            <p:cNvPr id="112" name="Freeform: Shape 111">
              <a:extLst>
                <a:ext uri="{FF2B5EF4-FFF2-40B4-BE49-F238E27FC236}">
                  <a16:creationId xmlns:a16="http://schemas.microsoft.com/office/drawing/2014/main" id="{AF8CF66C-45E2-456B-92B0-9E97A331D1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Freeform: Shape 112">
              <a:extLst>
                <a:ext uri="{FF2B5EF4-FFF2-40B4-BE49-F238E27FC236}">
                  <a16:creationId xmlns:a16="http://schemas.microsoft.com/office/drawing/2014/main" id="{D65D590E-D70D-4D25-B853-D5208F2AA3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Freeform: Shape 113">
              <a:extLst>
                <a:ext uri="{FF2B5EF4-FFF2-40B4-BE49-F238E27FC236}">
                  <a16:creationId xmlns:a16="http://schemas.microsoft.com/office/drawing/2014/main" id="{6231501E-3F84-4705-A001-13995FA688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Freeform: Shape 114">
              <a:extLst>
                <a:ext uri="{FF2B5EF4-FFF2-40B4-BE49-F238E27FC236}">
                  <a16:creationId xmlns:a16="http://schemas.microsoft.com/office/drawing/2014/main" id="{552617E4-47FD-4C38-8F70-93BF9B125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7" name="Group 116">
            <a:extLst>
              <a:ext uri="{FF2B5EF4-FFF2-40B4-BE49-F238E27FC236}">
                <a16:creationId xmlns:a16="http://schemas.microsoft.com/office/drawing/2014/main" id="{0217D733-97B6-4C43-AF0C-5E3CB0EA132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07887"/>
            <a:ext cx="2605762" cy="2252847"/>
            <a:chOff x="-305" y="-4155"/>
            <a:chExt cx="2514948" cy="2174333"/>
          </a:xfrm>
        </p:grpSpPr>
        <p:sp>
          <p:nvSpPr>
            <p:cNvPr id="118" name="Freeform: Shape 117">
              <a:extLst>
                <a:ext uri="{FF2B5EF4-FFF2-40B4-BE49-F238E27FC236}">
                  <a16:creationId xmlns:a16="http://schemas.microsoft.com/office/drawing/2014/main" id="{FD288266-7E76-4D4A-BAAC-E233FA013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Shape 118">
              <a:extLst>
                <a:ext uri="{FF2B5EF4-FFF2-40B4-BE49-F238E27FC236}">
                  <a16:creationId xmlns:a16="http://schemas.microsoft.com/office/drawing/2014/main" id="{B697F88A-8624-4BA2-AF06-E6C3A52F03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Shape 119">
              <a:extLst>
                <a:ext uri="{FF2B5EF4-FFF2-40B4-BE49-F238E27FC236}">
                  <a16:creationId xmlns:a16="http://schemas.microsoft.com/office/drawing/2014/main" id="{8CA77163-C052-481C-9DCF-68C23ACAB3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121" name="Freeform: Shape 120">
              <a:extLst>
                <a:ext uri="{FF2B5EF4-FFF2-40B4-BE49-F238E27FC236}">
                  <a16:creationId xmlns:a16="http://schemas.microsoft.com/office/drawing/2014/main" id="{02B425B5-0A0E-4B85-B718-E5DA73431A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群組 4">
            <a:extLst>
              <a:ext uri="{FF2B5EF4-FFF2-40B4-BE49-F238E27FC236}">
                <a16:creationId xmlns:a16="http://schemas.microsoft.com/office/drawing/2014/main" id="{32F831F8-E7C8-3BC4-A247-937E4EB72F20}"/>
              </a:ext>
            </a:extLst>
          </p:cNvPr>
          <p:cNvGrpSpPr/>
          <p:nvPr/>
        </p:nvGrpSpPr>
        <p:grpSpPr>
          <a:xfrm>
            <a:off x="3251200" y="1498600"/>
            <a:ext cx="5543031" cy="5188194"/>
            <a:chOff x="6237112" y="1027906"/>
            <a:chExt cx="5828888" cy="5882188"/>
          </a:xfrm>
        </p:grpSpPr>
        <p:sp>
          <p:nvSpPr>
            <p:cNvPr id="6" name="橢圓 5">
              <a:extLst>
                <a:ext uri="{FF2B5EF4-FFF2-40B4-BE49-F238E27FC236}">
                  <a16:creationId xmlns:a16="http://schemas.microsoft.com/office/drawing/2014/main" id="{10BBEA32-F3F3-1FA0-4C94-BC5BF1C3A8AE}"/>
                </a:ext>
              </a:extLst>
            </p:cNvPr>
            <p:cNvSpPr/>
            <p:nvPr/>
          </p:nvSpPr>
          <p:spPr>
            <a:xfrm>
              <a:off x="8071556" y="2921293"/>
              <a:ext cx="2160000" cy="2160000"/>
            </a:xfrm>
            <a:prstGeom prst="ellipse">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zh-TW" altLang="en-US" sz="2400" dirty="0">
                  <a:latin typeface="微軟正黑體" panose="020B0604030504040204" pitchFamily="34" charset="-120"/>
                  <a:ea typeface="微軟正黑體" panose="020B0604030504040204" pitchFamily="34" charset="-120"/>
                </a:rPr>
                <a:t>資安事件</a:t>
              </a:r>
            </a:p>
          </p:txBody>
        </p:sp>
        <p:sp>
          <p:nvSpPr>
            <p:cNvPr id="7" name="橢圓 6">
              <a:extLst>
                <a:ext uri="{FF2B5EF4-FFF2-40B4-BE49-F238E27FC236}">
                  <a16:creationId xmlns:a16="http://schemas.microsoft.com/office/drawing/2014/main" id="{5BA8F3E7-88D8-2E2F-4FE0-79610BB0D2EC}"/>
                </a:ext>
              </a:extLst>
            </p:cNvPr>
            <p:cNvSpPr/>
            <p:nvPr/>
          </p:nvSpPr>
          <p:spPr>
            <a:xfrm>
              <a:off x="8071556" y="1027906"/>
              <a:ext cx="2160000" cy="2160000"/>
            </a:xfrm>
            <a:prstGeom prst="ellipse">
              <a:avLst/>
            </a:prstGeom>
            <a:solidFill>
              <a:schemeClr val="accent4">
                <a:alpha val="5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altLang="zh-TW" sz="2400" dirty="0">
                  <a:latin typeface="微軟正黑體" panose="020B0604030504040204" pitchFamily="34" charset="-120"/>
                  <a:ea typeface="微軟正黑體" panose="020B0604030504040204" pitchFamily="34" charset="-120"/>
                </a:rPr>
                <a:t>User</a:t>
              </a:r>
            </a:p>
            <a:p>
              <a:pPr algn="ctr"/>
              <a:r>
                <a:rPr lang="zh-TW" altLang="en-US" sz="2400" dirty="0">
                  <a:latin typeface="微軟正黑體" panose="020B0604030504040204" pitchFamily="34" charset="-120"/>
                  <a:ea typeface="微軟正黑體" panose="020B0604030504040204" pitchFamily="34" charset="-120"/>
                </a:rPr>
                <a:t>使用者</a:t>
              </a:r>
              <a:endParaRPr lang="en-US" altLang="zh-TW" sz="2400" dirty="0">
                <a:latin typeface="微軟正黑體" panose="020B0604030504040204" pitchFamily="34" charset="-120"/>
                <a:ea typeface="微軟正黑體" panose="020B0604030504040204" pitchFamily="34" charset="-120"/>
              </a:endParaRPr>
            </a:p>
            <a:p>
              <a:pPr algn="ctr"/>
              <a:r>
                <a:rPr lang="zh-TW" altLang="en-US" sz="2400" dirty="0">
                  <a:latin typeface="微軟正黑體" panose="020B0604030504040204" pitchFamily="34" charset="-120"/>
                  <a:ea typeface="微軟正黑體" panose="020B0604030504040204" pitchFamily="34" charset="-120"/>
                </a:rPr>
                <a:t>不當行為</a:t>
              </a:r>
            </a:p>
          </p:txBody>
        </p:sp>
        <p:sp>
          <p:nvSpPr>
            <p:cNvPr id="8" name="橢圓 7">
              <a:extLst>
                <a:ext uri="{FF2B5EF4-FFF2-40B4-BE49-F238E27FC236}">
                  <a16:creationId xmlns:a16="http://schemas.microsoft.com/office/drawing/2014/main" id="{6311D4AA-3551-6ECD-8A86-A56996FBEF00}"/>
                </a:ext>
              </a:extLst>
            </p:cNvPr>
            <p:cNvSpPr/>
            <p:nvPr/>
          </p:nvSpPr>
          <p:spPr>
            <a:xfrm>
              <a:off x="6237112" y="2921293"/>
              <a:ext cx="2160000" cy="2160000"/>
            </a:xfrm>
            <a:prstGeom prst="ellipse">
              <a:avLst/>
            </a:prstGeom>
            <a:solidFill>
              <a:srgbClr val="FFC000">
                <a:alpha val="50000"/>
              </a:srgb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TW" sz="2400" dirty="0">
                  <a:latin typeface="微軟正黑體" panose="020B0604030504040204" pitchFamily="34" charset="-120"/>
                  <a:ea typeface="微軟正黑體" panose="020B0604030504040204" pitchFamily="34" charset="-120"/>
                </a:rPr>
                <a:t>Program</a:t>
              </a:r>
            </a:p>
            <a:p>
              <a:pPr algn="ctr"/>
              <a:r>
                <a:rPr lang="zh-TW" altLang="en-US" sz="2400" dirty="0">
                  <a:latin typeface="微軟正黑體" panose="020B0604030504040204" pitchFamily="34" charset="-120"/>
                  <a:ea typeface="微軟正黑體" panose="020B0604030504040204" pitchFamily="34" charset="-120"/>
                </a:rPr>
                <a:t>程式</a:t>
              </a:r>
              <a:endParaRPr lang="en-US" altLang="zh-TW" sz="2400" dirty="0">
                <a:latin typeface="微軟正黑體" panose="020B0604030504040204" pitchFamily="34" charset="-120"/>
                <a:ea typeface="微軟正黑體" panose="020B0604030504040204" pitchFamily="34" charset="-120"/>
              </a:endParaRPr>
            </a:p>
            <a:p>
              <a:pPr algn="ctr"/>
              <a:r>
                <a:rPr lang="zh-TW" altLang="en-US" sz="2400" dirty="0">
                  <a:latin typeface="微軟正黑體" panose="020B0604030504040204" pitchFamily="34" charset="-120"/>
                  <a:ea typeface="微軟正黑體" panose="020B0604030504040204" pitchFamily="34" charset="-120"/>
                </a:rPr>
                <a:t>設計漏洞</a:t>
              </a:r>
              <a:endParaRPr lang="en-US" altLang="zh-TW" sz="2400" dirty="0">
                <a:latin typeface="微軟正黑體" panose="020B0604030504040204" pitchFamily="34" charset="-120"/>
                <a:ea typeface="微軟正黑體" panose="020B0604030504040204" pitchFamily="34" charset="-120"/>
              </a:endParaRPr>
            </a:p>
          </p:txBody>
        </p:sp>
        <p:sp>
          <p:nvSpPr>
            <p:cNvPr id="9" name="橢圓 8">
              <a:extLst>
                <a:ext uri="{FF2B5EF4-FFF2-40B4-BE49-F238E27FC236}">
                  <a16:creationId xmlns:a16="http://schemas.microsoft.com/office/drawing/2014/main" id="{599BD039-9228-E39A-F5C4-E5BEADD0AE1A}"/>
                </a:ext>
              </a:extLst>
            </p:cNvPr>
            <p:cNvSpPr/>
            <p:nvPr/>
          </p:nvSpPr>
          <p:spPr>
            <a:xfrm>
              <a:off x="9906000" y="2921293"/>
              <a:ext cx="2160000" cy="2160000"/>
            </a:xfrm>
            <a:prstGeom prst="ellipse">
              <a:avLst/>
            </a:prstGeom>
            <a:solidFill>
              <a:srgbClr val="FFC000">
                <a:alpha val="50000"/>
              </a:srgb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TW" sz="2400" dirty="0">
                  <a:latin typeface="微軟正黑體" panose="020B0604030504040204" pitchFamily="34" charset="-120"/>
                  <a:ea typeface="微軟正黑體" panose="020B0604030504040204" pitchFamily="34" charset="-120"/>
                </a:rPr>
                <a:t>System</a:t>
              </a:r>
            </a:p>
            <a:p>
              <a:pPr algn="ctr"/>
              <a:r>
                <a:rPr lang="zh-TW" altLang="en-US" sz="2400" dirty="0">
                  <a:latin typeface="微軟正黑體" panose="020B0604030504040204" pitchFamily="34" charset="-120"/>
                  <a:ea typeface="微軟正黑體" panose="020B0604030504040204" pitchFamily="34" charset="-120"/>
                </a:rPr>
                <a:t>系統</a:t>
              </a:r>
              <a:endParaRPr lang="en-US" altLang="zh-TW" sz="2400" dirty="0">
                <a:latin typeface="微軟正黑體" panose="020B0604030504040204" pitchFamily="34" charset="-120"/>
                <a:ea typeface="微軟正黑體" panose="020B0604030504040204" pitchFamily="34" charset="-120"/>
              </a:endParaRPr>
            </a:p>
            <a:p>
              <a:pPr algn="ctr"/>
              <a:r>
                <a:rPr lang="zh-TW" altLang="en-US" sz="2400" dirty="0">
                  <a:latin typeface="微軟正黑體" panose="020B0604030504040204" pitchFamily="34" charset="-120"/>
                  <a:ea typeface="微軟正黑體" panose="020B0604030504040204" pitchFamily="34" charset="-120"/>
                </a:rPr>
                <a:t>漏洞</a:t>
              </a:r>
            </a:p>
          </p:txBody>
        </p:sp>
        <p:sp>
          <p:nvSpPr>
            <p:cNvPr id="10" name="橢圓 9">
              <a:extLst>
                <a:ext uri="{FF2B5EF4-FFF2-40B4-BE49-F238E27FC236}">
                  <a16:creationId xmlns:a16="http://schemas.microsoft.com/office/drawing/2014/main" id="{50E8F2B8-0C8A-3E15-A7D9-6A379FE804BE}"/>
                </a:ext>
              </a:extLst>
            </p:cNvPr>
            <p:cNvSpPr/>
            <p:nvPr/>
          </p:nvSpPr>
          <p:spPr>
            <a:xfrm>
              <a:off x="8071556" y="4750094"/>
              <a:ext cx="2160000" cy="2160000"/>
            </a:xfrm>
            <a:prstGeom prst="ellipse">
              <a:avLst/>
            </a:prstGeom>
            <a:solidFill>
              <a:srgbClr val="FFC000">
                <a:alpha val="50000"/>
              </a:srgb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TW" sz="2400" dirty="0">
                  <a:latin typeface="微軟正黑體" panose="020B0604030504040204" pitchFamily="34" charset="-120"/>
                  <a:ea typeface="微軟正黑體" panose="020B0604030504040204" pitchFamily="34" charset="-120"/>
                </a:rPr>
                <a:t>Insider</a:t>
              </a:r>
            </a:p>
            <a:p>
              <a:pPr algn="ctr"/>
              <a:r>
                <a:rPr lang="zh-TW" altLang="en-US" sz="2400" dirty="0">
                  <a:latin typeface="微軟正黑體" panose="020B0604030504040204" pitchFamily="34" charset="-120"/>
                  <a:ea typeface="微軟正黑體" panose="020B0604030504040204" pitchFamily="34" charset="-120"/>
                </a:rPr>
                <a:t>內部威脅</a:t>
              </a:r>
            </a:p>
          </p:txBody>
        </p:sp>
      </p:grpSp>
      <p:sp>
        <p:nvSpPr>
          <p:cNvPr id="11" name="文字方塊 10">
            <a:extLst>
              <a:ext uri="{FF2B5EF4-FFF2-40B4-BE49-F238E27FC236}">
                <a16:creationId xmlns:a16="http://schemas.microsoft.com/office/drawing/2014/main" id="{B9CA9F34-C7A5-352D-45C7-A7AD6357F560}"/>
              </a:ext>
            </a:extLst>
          </p:cNvPr>
          <p:cNvSpPr txBox="1"/>
          <p:nvPr/>
        </p:nvSpPr>
        <p:spPr>
          <a:xfrm>
            <a:off x="6673814" y="1902573"/>
            <a:ext cx="1620957" cy="954107"/>
          </a:xfrm>
          <a:prstGeom prst="rect">
            <a:avLst/>
          </a:prstGeom>
          <a:noFill/>
        </p:spPr>
        <p:txBody>
          <a:bodyPr wrap="none" rtlCol="0">
            <a:spAutoFit/>
          </a:bodyPr>
          <a:lstStyle/>
          <a:p>
            <a:r>
              <a:rPr lang="zh-TW" altLang="en-US" sz="2800" b="1" dirty="0">
                <a:solidFill>
                  <a:srgbClr val="0070C0"/>
                </a:solidFill>
                <a:latin typeface="微軟正黑體" panose="020B0604030504040204" pitchFamily="34" charset="-120"/>
                <a:ea typeface="微軟正黑體" panose="020B0604030504040204" pitchFamily="34" charset="-120"/>
              </a:rPr>
              <a:t>教育訓練</a:t>
            </a:r>
            <a:endParaRPr lang="en-US" altLang="zh-TW" sz="2800" b="1" dirty="0">
              <a:solidFill>
                <a:srgbClr val="0070C0"/>
              </a:solidFill>
              <a:latin typeface="微軟正黑體" panose="020B0604030504040204" pitchFamily="34" charset="-120"/>
              <a:ea typeface="微軟正黑體" panose="020B0604030504040204" pitchFamily="34" charset="-120"/>
            </a:endParaRPr>
          </a:p>
          <a:p>
            <a:r>
              <a:rPr lang="zh-TW" altLang="en-US" sz="2800" b="1" dirty="0">
                <a:solidFill>
                  <a:srgbClr val="0070C0"/>
                </a:solidFill>
                <a:latin typeface="微軟正黑體" panose="020B0604030504040204" pitchFamily="34" charset="-120"/>
                <a:ea typeface="微軟正黑體" panose="020B0604030504040204" pitchFamily="34" charset="-120"/>
              </a:rPr>
              <a:t>資安演練</a:t>
            </a:r>
          </a:p>
        </p:txBody>
      </p:sp>
      <p:sp>
        <p:nvSpPr>
          <p:cNvPr id="12" name="文字方塊 11">
            <a:extLst>
              <a:ext uri="{FF2B5EF4-FFF2-40B4-BE49-F238E27FC236}">
                <a16:creationId xmlns:a16="http://schemas.microsoft.com/office/drawing/2014/main" id="{A3EC0525-828D-0DD1-53BB-97EF5D244141}"/>
              </a:ext>
            </a:extLst>
          </p:cNvPr>
          <p:cNvSpPr txBox="1"/>
          <p:nvPr/>
        </p:nvSpPr>
        <p:spPr>
          <a:xfrm>
            <a:off x="6673813" y="5257161"/>
            <a:ext cx="1620957" cy="954107"/>
          </a:xfrm>
          <a:prstGeom prst="rect">
            <a:avLst/>
          </a:prstGeom>
          <a:noFill/>
        </p:spPr>
        <p:txBody>
          <a:bodyPr wrap="none" rtlCol="0">
            <a:spAutoFit/>
          </a:bodyPr>
          <a:lstStyle/>
          <a:p>
            <a:r>
              <a:rPr lang="zh-TW" altLang="en-US" sz="2800" b="1" dirty="0">
                <a:solidFill>
                  <a:srgbClr val="0070C0"/>
                </a:solidFill>
                <a:latin typeface="微軟正黑體" panose="020B0604030504040204" pitchFamily="34" charset="-120"/>
                <a:ea typeface="微軟正黑體" panose="020B0604030504040204" pitchFamily="34" charset="-120"/>
              </a:rPr>
              <a:t>教育訓練</a:t>
            </a:r>
            <a:endParaRPr lang="en-US" altLang="zh-TW" sz="2800" b="1" dirty="0">
              <a:solidFill>
                <a:srgbClr val="0070C0"/>
              </a:solidFill>
              <a:latin typeface="微軟正黑體" panose="020B0604030504040204" pitchFamily="34" charset="-120"/>
              <a:ea typeface="微軟正黑體" panose="020B0604030504040204" pitchFamily="34" charset="-120"/>
            </a:endParaRPr>
          </a:p>
          <a:p>
            <a:r>
              <a:rPr lang="zh-TW" altLang="en-US" sz="2800" b="1" dirty="0">
                <a:solidFill>
                  <a:srgbClr val="0070C0"/>
                </a:solidFill>
                <a:latin typeface="微軟正黑體" panose="020B0604030504040204" pitchFamily="34" charset="-120"/>
                <a:ea typeface="微軟正黑體" panose="020B0604030504040204" pitchFamily="34" charset="-120"/>
              </a:rPr>
              <a:t>資安演練</a:t>
            </a:r>
          </a:p>
        </p:txBody>
      </p:sp>
      <p:sp>
        <p:nvSpPr>
          <p:cNvPr id="13" name="文字方塊 12">
            <a:extLst>
              <a:ext uri="{FF2B5EF4-FFF2-40B4-BE49-F238E27FC236}">
                <a16:creationId xmlns:a16="http://schemas.microsoft.com/office/drawing/2014/main" id="{965C8C94-7562-AE81-D8E4-1FA4D4B904F0}"/>
              </a:ext>
            </a:extLst>
          </p:cNvPr>
          <p:cNvSpPr txBox="1"/>
          <p:nvPr/>
        </p:nvSpPr>
        <p:spPr>
          <a:xfrm>
            <a:off x="1567853" y="3168601"/>
            <a:ext cx="2698175" cy="1384995"/>
          </a:xfrm>
          <a:prstGeom prst="rect">
            <a:avLst/>
          </a:prstGeom>
          <a:noFill/>
        </p:spPr>
        <p:txBody>
          <a:bodyPr wrap="none" rtlCol="0">
            <a:spAutoFit/>
          </a:bodyPr>
          <a:lstStyle/>
          <a:p>
            <a:r>
              <a:rPr lang="zh-TW" altLang="en-US" sz="2800" b="1" dirty="0">
                <a:solidFill>
                  <a:srgbClr val="7030A0"/>
                </a:solidFill>
                <a:latin typeface="微軟正黑體" panose="020B0604030504040204" pitchFamily="34" charset="-120"/>
                <a:ea typeface="微軟正黑體" panose="020B0604030504040204" pitchFamily="34" charset="-120"/>
              </a:rPr>
              <a:t>定期更新、檢測</a:t>
            </a:r>
            <a:endParaRPr lang="en-US" altLang="zh-TW" sz="2800" b="1" dirty="0">
              <a:solidFill>
                <a:srgbClr val="7030A0"/>
              </a:solidFill>
              <a:latin typeface="微軟正黑體" panose="020B0604030504040204" pitchFamily="34" charset="-120"/>
              <a:ea typeface="微軟正黑體" panose="020B0604030504040204" pitchFamily="34" charset="-120"/>
            </a:endParaRPr>
          </a:p>
          <a:p>
            <a:r>
              <a:rPr lang="zh-TW" altLang="en-US" sz="2800" b="1" dirty="0">
                <a:solidFill>
                  <a:srgbClr val="7030A0"/>
                </a:solidFill>
                <a:latin typeface="微軟正黑體" panose="020B0604030504040204" pitchFamily="34" charset="-120"/>
                <a:ea typeface="微軟正黑體" panose="020B0604030504040204" pitchFamily="34" charset="-120"/>
              </a:rPr>
              <a:t>修補漏洞</a:t>
            </a:r>
            <a:endParaRPr lang="en-US" altLang="zh-TW" sz="2800" b="1" dirty="0">
              <a:solidFill>
                <a:srgbClr val="7030A0"/>
              </a:solidFill>
              <a:latin typeface="微軟正黑體" panose="020B0604030504040204" pitchFamily="34" charset="-120"/>
              <a:ea typeface="微軟正黑體" panose="020B0604030504040204" pitchFamily="34" charset="-120"/>
            </a:endParaRPr>
          </a:p>
          <a:p>
            <a:r>
              <a:rPr lang="zh-TW" altLang="en-US" sz="2800" b="1" dirty="0">
                <a:solidFill>
                  <a:srgbClr val="7030A0"/>
                </a:solidFill>
                <a:latin typeface="微軟正黑體" panose="020B0604030504040204" pitchFamily="34" charset="-120"/>
                <a:ea typeface="微軟正黑體" panose="020B0604030504040204" pitchFamily="34" charset="-120"/>
              </a:rPr>
              <a:t>週期稽核</a:t>
            </a:r>
          </a:p>
        </p:txBody>
      </p:sp>
      <p:sp>
        <p:nvSpPr>
          <p:cNvPr id="14" name="文字方塊 13">
            <a:extLst>
              <a:ext uri="{FF2B5EF4-FFF2-40B4-BE49-F238E27FC236}">
                <a16:creationId xmlns:a16="http://schemas.microsoft.com/office/drawing/2014/main" id="{5406647C-01A7-76ED-4D81-1EAA9099646E}"/>
              </a:ext>
            </a:extLst>
          </p:cNvPr>
          <p:cNvSpPr txBox="1"/>
          <p:nvPr/>
        </p:nvSpPr>
        <p:spPr>
          <a:xfrm>
            <a:off x="8423508" y="3162897"/>
            <a:ext cx="2698175" cy="1384995"/>
          </a:xfrm>
          <a:prstGeom prst="rect">
            <a:avLst/>
          </a:prstGeom>
          <a:noFill/>
        </p:spPr>
        <p:txBody>
          <a:bodyPr wrap="none" rtlCol="0">
            <a:spAutoFit/>
          </a:bodyPr>
          <a:lstStyle/>
          <a:p>
            <a:r>
              <a:rPr lang="zh-TW" altLang="en-US" sz="2800" b="1" dirty="0">
                <a:solidFill>
                  <a:srgbClr val="7030A0"/>
                </a:solidFill>
                <a:latin typeface="微軟正黑體" panose="020B0604030504040204" pitchFamily="34" charset="-120"/>
                <a:ea typeface="微軟正黑體" panose="020B0604030504040204" pitchFamily="34" charset="-120"/>
              </a:rPr>
              <a:t>定期更新、檢測</a:t>
            </a:r>
            <a:endParaRPr lang="en-US" altLang="zh-TW" sz="2800" b="1" dirty="0">
              <a:solidFill>
                <a:srgbClr val="7030A0"/>
              </a:solidFill>
              <a:latin typeface="微軟正黑體" panose="020B0604030504040204" pitchFamily="34" charset="-120"/>
              <a:ea typeface="微軟正黑體" panose="020B0604030504040204" pitchFamily="34" charset="-120"/>
            </a:endParaRPr>
          </a:p>
          <a:p>
            <a:r>
              <a:rPr lang="zh-TW" altLang="en-US" sz="2800" b="1" dirty="0">
                <a:solidFill>
                  <a:srgbClr val="7030A0"/>
                </a:solidFill>
                <a:latin typeface="微軟正黑體" panose="020B0604030504040204" pitchFamily="34" charset="-120"/>
                <a:ea typeface="微軟正黑體" panose="020B0604030504040204" pitchFamily="34" charset="-120"/>
              </a:rPr>
              <a:t>修補漏洞</a:t>
            </a:r>
            <a:endParaRPr lang="en-US" altLang="zh-TW" sz="2800" b="1" dirty="0">
              <a:solidFill>
                <a:srgbClr val="7030A0"/>
              </a:solidFill>
              <a:latin typeface="微軟正黑體" panose="020B0604030504040204" pitchFamily="34" charset="-120"/>
              <a:ea typeface="微軟正黑體" panose="020B0604030504040204" pitchFamily="34" charset="-120"/>
            </a:endParaRPr>
          </a:p>
          <a:p>
            <a:r>
              <a:rPr lang="zh-TW" altLang="en-US" sz="2800" b="1" dirty="0">
                <a:solidFill>
                  <a:srgbClr val="7030A0"/>
                </a:solidFill>
                <a:latin typeface="微軟正黑體" panose="020B0604030504040204" pitchFamily="34" charset="-120"/>
                <a:ea typeface="微軟正黑體" panose="020B0604030504040204" pitchFamily="34" charset="-120"/>
              </a:rPr>
              <a:t>週期稽核</a:t>
            </a:r>
          </a:p>
        </p:txBody>
      </p:sp>
    </p:spTree>
    <p:extLst>
      <p:ext uri="{BB962C8B-B14F-4D97-AF65-F5344CB8AC3E}">
        <p14:creationId xmlns:p14="http://schemas.microsoft.com/office/powerpoint/2010/main" val="3967142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27">
            <a:extLst>
              <a:ext uri="{FF2B5EF4-FFF2-40B4-BE49-F238E27FC236}">
                <a16:creationId xmlns:a16="http://schemas.microsoft.com/office/drawing/2014/main" id="{1E020063-2385-44AC-BD67-258E1F0B9F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29">
            <a:extLst>
              <a:ext uri="{FF2B5EF4-FFF2-40B4-BE49-F238E27FC236}">
                <a16:creationId xmlns:a16="http://schemas.microsoft.com/office/drawing/2014/main" id="{7E014A0B-5338-4077-AFE9-A90D04D449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標題 1">
            <a:extLst>
              <a:ext uri="{FF2B5EF4-FFF2-40B4-BE49-F238E27FC236}">
                <a16:creationId xmlns:a16="http://schemas.microsoft.com/office/drawing/2014/main" id="{A35A2DE3-97CE-0021-F17E-A27C29A48B8C}"/>
              </a:ext>
            </a:extLst>
          </p:cNvPr>
          <p:cNvSpPr>
            <a:spLocks noGrp="1"/>
          </p:cNvSpPr>
          <p:nvPr>
            <p:ph type="title"/>
          </p:nvPr>
        </p:nvSpPr>
        <p:spPr>
          <a:xfrm>
            <a:off x="1179576" y="1967"/>
            <a:ext cx="9829800" cy="1325880"/>
          </a:xfrm>
        </p:spPr>
        <p:txBody>
          <a:bodyPr anchor="b">
            <a:normAutofit/>
          </a:bodyPr>
          <a:lstStyle/>
          <a:p>
            <a:pPr algn="ctr"/>
            <a:r>
              <a:rPr lang="zh-TW" altLang="en-US" sz="3600" b="1" dirty="0">
                <a:solidFill>
                  <a:schemeClr val="tx2"/>
                </a:solidFill>
                <a:latin typeface="微軟正黑體" panose="020B0604030504040204" pitchFamily="34" charset="-120"/>
                <a:ea typeface="微軟正黑體" panose="020B0604030504040204" pitchFamily="34" charset="-120"/>
              </a:rPr>
              <a:t>建議弱掃的時機</a:t>
            </a:r>
          </a:p>
        </p:txBody>
      </p:sp>
      <p:grpSp>
        <p:nvGrpSpPr>
          <p:cNvPr id="46" name="Group 31">
            <a:extLst>
              <a:ext uri="{FF2B5EF4-FFF2-40B4-BE49-F238E27FC236}">
                <a16:creationId xmlns:a16="http://schemas.microsoft.com/office/drawing/2014/main" id="{78127680-150F-4A90-9950-F663925781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1"/>
            <a:ext cx="3362070" cy="2522849"/>
            <a:chOff x="-305" y="-1"/>
            <a:chExt cx="3832880" cy="2876136"/>
          </a:xfrm>
        </p:grpSpPr>
        <p:sp>
          <p:nvSpPr>
            <p:cNvPr id="47" name="Freeform: Shape 32">
              <a:extLst>
                <a:ext uri="{FF2B5EF4-FFF2-40B4-BE49-F238E27FC236}">
                  <a16:creationId xmlns:a16="http://schemas.microsoft.com/office/drawing/2014/main" id="{5088F97A-8362-4967-B664-D748B846EC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33">
              <a:extLst>
                <a:ext uri="{FF2B5EF4-FFF2-40B4-BE49-F238E27FC236}">
                  <a16:creationId xmlns:a16="http://schemas.microsoft.com/office/drawing/2014/main" id="{30F9DEDE-4318-412A-81C5-C8C90F689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Shape 34">
              <a:extLst>
                <a:ext uri="{FF2B5EF4-FFF2-40B4-BE49-F238E27FC236}">
                  <a16:creationId xmlns:a16="http://schemas.microsoft.com/office/drawing/2014/main" id="{09E97DE9-7844-4707-8928-1CD88ADB72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Freeform: Shape 35">
              <a:extLst>
                <a:ext uri="{FF2B5EF4-FFF2-40B4-BE49-F238E27FC236}">
                  <a16:creationId xmlns:a16="http://schemas.microsoft.com/office/drawing/2014/main" id="{EC58954E-44A5-4A0D-97A9-8A2BB43D68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內容版面配置區 2">
            <a:extLst>
              <a:ext uri="{FF2B5EF4-FFF2-40B4-BE49-F238E27FC236}">
                <a16:creationId xmlns:a16="http://schemas.microsoft.com/office/drawing/2014/main" id="{78CCA670-B1CF-5EF0-8E1C-5EA882317337}"/>
              </a:ext>
            </a:extLst>
          </p:cNvPr>
          <p:cNvSpPr>
            <a:spLocks noGrp="1"/>
          </p:cNvSpPr>
          <p:nvPr>
            <p:ph idx="1"/>
          </p:nvPr>
        </p:nvSpPr>
        <p:spPr>
          <a:xfrm>
            <a:off x="2808834" y="1513130"/>
            <a:ext cx="7691556" cy="3227626"/>
          </a:xfrm>
        </p:spPr>
        <p:txBody>
          <a:bodyPr anchor="ctr">
            <a:normAutofit/>
          </a:bodyPr>
          <a:lstStyle/>
          <a:p>
            <a:r>
              <a:rPr lang="zh-TW" altLang="en-US" sz="2400" dirty="0">
                <a:solidFill>
                  <a:schemeClr val="tx2"/>
                </a:solidFill>
                <a:latin typeface="微軟正黑體" panose="020B0604030504040204" pitchFamily="34" charset="-120"/>
                <a:ea typeface="微軟正黑體" panose="020B0604030504040204" pitchFamily="34" charset="-120"/>
              </a:rPr>
              <a:t>服務公開上線以前</a:t>
            </a:r>
            <a:endParaRPr lang="en-US" altLang="zh-TW" sz="2400" dirty="0">
              <a:solidFill>
                <a:schemeClr val="tx2"/>
              </a:solidFill>
              <a:latin typeface="微軟正黑體" panose="020B0604030504040204" pitchFamily="34" charset="-120"/>
              <a:ea typeface="微軟正黑體" panose="020B0604030504040204" pitchFamily="34" charset="-120"/>
            </a:endParaRPr>
          </a:p>
          <a:p>
            <a:r>
              <a:rPr lang="zh-TW" altLang="en-US" sz="2400" dirty="0">
                <a:solidFill>
                  <a:schemeClr val="tx2"/>
                </a:solidFill>
                <a:latin typeface="微軟正黑體" panose="020B0604030504040204" pitchFamily="34" charset="-120"/>
                <a:ea typeface="微軟正黑體" panose="020B0604030504040204" pitchFamily="34" charset="-120"/>
              </a:rPr>
              <a:t>開發程式過程中</a:t>
            </a:r>
            <a:endParaRPr lang="en-US" altLang="zh-TW" sz="2400" dirty="0">
              <a:solidFill>
                <a:schemeClr val="tx2"/>
              </a:solidFill>
              <a:latin typeface="微軟正黑體" panose="020B0604030504040204" pitchFamily="34" charset="-120"/>
              <a:ea typeface="微軟正黑體" panose="020B0604030504040204" pitchFamily="34" charset="-120"/>
            </a:endParaRPr>
          </a:p>
          <a:p>
            <a:r>
              <a:rPr lang="zh-TW" altLang="en-US" sz="2400" dirty="0">
                <a:solidFill>
                  <a:schemeClr val="tx2"/>
                </a:solidFill>
                <a:latin typeface="微軟正黑體" panose="020B0604030504040204" pitchFamily="34" charset="-120"/>
                <a:ea typeface="微軟正黑體" panose="020B0604030504040204" pitchFamily="34" charset="-120"/>
              </a:rPr>
              <a:t>被開立</a:t>
            </a:r>
            <a:r>
              <a:rPr lang="en-US" altLang="zh-TW" sz="2400" dirty="0">
                <a:solidFill>
                  <a:schemeClr val="tx2"/>
                </a:solidFill>
                <a:latin typeface="微軟正黑體" panose="020B0604030504040204" pitchFamily="34" charset="-120"/>
                <a:ea typeface="微軟正黑體" panose="020B0604030504040204" pitchFamily="34" charset="-120"/>
              </a:rPr>
              <a:t>DEF(</a:t>
            </a:r>
            <a:r>
              <a:rPr lang="zh-TW" altLang="en-US" sz="2400" dirty="0">
                <a:solidFill>
                  <a:schemeClr val="tx2"/>
                </a:solidFill>
                <a:latin typeface="微軟正黑體" panose="020B0604030504040204" pitchFamily="34" charset="-120"/>
                <a:ea typeface="微軟正黑體" panose="020B0604030504040204" pitchFamily="34" charset="-120"/>
              </a:rPr>
              <a:t>網頁攻擊警訊</a:t>
            </a:r>
            <a:r>
              <a:rPr lang="en-US" altLang="zh-TW" sz="2400" dirty="0">
                <a:solidFill>
                  <a:schemeClr val="tx2"/>
                </a:solidFill>
                <a:latin typeface="微軟正黑體" panose="020B0604030504040204" pitchFamily="34" charset="-120"/>
                <a:ea typeface="微軟正黑體" panose="020B0604030504040204" pitchFamily="34" charset="-120"/>
              </a:rPr>
              <a:t>)</a:t>
            </a:r>
            <a:r>
              <a:rPr lang="zh-TW" altLang="en-US" sz="2400" dirty="0">
                <a:solidFill>
                  <a:schemeClr val="tx2"/>
                </a:solidFill>
                <a:latin typeface="微軟正黑體" panose="020B0604030504040204" pitchFamily="34" charset="-120"/>
                <a:ea typeface="微軟正黑體" panose="020B0604030504040204" pitchFamily="34" charset="-120"/>
              </a:rPr>
              <a:t>資安事件單者</a:t>
            </a:r>
            <a:endParaRPr lang="en-US" altLang="zh-TW" sz="2400" dirty="0">
              <a:solidFill>
                <a:schemeClr val="tx2"/>
              </a:solidFill>
              <a:latin typeface="微軟正黑體" panose="020B0604030504040204" pitchFamily="34" charset="-120"/>
              <a:ea typeface="微軟正黑體" panose="020B0604030504040204" pitchFamily="34" charset="-120"/>
            </a:endParaRPr>
          </a:p>
          <a:p>
            <a:r>
              <a:rPr lang="zh-TW" altLang="en-US" sz="2400" dirty="0">
                <a:solidFill>
                  <a:schemeClr val="tx2"/>
                </a:solidFill>
                <a:latin typeface="微軟正黑體" panose="020B0604030504040204" pitchFamily="34" charset="-120"/>
                <a:ea typeface="微軟正黑體" panose="020B0604030504040204" pitchFamily="34" charset="-120"/>
              </a:rPr>
              <a:t>依資安法規定，定期弱掃</a:t>
            </a:r>
            <a:endParaRPr lang="en-US" altLang="zh-TW" sz="2400" dirty="0">
              <a:solidFill>
                <a:schemeClr val="tx2"/>
              </a:solidFill>
              <a:latin typeface="微軟正黑體" panose="020B0604030504040204" pitchFamily="34" charset="-120"/>
              <a:ea typeface="微軟正黑體" panose="020B0604030504040204" pitchFamily="34" charset="-120"/>
            </a:endParaRPr>
          </a:p>
          <a:p>
            <a:pPr lvl="1"/>
            <a:r>
              <a:rPr lang="zh-TW" altLang="en-US" sz="2000" dirty="0">
                <a:solidFill>
                  <a:schemeClr val="tx2"/>
                </a:solidFill>
                <a:latin typeface="微軟正黑體" panose="020B0604030504040204" pitchFamily="34" charset="-120"/>
                <a:ea typeface="微軟正黑體" panose="020B0604030504040204" pitchFamily="34" charset="-120"/>
              </a:rPr>
              <a:t>資安法：機關應辦事項</a:t>
            </a:r>
            <a:r>
              <a:rPr lang="en-US" altLang="zh-TW" sz="2000" dirty="0">
                <a:solidFill>
                  <a:schemeClr val="tx2"/>
                </a:solidFill>
                <a:latin typeface="微軟正黑體" panose="020B0604030504040204" pitchFamily="34" charset="-120"/>
                <a:ea typeface="微軟正黑體" panose="020B0604030504040204" pitchFamily="34" charset="-120"/>
              </a:rPr>
              <a:t>-</a:t>
            </a:r>
            <a:r>
              <a:rPr lang="zh-TW" altLang="en-US" sz="2000" dirty="0">
                <a:solidFill>
                  <a:schemeClr val="tx2"/>
                </a:solidFill>
                <a:latin typeface="微軟正黑體" panose="020B0604030504040204" pitchFamily="34" charset="-120"/>
                <a:ea typeface="微軟正黑體" panose="020B0604030504040204" pitchFamily="34" charset="-120"/>
              </a:rPr>
              <a:t>管理面</a:t>
            </a:r>
            <a:endParaRPr lang="en-US" altLang="zh-TW" sz="2000" dirty="0">
              <a:solidFill>
                <a:schemeClr val="tx2"/>
              </a:solidFill>
              <a:latin typeface="微軟正黑體" panose="020B0604030504040204" pitchFamily="34" charset="-120"/>
              <a:ea typeface="微軟正黑體" panose="020B0604030504040204" pitchFamily="34" charset="-120"/>
            </a:endParaRPr>
          </a:p>
          <a:p>
            <a:endParaRPr lang="zh-TW" altLang="en-US" sz="2400" dirty="0">
              <a:solidFill>
                <a:schemeClr val="tx2"/>
              </a:solidFill>
              <a:latin typeface="微軟正黑體" panose="020B0604030504040204" pitchFamily="34" charset="-120"/>
              <a:ea typeface="微軟正黑體" panose="020B0604030504040204" pitchFamily="34" charset="-120"/>
            </a:endParaRPr>
          </a:p>
        </p:txBody>
      </p:sp>
      <p:grpSp>
        <p:nvGrpSpPr>
          <p:cNvPr id="51" name="Group 37">
            <a:extLst>
              <a:ext uri="{FF2B5EF4-FFF2-40B4-BE49-F238E27FC236}">
                <a16:creationId xmlns:a16="http://schemas.microsoft.com/office/drawing/2014/main" id="{466920E5-8640-4C24-A775-8647637094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flipH="1">
            <a:off x="10185732" y="4852038"/>
            <a:ext cx="2151670" cy="1860256"/>
            <a:chOff x="-305" y="-4155"/>
            <a:chExt cx="2514948" cy="2174333"/>
          </a:xfrm>
        </p:grpSpPr>
        <p:sp>
          <p:nvSpPr>
            <p:cNvPr id="52" name="Freeform: Shape 38">
              <a:extLst>
                <a:ext uri="{FF2B5EF4-FFF2-40B4-BE49-F238E27FC236}">
                  <a16:creationId xmlns:a16="http://schemas.microsoft.com/office/drawing/2014/main" id="{2CBA3142-5A82-43CE-87A2-EB14B17A51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Shape 39">
              <a:extLst>
                <a:ext uri="{FF2B5EF4-FFF2-40B4-BE49-F238E27FC236}">
                  <a16:creationId xmlns:a16="http://schemas.microsoft.com/office/drawing/2014/main" id="{AEF5A1C7-9938-4A33-A5A4-2B05353B31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Shape 40">
              <a:extLst>
                <a:ext uri="{FF2B5EF4-FFF2-40B4-BE49-F238E27FC236}">
                  <a16:creationId xmlns:a16="http://schemas.microsoft.com/office/drawing/2014/main" id="{262A936D-E9F6-4A68-82C2-1D1CC77722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55" name="Freeform: Shape 41">
              <a:extLst>
                <a:ext uri="{FF2B5EF4-FFF2-40B4-BE49-F238E27FC236}">
                  <a16:creationId xmlns:a16="http://schemas.microsoft.com/office/drawing/2014/main" id="{C68A9229-BBBE-4934-9700-BA72A1BB03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4" name="表格 3">
            <a:extLst>
              <a:ext uri="{FF2B5EF4-FFF2-40B4-BE49-F238E27FC236}">
                <a16:creationId xmlns:a16="http://schemas.microsoft.com/office/drawing/2014/main" id="{CA19BF4E-B52A-797A-AD49-0E2FE5C657F1}"/>
              </a:ext>
            </a:extLst>
          </p:cNvPr>
          <p:cNvGraphicFramePr>
            <a:graphicFrameLocks noGrp="1"/>
          </p:cNvGraphicFramePr>
          <p:nvPr>
            <p:extLst>
              <p:ext uri="{D42A27DB-BD31-4B8C-83A1-F6EECF244321}">
                <p14:modId xmlns:p14="http://schemas.microsoft.com/office/powerpoint/2010/main" val="2587669144"/>
              </p:ext>
            </p:extLst>
          </p:nvPr>
        </p:nvGraphicFramePr>
        <p:xfrm>
          <a:off x="1612476" y="4133926"/>
          <a:ext cx="8964000" cy="1931619"/>
        </p:xfrm>
        <a:graphic>
          <a:graphicData uri="http://schemas.openxmlformats.org/drawingml/2006/table">
            <a:tbl>
              <a:tblPr firstRow="1" bandRow="1">
                <a:tableStyleId>{D27102A9-8310-4765-A935-A1911B00CA55}</a:tableStyleId>
              </a:tblPr>
              <a:tblGrid>
                <a:gridCol w="1620000">
                  <a:extLst>
                    <a:ext uri="{9D8B030D-6E8A-4147-A177-3AD203B41FA5}">
                      <a16:colId xmlns:a16="http://schemas.microsoft.com/office/drawing/2014/main" val="3560906189"/>
                    </a:ext>
                  </a:extLst>
                </a:gridCol>
                <a:gridCol w="2160000">
                  <a:extLst>
                    <a:ext uri="{9D8B030D-6E8A-4147-A177-3AD203B41FA5}">
                      <a16:colId xmlns:a16="http://schemas.microsoft.com/office/drawing/2014/main" val="4143726383"/>
                    </a:ext>
                  </a:extLst>
                </a:gridCol>
                <a:gridCol w="1296000">
                  <a:extLst>
                    <a:ext uri="{9D8B030D-6E8A-4147-A177-3AD203B41FA5}">
                      <a16:colId xmlns:a16="http://schemas.microsoft.com/office/drawing/2014/main" val="673456857"/>
                    </a:ext>
                  </a:extLst>
                </a:gridCol>
                <a:gridCol w="1296000">
                  <a:extLst>
                    <a:ext uri="{9D8B030D-6E8A-4147-A177-3AD203B41FA5}">
                      <a16:colId xmlns:a16="http://schemas.microsoft.com/office/drawing/2014/main" val="1824429753"/>
                    </a:ext>
                  </a:extLst>
                </a:gridCol>
                <a:gridCol w="1296000">
                  <a:extLst>
                    <a:ext uri="{9D8B030D-6E8A-4147-A177-3AD203B41FA5}">
                      <a16:colId xmlns:a16="http://schemas.microsoft.com/office/drawing/2014/main" val="3155738389"/>
                    </a:ext>
                  </a:extLst>
                </a:gridCol>
                <a:gridCol w="1296000">
                  <a:extLst>
                    <a:ext uri="{9D8B030D-6E8A-4147-A177-3AD203B41FA5}">
                      <a16:colId xmlns:a16="http://schemas.microsoft.com/office/drawing/2014/main" val="1396606686"/>
                    </a:ext>
                  </a:extLst>
                </a:gridCol>
              </a:tblGrid>
              <a:tr h="803428">
                <a:tc>
                  <a:txBody>
                    <a:bodyPr/>
                    <a:lstStyle/>
                    <a:p>
                      <a:pPr algn="ctr"/>
                      <a:r>
                        <a:rPr lang="zh-TW" altLang="en-US" sz="1800" b="1" dirty="0">
                          <a:solidFill>
                            <a:schemeClr val="tx1">
                              <a:lumMod val="75000"/>
                              <a:lumOff val="25000"/>
                            </a:schemeClr>
                          </a:solidFill>
                          <a:latin typeface="微軟正黑體" panose="020B0604030504040204" pitchFamily="34" charset="-120"/>
                          <a:ea typeface="微軟正黑體" panose="020B0604030504040204" pitchFamily="34" charset="-120"/>
                        </a:rPr>
                        <a:t>辦理項目</a:t>
                      </a:r>
                    </a:p>
                  </a:txBody>
                  <a:tcPr marL="209969" marR="104984" marT="104984" marB="104984" anchor="ctr"/>
                </a:tc>
                <a:tc>
                  <a:txBody>
                    <a:bodyPr/>
                    <a:lstStyle/>
                    <a:p>
                      <a:pPr algn="ctr"/>
                      <a:r>
                        <a:rPr lang="zh-TW" altLang="en-US" sz="1800" b="1" dirty="0">
                          <a:solidFill>
                            <a:schemeClr val="tx1">
                              <a:lumMod val="75000"/>
                              <a:lumOff val="25000"/>
                            </a:schemeClr>
                          </a:solidFill>
                          <a:latin typeface="微軟正黑體" panose="020B0604030504040204" pitchFamily="34" charset="-120"/>
                          <a:ea typeface="微軟正黑體" panose="020B0604030504040204" pitchFamily="34" charset="-120"/>
                        </a:rPr>
                        <a:t>辦理內容</a:t>
                      </a:r>
                    </a:p>
                  </a:txBody>
                  <a:tcPr marL="209969" marR="104984" marT="104984" marB="104984" anchor="ctr"/>
                </a:tc>
                <a:tc>
                  <a:txBody>
                    <a:bodyPr/>
                    <a:lstStyle/>
                    <a:p>
                      <a:pPr algn="ctr"/>
                      <a:r>
                        <a:rPr lang="en-US" altLang="zh-TW" sz="1800" b="1" dirty="0">
                          <a:solidFill>
                            <a:schemeClr val="tx1">
                              <a:lumMod val="75000"/>
                              <a:lumOff val="25000"/>
                            </a:schemeClr>
                          </a:solidFill>
                          <a:latin typeface="微軟正黑體" panose="020B0604030504040204" pitchFamily="34" charset="-120"/>
                          <a:ea typeface="微軟正黑體" panose="020B0604030504040204" pitchFamily="34" charset="-120"/>
                        </a:rPr>
                        <a:t>A</a:t>
                      </a:r>
                      <a:r>
                        <a:rPr lang="zh-TW" altLang="en-US" sz="1800" b="1" dirty="0">
                          <a:solidFill>
                            <a:schemeClr val="tx1">
                              <a:lumMod val="75000"/>
                              <a:lumOff val="25000"/>
                            </a:schemeClr>
                          </a:solidFill>
                          <a:latin typeface="微軟正黑體" panose="020B0604030504040204" pitchFamily="34" charset="-120"/>
                          <a:ea typeface="微軟正黑體" panose="020B0604030504040204" pitchFamily="34" charset="-120"/>
                        </a:rPr>
                        <a:t>級單位</a:t>
                      </a:r>
                    </a:p>
                  </a:txBody>
                  <a:tcPr marL="209969" marR="104984" marT="104984" marB="104984" anchor="ctr"/>
                </a:tc>
                <a:tc>
                  <a:txBody>
                    <a:bodyPr/>
                    <a:lstStyle/>
                    <a:p>
                      <a:pPr algn="ctr"/>
                      <a:r>
                        <a:rPr lang="en-US" altLang="zh-TW" sz="1800" b="1" dirty="0">
                          <a:solidFill>
                            <a:schemeClr val="tx1">
                              <a:lumMod val="75000"/>
                              <a:lumOff val="25000"/>
                            </a:schemeClr>
                          </a:solidFill>
                          <a:latin typeface="微軟正黑體" panose="020B0604030504040204" pitchFamily="34" charset="-120"/>
                          <a:ea typeface="微軟正黑體" panose="020B0604030504040204" pitchFamily="34" charset="-120"/>
                        </a:rPr>
                        <a:t>B</a:t>
                      </a:r>
                      <a:r>
                        <a:rPr lang="zh-TW" altLang="en-US" sz="1800" b="1" dirty="0">
                          <a:solidFill>
                            <a:schemeClr val="tx1">
                              <a:lumMod val="75000"/>
                              <a:lumOff val="25000"/>
                            </a:schemeClr>
                          </a:solidFill>
                          <a:latin typeface="微軟正黑體" panose="020B0604030504040204" pitchFamily="34" charset="-120"/>
                          <a:ea typeface="微軟正黑體" panose="020B0604030504040204" pitchFamily="34" charset="-120"/>
                        </a:rPr>
                        <a:t>級單位</a:t>
                      </a:r>
                    </a:p>
                  </a:txBody>
                  <a:tcPr marL="209969" marR="104984" marT="104984" marB="104984" anchor="ctr"/>
                </a:tc>
                <a:tc>
                  <a:txBody>
                    <a:bodyPr/>
                    <a:lstStyle/>
                    <a:p>
                      <a:pPr algn="ctr"/>
                      <a:r>
                        <a:rPr lang="en-US" altLang="zh-TW" sz="1800" b="1" dirty="0">
                          <a:solidFill>
                            <a:schemeClr val="tx1">
                              <a:lumMod val="75000"/>
                              <a:lumOff val="25000"/>
                            </a:schemeClr>
                          </a:solidFill>
                          <a:latin typeface="微軟正黑體" panose="020B0604030504040204" pitchFamily="34" charset="-120"/>
                          <a:ea typeface="微軟正黑體" panose="020B0604030504040204" pitchFamily="34" charset="-120"/>
                        </a:rPr>
                        <a:t>C</a:t>
                      </a:r>
                      <a:r>
                        <a:rPr lang="zh-TW" altLang="en-US" sz="1800" b="1" dirty="0">
                          <a:solidFill>
                            <a:schemeClr val="tx1">
                              <a:lumMod val="75000"/>
                              <a:lumOff val="25000"/>
                            </a:schemeClr>
                          </a:solidFill>
                          <a:latin typeface="微軟正黑體" panose="020B0604030504040204" pitchFamily="34" charset="-120"/>
                          <a:ea typeface="微軟正黑體" panose="020B0604030504040204" pitchFamily="34" charset="-120"/>
                        </a:rPr>
                        <a:t>級單位</a:t>
                      </a:r>
                    </a:p>
                  </a:txBody>
                  <a:tcPr marL="209969" marR="104984" marT="104984" marB="104984" anchor="ctr"/>
                </a:tc>
                <a:tc>
                  <a:txBody>
                    <a:bodyPr/>
                    <a:lstStyle/>
                    <a:p>
                      <a:pPr algn="ctr"/>
                      <a:r>
                        <a:rPr lang="en-US" altLang="zh-TW" sz="1800" b="1" dirty="0">
                          <a:solidFill>
                            <a:schemeClr val="tx1">
                              <a:lumMod val="75000"/>
                              <a:lumOff val="25000"/>
                            </a:schemeClr>
                          </a:solidFill>
                          <a:latin typeface="微軟正黑體" panose="020B0604030504040204" pitchFamily="34" charset="-120"/>
                          <a:ea typeface="微軟正黑體" panose="020B0604030504040204" pitchFamily="34" charset="-120"/>
                        </a:rPr>
                        <a:t>D</a:t>
                      </a:r>
                      <a:r>
                        <a:rPr lang="zh-TW" altLang="en-US" sz="1800" b="1" dirty="0">
                          <a:solidFill>
                            <a:schemeClr val="tx1">
                              <a:lumMod val="75000"/>
                              <a:lumOff val="25000"/>
                            </a:schemeClr>
                          </a:solidFill>
                          <a:latin typeface="微軟正黑體" panose="020B0604030504040204" pitchFamily="34" charset="-120"/>
                          <a:ea typeface="微軟正黑體" panose="020B0604030504040204" pitchFamily="34" charset="-120"/>
                        </a:rPr>
                        <a:t>級單位</a:t>
                      </a:r>
                    </a:p>
                  </a:txBody>
                  <a:tcPr marL="209969" marR="104984" marT="104984" marB="104984" anchor="ctr"/>
                </a:tc>
                <a:extLst>
                  <a:ext uri="{0D108BD9-81ED-4DB2-BD59-A6C34878D82A}">
                    <a16:rowId xmlns:a16="http://schemas.microsoft.com/office/drawing/2014/main" val="150034874"/>
                  </a:ext>
                </a:extLst>
              </a:tr>
              <a:tr h="1128191">
                <a:tc>
                  <a:txBody>
                    <a:bodyPr/>
                    <a:lstStyle/>
                    <a:p>
                      <a:pPr algn="ct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安全性檢測</a:t>
                      </a:r>
                    </a:p>
                  </a:txBody>
                  <a:tcPr marL="209969" marR="104984" marT="104984" marB="104984" anchor="ctr"/>
                </a:tc>
                <a:tc>
                  <a:txBody>
                    <a:bodyPr/>
                    <a:lstStyle/>
                    <a:p>
                      <a:pPr algn="ct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全部核心資通系統</a:t>
                      </a:r>
                      <a:endParaRPr lang="en-US" altLang="zh-TW" sz="1800" dirty="0">
                        <a:solidFill>
                          <a:schemeClr val="tx1">
                            <a:lumMod val="75000"/>
                            <a:lumOff val="25000"/>
                          </a:schemeClr>
                        </a:solidFill>
                        <a:latin typeface="微軟正黑體" panose="020B0604030504040204" pitchFamily="34" charset="-120"/>
                        <a:ea typeface="微軟正黑體" panose="020B0604030504040204" pitchFamily="34" charset="-120"/>
                      </a:endParaRPr>
                    </a:p>
                    <a:p>
                      <a:pPr algn="ct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網站安全弱點檢測</a:t>
                      </a:r>
                    </a:p>
                  </a:txBody>
                  <a:tcPr marL="209969" marR="104984" marT="104984" marB="104984" anchor="ctr"/>
                </a:tc>
                <a:tc>
                  <a:txBody>
                    <a:bodyPr/>
                    <a:lstStyle/>
                    <a:p>
                      <a:pPr algn="ct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每年</a:t>
                      </a:r>
                      <a:r>
                        <a:rPr lang="en-US" altLang="zh-TW" sz="1800" dirty="0">
                          <a:solidFill>
                            <a:schemeClr val="tx1">
                              <a:lumMod val="75000"/>
                              <a:lumOff val="25000"/>
                            </a:schemeClr>
                          </a:solidFill>
                          <a:latin typeface="微軟正黑體" panose="020B0604030504040204" pitchFamily="34" charset="-120"/>
                          <a:ea typeface="微軟正黑體" panose="020B0604030504040204" pitchFamily="34" charset="-120"/>
                        </a:rPr>
                        <a:t>2</a:t>
                      </a: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次</a:t>
                      </a:r>
                    </a:p>
                  </a:txBody>
                  <a:tcPr marL="209969" marR="104984" marT="104984" marB="104984" anchor="ctr"/>
                </a:tc>
                <a:tc>
                  <a:txBody>
                    <a:bodyPr/>
                    <a:lstStyle/>
                    <a:p>
                      <a:pPr algn="ct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每年</a:t>
                      </a:r>
                      <a:r>
                        <a:rPr lang="en-US" altLang="zh-TW" sz="1800" dirty="0">
                          <a:solidFill>
                            <a:schemeClr val="tx1">
                              <a:lumMod val="75000"/>
                              <a:lumOff val="25000"/>
                            </a:schemeClr>
                          </a:solidFill>
                          <a:latin typeface="微軟正黑體" panose="020B0604030504040204" pitchFamily="34" charset="-120"/>
                          <a:ea typeface="微軟正黑體" panose="020B0604030504040204" pitchFamily="34" charset="-120"/>
                        </a:rPr>
                        <a:t>1</a:t>
                      </a: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次</a:t>
                      </a:r>
                    </a:p>
                  </a:txBody>
                  <a:tcPr marL="209969" marR="104984" marT="104984" marB="104984" anchor="ctr"/>
                </a:tc>
                <a:tc>
                  <a:txBody>
                    <a:bodyPr/>
                    <a:lstStyle/>
                    <a:p>
                      <a:pPr algn="ct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每</a:t>
                      </a:r>
                      <a:r>
                        <a:rPr lang="en-US" altLang="zh-TW" sz="1800" dirty="0">
                          <a:solidFill>
                            <a:schemeClr val="tx1">
                              <a:lumMod val="75000"/>
                              <a:lumOff val="25000"/>
                            </a:schemeClr>
                          </a:solidFill>
                          <a:latin typeface="微軟正黑體" panose="020B0604030504040204" pitchFamily="34" charset="-120"/>
                          <a:ea typeface="微軟正黑體" panose="020B0604030504040204" pitchFamily="34" charset="-120"/>
                        </a:rPr>
                        <a:t>2</a:t>
                      </a: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年</a:t>
                      </a:r>
                      <a:r>
                        <a:rPr lang="en-US" altLang="zh-TW" sz="1800" dirty="0">
                          <a:solidFill>
                            <a:schemeClr val="tx1">
                              <a:lumMod val="75000"/>
                              <a:lumOff val="25000"/>
                            </a:schemeClr>
                          </a:solidFill>
                          <a:latin typeface="微軟正黑體" panose="020B0604030504040204" pitchFamily="34" charset="-120"/>
                          <a:ea typeface="微軟正黑體" panose="020B0604030504040204" pitchFamily="34" charset="-120"/>
                        </a:rPr>
                        <a:t>1</a:t>
                      </a: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rPr>
                        <a:t>次</a:t>
                      </a:r>
                    </a:p>
                  </a:txBody>
                  <a:tcPr marL="209969" marR="104984" marT="104984" marB="104984" anchor="ctr"/>
                </a:tc>
                <a:tc>
                  <a:txBody>
                    <a:bodyPr/>
                    <a:lstStyle/>
                    <a:p>
                      <a:pPr algn="ctr"/>
                      <a:r>
                        <a:rPr lang="en-US" altLang="zh-TW" sz="1800" dirty="0">
                          <a:solidFill>
                            <a:schemeClr val="tx1">
                              <a:lumMod val="75000"/>
                              <a:lumOff val="25000"/>
                            </a:schemeClr>
                          </a:solidFill>
                          <a:latin typeface="微軟正黑體" panose="020B0604030504040204" pitchFamily="34" charset="-120"/>
                          <a:ea typeface="微軟正黑體" panose="020B0604030504040204" pitchFamily="34" charset="-120"/>
                        </a:rPr>
                        <a:t>X</a:t>
                      </a:r>
                      <a:endPar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endParaRPr>
                    </a:p>
                  </a:txBody>
                  <a:tcPr marL="209969" marR="104984" marT="104984" marB="104984" anchor="ctr"/>
                </a:tc>
                <a:extLst>
                  <a:ext uri="{0D108BD9-81ED-4DB2-BD59-A6C34878D82A}">
                    <a16:rowId xmlns:a16="http://schemas.microsoft.com/office/drawing/2014/main" val="3104336175"/>
                  </a:ext>
                </a:extLst>
              </a:tr>
            </a:tbl>
          </a:graphicData>
        </a:graphic>
      </p:graphicFrame>
    </p:spTree>
    <p:extLst>
      <p:ext uri="{BB962C8B-B14F-4D97-AF65-F5344CB8AC3E}">
        <p14:creationId xmlns:p14="http://schemas.microsoft.com/office/powerpoint/2010/main" val="3528670404"/>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6610</TotalTime>
  <Words>1523</Words>
  <Application>Microsoft Office PowerPoint</Application>
  <PresentationFormat>寬螢幕</PresentationFormat>
  <Paragraphs>228</Paragraphs>
  <Slides>18</Slides>
  <Notes>7</Notes>
  <HiddenSlides>0</HiddenSlides>
  <MMClips>0</MMClips>
  <ScaleCrop>false</ScaleCrop>
  <HeadingPairs>
    <vt:vector size="6" baseType="variant">
      <vt:variant>
        <vt:lpstr>使用字型</vt:lpstr>
      </vt:variant>
      <vt:variant>
        <vt:i4>10</vt:i4>
      </vt:variant>
      <vt:variant>
        <vt:lpstr>佈景主題</vt:lpstr>
      </vt:variant>
      <vt:variant>
        <vt:i4>1</vt:i4>
      </vt:variant>
      <vt:variant>
        <vt:lpstr>投影片標題</vt:lpstr>
      </vt:variant>
      <vt:variant>
        <vt:i4>18</vt:i4>
      </vt:variant>
    </vt:vector>
  </HeadingPairs>
  <TitlesOfParts>
    <vt:vector size="29" baseType="lpstr">
      <vt:lpstr>-apple-system</vt:lpstr>
      <vt:lpstr>Microsoft JhengHei</vt:lpstr>
      <vt:lpstr>Microsoft JhengHei</vt:lpstr>
      <vt:lpstr>標楷體</vt:lpstr>
      <vt:lpstr>Aptos</vt:lpstr>
      <vt:lpstr>Aptos Display</vt:lpstr>
      <vt:lpstr>Arial</vt:lpstr>
      <vt:lpstr>Lato</vt:lpstr>
      <vt:lpstr>Times New Roman</vt:lpstr>
      <vt:lpstr>Wingdings</vt:lpstr>
      <vt:lpstr>Office 佈景主題</vt:lpstr>
      <vt:lpstr>桃園區域網路中心 資安檢測服務</vt:lpstr>
      <vt:lpstr>桃園區域網路中心資安檢測服務</vt:lpstr>
      <vt:lpstr>近年資安事件發生原因</vt:lpstr>
      <vt:lpstr>案例1：系統遭駭</vt:lpstr>
      <vt:lpstr>預防措施</vt:lpstr>
      <vt:lpstr>案例2：人為疏失</vt:lpstr>
      <vt:lpstr>個資防護設定-表單提醒</vt:lpstr>
      <vt:lpstr>常見資安事件的預防措施</vt:lpstr>
      <vt:lpstr>建議弱掃的時機</vt:lpstr>
      <vt:lpstr>網站弱掃與系統弱掃的差異</vt:lpstr>
      <vt:lpstr>桃園區域網路中心資安檢測服務  113年下半年度弱點檢測情形統計</vt:lpstr>
      <vt:lpstr>113年下半年度弱點檢測 申請數量</vt:lpstr>
      <vt:lpstr>OWASP TOP 10</vt:lpstr>
      <vt:lpstr>嚴重與高風險網站弱點</vt:lpstr>
      <vt:lpstr>網站弱掃後 處理建議</vt:lpstr>
      <vt:lpstr>嚴重與高風險系統弱點</vt:lpstr>
      <vt:lpstr>系統弱掃後 處理建議</vt:lpstr>
      <vt:lpstr>結論</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柯皓翔  (kev72806)</dc:creator>
  <cp:lastModifiedBy>柯皓翔  (kev72806)</cp:lastModifiedBy>
  <cp:revision>22</cp:revision>
  <dcterms:created xsi:type="dcterms:W3CDTF">2024-10-08T06:26:23Z</dcterms:created>
  <dcterms:modified xsi:type="dcterms:W3CDTF">2024-10-16T03:10:56Z</dcterms:modified>
</cp:coreProperties>
</file>