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30"/>
  </p:notesMasterIdLst>
  <p:handoutMasterIdLst>
    <p:handoutMasterId r:id="rId31"/>
  </p:handoutMasterIdLst>
  <p:sldIdLst>
    <p:sldId id="256" r:id="rId2"/>
    <p:sldId id="454" r:id="rId3"/>
    <p:sldId id="502" r:id="rId4"/>
    <p:sldId id="480" r:id="rId5"/>
    <p:sldId id="462" r:id="rId6"/>
    <p:sldId id="503" r:id="rId7"/>
    <p:sldId id="504" r:id="rId8"/>
    <p:sldId id="505" r:id="rId9"/>
    <p:sldId id="506" r:id="rId10"/>
    <p:sldId id="507" r:id="rId11"/>
    <p:sldId id="508" r:id="rId12"/>
    <p:sldId id="509" r:id="rId13"/>
    <p:sldId id="464" r:id="rId14"/>
    <p:sldId id="494" r:id="rId15"/>
    <p:sldId id="493" r:id="rId16"/>
    <p:sldId id="514" r:id="rId17"/>
    <p:sldId id="484" r:id="rId18"/>
    <p:sldId id="511" r:id="rId19"/>
    <p:sldId id="487" r:id="rId20"/>
    <p:sldId id="512" r:id="rId21"/>
    <p:sldId id="513" r:id="rId22"/>
    <p:sldId id="485" r:id="rId23"/>
    <p:sldId id="500" r:id="rId24"/>
    <p:sldId id="515" r:id="rId25"/>
    <p:sldId id="516" r:id="rId26"/>
    <p:sldId id="501" r:id="rId27"/>
    <p:sldId id="498" r:id="rId28"/>
    <p:sldId id="259" r:id="rId29"/>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ndy" initials="m" lastIdx="0" clrIdx="0">
    <p:extLst>
      <p:ext uri="{19B8F6BF-5375-455C-9EA6-DF929625EA0E}">
        <p15:presenceInfo xmlns:p15="http://schemas.microsoft.com/office/powerpoint/2012/main" userId="2dc879522e63638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162D0"/>
    <a:srgbClr val="D6BBEB"/>
    <a:srgbClr val="D2A30A"/>
    <a:srgbClr val="E0B305"/>
    <a:srgbClr val="F9ED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1" autoAdjust="0"/>
    <p:restoredTop sz="96391" autoAdjust="0"/>
  </p:normalViewPr>
  <p:slideViewPr>
    <p:cSldViewPr snapToGrid="0">
      <p:cViewPr varScale="1">
        <p:scale>
          <a:sx n="65" d="100"/>
          <a:sy n="65" d="100"/>
        </p:scale>
        <p:origin x="108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8CB618BD-5422-459A-98AA-91A37190DF71}" type="datetimeFigureOut">
              <a:rPr lang="zh-TW" altLang="en-US" smtClean="0"/>
              <a:t>2024/10/16</a:t>
            </a:fld>
            <a:endParaRPr lang="zh-TW" altLang="en-US"/>
          </a:p>
        </p:txBody>
      </p:sp>
      <p:sp>
        <p:nvSpPr>
          <p:cNvPr id="4" name="頁尾版面配置區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ECE03EE7-311E-4EDE-9C11-DE51F2E03511}" type="slidenum">
              <a:rPr lang="zh-TW" altLang="en-US" smtClean="0"/>
              <a:t>‹#›</a:t>
            </a:fld>
            <a:endParaRPr lang="zh-TW" altLang="en-US"/>
          </a:p>
        </p:txBody>
      </p:sp>
    </p:spTree>
    <p:extLst>
      <p:ext uri="{BB962C8B-B14F-4D97-AF65-F5344CB8AC3E}">
        <p14:creationId xmlns:p14="http://schemas.microsoft.com/office/powerpoint/2010/main" val="18833251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9E0FDBC9-6902-4429-A650-06E2BA4D9C17}" type="datetimeFigureOut">
              <a:rPr lang="zh-TW" altLang="en-US" smtClean="0"/>
              <a:t>2024/10/16</a:t>
            </a:fld>
            <a:endParaRPr lang="zh-TW" altLang="en-US"/>
          </a:p>
        </p:txBody>
      </p:sp>
      <p:sp>
        <p:nvSpPr>
          <p:cNvPr id="4" name="投影片圖像版面配置區 3"/>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9B2CF858-E3CE-4666-9AC2-7B950E093609}" type="slidenum">
              <a:rPr lang="zh-TW" altLang="en-US" smtClean="0"/>
              <a:t>‹#›</a:t>
            </a:fld>
            <a:endParaRPr lang="zh-TW" altLang="en-US"/>
          </a:p>
        </p:txBody>
      </p:sp>
    </p:spTree>
    <p:extLst>
      <p:ext uri="{BB962C8B-B14F-4D97-AF65-F5344CB8AC3E}">
        <p14:creationId xmlns:p14="http://schemas.microsoft.com/office/powerpoint/2010/main" val="2322535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41: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318" name="Google Shape;318;p41:notes"/>
          <p:cNvSpPr txBox="1">
            <a:spLocks noGrp="1"/>
          </p:cNvSpPr>
          <p:nvPr>
            <p:ph type="body" idx="1"/>
          </p:nvPr>
        </p:nvSpPr>
        <p:spPr>
          <a:xfrm>
            <a:off x="679131" y="4716312"/>
            <a:ext cx="5439300" cy="4465200"/>
          </a:xfrm>
          <a:prstGeom prst="rect">
            <a:avLst/>
          </a:prstGeom>
          <a:noFill/>
          <a:ln>
            <a:noFill/>
          </a:ln>
        </p:spPr>
        <p:txBody>
          <a:bodyPr spcFirstLastPara="1" wrap="square" lIns="91850" tIns="91850" rIns="91850" bIns="91850" anchor="t" anchorCtr="0">
            <a:noAutofit/>
          </a:bodyPr>
          <a:lstStyle/>
          <a:p>
            <a:pPr marL="0" lvl="0" indent="0" algn="l" rtl="0">
              <a:lnSpc>
                <a:spcPct val="100000"/>
              </a:lnSpc>
              <a:spcBef>
                <a:spcPts val="0"/>
              </a:spcBef>
              <a:spcAft>
                <a:spcPts val="0"/>
              </a:spcAft>
              <a:buSzPts val="1400"/>
              <a:buNone/>
            </a:pPr>
            <a:endParaRPr/>
          </a:p>
        </p:txBody>
      </p:sp>
      <p:sp>
        <p:nvSpPr>
          <p:cNvPr id="319" name="Google Shape;319;p41:notes"/>
          <p:cNvSpPr txBox="1">
            <a:spLocks noGrp="1"/>
          </p:cNvSpPr>
          <p:nvPr>
            <p:ph type="sldNum" idx="12"/>
          </p:nvPr>
        </p:nvSpPr>
        <p:spPr>
          <a:xfrm>
            <a:off x="3850531" y="9427827"/>
            <a:ext cx="2945700" cy="497100"/>
          </a:xfrm>
          <a:prstGeom prst="rect">
            <a:avLst/>
          </a:prstGeom>
          <a:noFill/>
          <a:ln>
            <a:noFill/>
          </a:ln>
        </p:spPr>
        <p:txBody>
          <a:bodyPr spcFirstLastPara="1" wrap="square" lIns="92675" tIns="46325" rIns="92675" bIns="46325"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6</a:t>
            </a:fld>
            <a:endParaRPr sz="1400"/>
          </a:p>
        </p:txBody>
      </p:sp>
    </p:spTree>
    <p:extLst>
      <p:ext uri="{BB962C8B-B14F-4D97-AF65-F5344CB8AC3E}">
        <p14:creationId xmlns:p14="http://schemas.microsoft.com/office/powerpoint/2010/main" val="35779981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5"/>
        <p:cNvGrpSpPr/>
        <p:nvPr/>
      </p:nvGrpSpPr>
      <p:grpSpPr>
        <a:xfrm>
          <a:off x="0" y="0"/>
          <a:ext cx="0" cy="0"/>
          <a:chOff x="0" y="0"/>
          <a:chExt cx="0" cy="0"/>
        </a:xfrm>
      </p:grpSpPr>
      <p:sp>
        <p:nvSpPr>
          <p:cNvPr id="1006" name="Google Shape;1006;p54: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1007" name="Google Shape;1007;p54:notes"/>
          <p:cNvSpPr txBox="1">
            <a:spLocks noGrp="1"/>
          </p:cNvSpPr>
          <p:nvPr>
            <p:ph type="body" idx="1"/>
          </p:nvPr>
        </p:nvSpPr>
        <p:spPr>
          <a:xfrm>
            <a:off x="679131" y="4716312"/>
            <a:ext cx="5439300" cy="4465200"/>
          </a:xfrm>
          <a:prstGeom prst="rect">
            <a:avLst/>
          </a:prstGeom>
          <a:noFill/>
          <a:ln>
            <a:noFill/>
          </a:ln>
        </p:spPr>
        <p:txBody>
          <a:bodyPr spcFirstLastPara="1" wrap="square" lIns="91850" tIns="91850" rIns="91850" bIns="91850" anchor="t" anchorCtr="0">
            <a:noAutofit/>
          </a:bodyPr>
          <a:lstStyle/>
          <a:p>
            <a:pPr marL="228600" marR="0" lvl="0" indent="-114300" algn="l" rtl="0">
              <a:lnSpc>
                <a:spcPct val="100000"/>
              </a:lnSpc>
              <a:spcBef>
                <a:spcPts val="0"/>
              </a:spcBef>
              <a:spcAft>
                <a:spcPts val="0"/>
              </a:spcAft>
              <a:buClr>
                <a:srgbClr val="000000"/>
              </a:buClr>
              <a:buSzPts val="1800"/>
              <a:buFont typeface="Arial"/>
              <a:buNone/>
            </a:pPr>
            <a:endParaRPr/>
          </a:p>
        </p:txBody>
      </p:sp>
      <p:sp>
        <p:nvSpPr>
          <p:cNvPr id="1008" name="Google Shape;1008;p54:notes"/>
          <p:cNvSpPr txBox="1">
            <a:spLocks noGrp="1"/>
          </p:cNvSpPr>
          <p:nvPr>
            <p:ph type="sldNum" idx="12"/>
          </p:nvPr>
        </p:nvSpPr>
        <p:spPr>
          <a:xfrm>
            <a:off x="3850531" y="9427827"/>
            <a:ext cx="2945700" cy="497100"/>
          </a:xfrm>
          <a:prstGeom prst="rect">
            <a:avLst/>
          </a:prstGeom>
          <a:noFill/>
          <a:ln>
            <a:noFill/>
          </a:ln>
        </p:spPr>
        <p:txBody>
          <a:bodyPr spcFirstLastPara="1" wrap="square" lIns="92675" tIns="46325" rIns="92675" bIns="46325" anchor="b" anchorCtr="0">
            <a:noAutofit/>
          </a:bodyPr>
          <a:lstStyle/>
          <a:p>
            <a:pPr marL="0" lvl="0" indent="0" algn="l" rtl="0">
              <a:lnSpc>
                <a:spcPct val="100000"/>
              </a:lnSpc>
              <a:spcBef>
                <a:spcPts val="0"/>
              </a:spcBef>
              <a:spcAft>
                <a:spcPts val="0"/>
              </a:spcAft>
              <a:buClr>
                <a:schemeClr val="dk1"/>
              </a:buClr>
              <a:buSzPts val="1400"/>
              <a:buFont typeface="Calibri"/>
              <a:buNone/>
            </a:pPr>
            <a:fld id="{00000000-1234-1234-1234-123412341234}" type="slidenum">
              <a:rPr lang="en-US"/>
              <a:t>21</a:t>
            </a:fld>
            <a:endParaRPr/>
          </a:p>
        </p:txBody>
      </p:sp>
    </p:spTree>
    <p:extLst>
      <p:ext uri="{BB962C8B-B14F-4D97-AF65-F5344CB8AC3E}">
        <p14:creationId xmlns:p14="http://schemas.microsoft.com/office/powerpoint/2010/main" val="29426787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p49:notes"/>
          <p:cNvSpPr txBox="1">
            <a:spLocks noGrp="1"/>
          </p:cNvSpPr>
          <p:nvPr>
            <p:ph type="body" idx="1"/>
          </p:nvPr>
        </p:nvSpPr>
        <p:spPr>
          <a:xfrm>
            <a:off x="679131" y="4716312"/>
            <a:ext cx="5439412" cy="4465308"/>
          </a:xfrm>
          <a:prstGeom prst="rect">
            <a:avLst/>
          </a:prstGeom>
          <a:noFill/>
          <a:ln>
            <a:noFill/>
          </a:ln>
        </p:spPr>
        <p:txBody>
          <a:bodyPr spcFirstLastPara="1" wrap="square" lIns="91850" tIns="91850" rIns="91850" bIns="91850" anchor="t" anchorCtr="0">
            <a:noAutofit/>
          </a:bodyPr>
          <a:lstStyle/>
          <a:p>
            <a:pPr marL="0" lvl="0" indent="0" algn="l" rtl="0">
              <a:lnSpc>
                <a:spcPct val="100000"/>
              </a:lnSpc>
              <a:spcBef>
                <a:spcPts val="0"/>
              </a:spcBef>
              <a:spcAft>
                <a:spcPts val="0"/>
              </a:spcAft>
              <a:buSzPts val="1400"/>
              <a:buNone/>
            </a:pPr>
            <a:endParaRPr/>
          </a:p>
        </p:txBody>
      </p:sp>
      <p:sp>
        <p:nvSpPr>
          <p:cNvPr id="756" name="Google Shape;756;p49: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extLst>
      <p:ext uri="{BB962C8B-B14F-4D97-AF65-F5344CB8AC3E}">
        <p14:creationId xmlns:p14="http://schemas.microsoft.com/office/powerpoint/2010/main" val="29772576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p49:notes"/>
          <p:cNvSpPr txBox="1">
            <a:spLocks noGrp="1"/>
          </p:cNvSpPr>
          <p:nvPr>
            <p:ph type="body" idx="1"/>
          </p:nvPr>
        </p:nvSpPr>
        <p:spPr>
          <a:xfrm>
            <a:off x="679131" y="4716312"/>
            <a:ext cx="5439412" cy="4465308"/>
          </a:xfrm>
          <a:prstGeom prst="rect">
            <a:avLst/>
          </a:prstGeom>
          <a:noFill/>
          <a:ln>
            <a:noFill/>
          </a:ln>
        </p:spPr>
        <p:txBody>
          <a:bodyPr spcFirstLastPara="1" wrap="square" lIns="91850" tIns="91850" rIns="91850" bIns="91850" anchor="t" anchorCtr="0">
            <a:noAutofit/>
          </a:bodyPr>
          <a:lstStyle/>
          <a:p>
            <a:pPr marL="0" lvl="0" indent="0" algn="l" rtl="0">
              <a:lnSpc>
                <a:spcPct val="100000"/>
              </a:lnSpc>
              <a:spcBef>
                <a:spcPts val="0"/>
              </a:spcBef>
              <a:spcAft>
                <a:spcPts val="0"/>
              </a:spcAft>
              <a:buSzPts val="1400"/>
              <a:buNone/>
            </a:pPr>
            <a:endParaRPr/>
          </a:p>
        </p:txBody>
      </p:sp>
      <p:sp>
        <p:nvSpPr>
          <p:cNvPr id="756" name="Google Shape;756;p49: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extLst>
      <p:ext uri="{BB962C8B-B14F-4D97-AF65-F5344CB8AC3E}">
        <p14:creationId xmlns:p14="http://schemas.microsoft.com/office/powerpoint/2010/main" val="28403259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p49:notes"/>
          <p:cNvSpPr txBox="1">
            <a:spLocks noGrp="1"/>
          </p:cNvSpPr>
          <p:nvPr>
            <p:ph type="body" idx="1"/>
          </p:nvPr>
        </p:nvSpPr>
        <p:spPr>
          <a:xfrm>
            <a:off x="679131" y="4716312"/>
            <a:ext cx="5439412" cy="4465308"/>
          </a:xfrm>
          <a:prstGeom prst="rect">
            <a:avLst/>
          </a:prstGeom>
          <a:noFill/>
          <a:ln>
            <a:noFill/>
          </a:ln>
        </p:spPr>
        <p:txBody>
          <a:bodyPr spcFirstLastPara="1" wrap="square" lIns="91850" tIns="91850" rIns="91850" bIns="91850" anchor="t" anchorCtr="0">
            <a:noAutofit/>
          </a:bodyPr>
          <a:lstStyle/>
          <a:p>
            <a:pPr marL="0" lvl="0" indent="0" algn="l" rtl="0">
              <a:lnSpc>
                <a:spcPct val="100000"/>
              </a:lnSpc>
              <a:spcBef>
                <a:spcPts val="0"/>
              </a:spcBef>
              <a:spcAft>
                <a:spcPts val="0"/>
              </a:spcAft>
              <a:buSzPts val="1400"/>
              <a:buNone/>
            </a:pPr>
            <a:endParaRPr/>
          </a:p>
        </p:txBody>
      </p:sp>
      <p:sp>
        <p:nvSpPr>
          <p:cNvPr id="756" name="Google Shape;756;p49: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extLst>
      <p:ext uri="{BB962C8B-B14F-4D97-AF65-F5344CB8AC3E}">
        <p14:creationId xmlns:p14="http://schemas.microsoft.com/office/powerpoint/2010/main" val="7610193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p49:notes"/>
          <p:cNvSpPr txBox="1">
            <a:spLocks noGrp="1"/>
          </p:cNvSpPr>
          <p:nvPr>
            <p:ph type="body" idx="1"/>
          </p:nvPr>
        </p:nvSpPr>
        <p:spPr>
          <a:xfrm>
            <a:off x="679131" y="4716312"/>
            <a:ext cx="5439412" cy="4465308"/>
          </a:xfrm>
          <a:prstGeom prst="rect">
            <a:avLst/>
          </a:prstGeom>
          <a:noFill/>
          <a:ln>
            <a:noFill/>
          </a:ln>
        </p:spPr>
        <p:txBody>
          <a:bodyPr spcFirstLastPara="1" wrap="square" lIns="91850" tIns="91850" rIns="91850" bIns="91850" anchor="t" anchorCtr="0">
            <a:noAutofit/>
          </a:bodyPr>
          <a:lstStyle/>
          <a:p>
            <a:pPr marL="0" lvl="0" indent="0" algn="l" rtl="0">
              <a:lnSpc>
                <a:spcPct val="100000"/>
              </a:lnSpc>
              <a:spcBef>
                <a:spcPts val="0"/>
              </a:spcBef>
              <a:spcAft>
                <a:spcPts val="0"/>
              </a:spcAft>
              <a:buSzPts val="1400"/>
              <a:buNone/>
            </a:pPr>
            <a:endParaRPr/>
          </a:p>
        </p:txBody>
      </p:sp>
      <p:sp>
        <p:nvSpPr>
          <p:cNvPr id="756" name="Google Shape;756;p49: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extLst>
      <p:ext uri="{BB962C8B-B14F-4D97-AF65-F5344CB8AC3E}">
        <p14:creationId xmlns:p14="http://schemas.microsoft.com/office/powerpoint/2010/main" val="329578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41: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318" name="Google Shape;318;p41:notes"/>
          <p:cNvSpPr txBox="1">
            <a:spLocks noGrp="1"/>
          </p:cNvSpPr>
          <p:nvPr>
            <p:ph type="body" idx="1"/>
          </p:nvPr>
        </p:nvSpPr>
        <p:spPr>
          <a:xfrm>
            <a:off x="679131" y="4716312"/>
            <a:ext cx="5439300" cy="4465200"/>
          </a:xfrm>
          <a:prstGeom prst="rect">
            <a:avLst/>
          </a:prstGeom>
          <a:noFill/>
          <a:ln>
            <a:noFill/>
          </a:ln>
        </p:spPr>
        <p:txBody>
          <a:bodyPr spcFirstLastPara="1" wrap="square" lIns="91850" tIns="91850" rIns="91850" bIns="91850" anchor="t" anchorCtr="0">
            <a:noAutofit/>
          </a:bodyPr>
          <a:lstStyle/>
          <a:p>
            <a:pPr marL="0" lvl="0" indent="0" algn="l" rtl="0">
              <a:lnSpc>
                <a:spcPct val="100000"/>
              </a:lnSpc>
              <a:spcBef>
                <a:spcPts val="0"/>
              </a:spcBef>
              <a:spcAft>
                <a:spcPts val="0"/>
              </a:spcAft>
              <a:buSzPts val="1400"/>
              <a:buNone/>
            </a:pPr>
            <a:endParaRPr/>
          </a:p>
        </p:txBody>
      </p:sp>
      <p:sp>
        <p:nvSpPr>
          <p:cNvPr id="319" name="Google Shape;319;p41:notes"/>
          <p:cNvSpPr txBox="1">
            <a:spLocks noGrp="1"/>
          </p:cNvSpPr>
          <p:nvPr>
            <p:ph type="sldNum" idx="12"/>
          </p:nvPr>
        </p:nvSpPr>
        <p:spPr>
          <a:xfrm>
            <a:off x="3850531" y="9427827"/>
            <a:ext cx="2945700" cy="497100"/>
          </a:xfrm>
          <a:prstGeom prst="rect">
            <a:avLst/>
          </a:prstGeom>
          <a:noFill/>
          <a:ln>
            <a:noFill/>
          </a:ln>
        </p:spPr>
        <p:txBody>
          <a:bodyPr spcFirstLastPara="1" wrap="square" lIns="92675" tIns="46325" rIns="92675" bIns="46325"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7</a:t>
            </a:fld>
            <a:endParaRPr sz="1400"/>
          </a:p>
        </p:txBody>
      </p:sp>
    </p:spTree>
    <p:extLst>
      <p:ext uri="{BB962C8B-B14F-4D97-AF65-F5344CB8AC3E}">
        <p14:creationId xmlns:p14="http://schemas.microsoft.com/office/powerpoint/2010/main" val="39114297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41: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318" name="Google Shape;318;p41:notes"/>
          <p:cNvSpPr txBox="1">
            <a:spLocks noGrp="1"/>
          </p:cNvSpPr>
          <p:nvPr>
            <p:ph type="body" idx="1"/>
          </p:nvPr>
        </p:nvSpPr>
        <p:spPr>
          <a:xfrm>
            <a:off x="679131" y="4716312"/>
            <a:ext cx="5439300" cy="4465200"/>
          </a:xfrm>
          <a:prstGeom prst="rect">
            <a:avLst/>
          </a:prstGeom>
          <a:noFill/>
          <a:ln>
            <a:noFill/>
          </a:ln>
        </p:spPr>
        <p:txBody>
          <a:bodyPr spcFirstLastPara="1" wrap="square" lIns="91850" tIns="91850" rIns="91850" bIns="91850" anchor="t" anchorCtr="0">
            <a:noAutofit/>
          </a:bodyPr>
          <a:lstStyle/>
          <a:p>
            <a:pPr marL="0" lvl="0" indent="0" algn="l" rtl="0">
              <a:lnSpc>
                <a:spcPct val="100000"/>
              </a:lnSpc>
              <a:spcBef>
                <a:spcPts val="0"/>
              </a:spcBef>
              <a:spcAft>
                <a:spcPts val="0"/>
              </a:spcAft>
              <a:buSzPts val="1400"/>
              <a:buNone/>
            </a:pPr>
            <a:endParaRPr/>
          </a:p>
        </p:txBody>
      </p:sp>
      <p:sp>
        <p:nvSpPr>
          <p:cNvPr id="319" name="Google Shape;319;p41:notes"/>
          <p:cNvSpPr txBox="1">
            <a:spLocks noGrp="1"/>
          </p:cNvSpPr>
          <p:nvPr>
            <p:ph type="sldNum" idx="12"/>
          </p:nvPr>
        </p:nvSpPr>
        <p:spPr>
          <a:xfrm>
            <a:off x="3850531" y="9427827"/>
            <a:ext cx="2945700" cy="497100"/>
          </a:xfrm>
          <a:prstGeom prst="rect">
            <a:avLst/>
          </a:prstGeom>
          <a:noFill/>
          <a:ln>
            <a:noFill/>
          </a:ln>
        </p:spPr>
        <p:txBody>
          <a:bodyPr spcFirstLastPara="1" wrap="square" lIns="92675" tIns="46325" rIns="92675" bIns="46325"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8</a:t>
            </a:fld>
            <a:endParaRPr sz="1400"/>
          </a:p>
        </p:txBody>
      </p:sp>
    </p:spTree>
    <p:extLst>
      <p:ext uri="{BB962C8B-B14F-4D97-AF65-F5344CB8AC3E}">
        <p14:creationId xmlns:p14="http://schemas.microsoft.com/office/powerpoint/2010/main" val="16946465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41: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318" name="Google Shape;318;p41:notes"/>
          <p:cNvSpPr txBox="1">
            <a:spLocks noGrp="1"/>
          </p:cNvSpPr>
          <p:nvPr>
            <p:ph type="body" idx="1"/>
          </p:nvPr>
        </p:nvSpPr>
        <p:spPr>
          <a:xfrm>
            <a:off x="679131" y="4716312"/>
            <a:ext cx="5439300" cy="4465200"/>
          </a:xfrm>
          <a:prstGeom prst="rect">
            <a:avLst/>
          </a:prstGeom>
          <a:noFill/>
          <a:ln>
            <a:noFill/>
          </a:ln>
        </p:spPr>
        <p:txBody>
          <a:bodyPr spcFirstLastPara="1" wrap="square" lIns="91850" tIns="91850" rIns="91850" bIns="91850" anchor="t" anchorCtr="0">
            <a:noAutofit/>
          </a:bodyPr>
          <a:lstStyle/>
          <a:p>
            <a:pPr marL="0" lvl="0" indent="0" algn="l" rtl="0">
              <a:lnSpc>
                <a:spcPct val="100000"/>
              </a:lnSpc>
              <a:spcBef>
                <a:spcPts val="0"/>
              </a:spcBef>
              <a:spcAft>
                <a:spcPts val="0"/>
              </a:spcAft>
              <a:buSzPts val="1400"/>
              <a:buNone/>
            </a:pPr>
            <a:endParaRPr/>
          </a:p>
        </p:txBody>
      </p:sp>
      <p:sp>
        <p:nvSpPr>
          <p:cNvPr id="319" name="Google Shape;319;p41:notes"/>
          <p:cNvSpPr txBox="1">
            <a:spLocks noGrp="1"/>
          </p:cNvSpPr>
          <p:nvPr>
            <p:ph type="sldNum" idx="12"/>
          </p:nvPr>
        </p:nvSpPr>
        <p:spPr>
          <a:xfrm>
            <a:off x="3850531" y="9427827"/>
            <a:ext cx="2945700" cy="497100"/>
          </a:xfrm>
          <a:prstGeom prst="rect">
            <a:avLst/>
          </a:prstGeom>
          <a:noFill/>
          <a:ln>
            <a:noFill/>
          </a:ln>
        </p:spPr>
        <p:txBody>
          <a:bodyPr spcFirstLastPara="1" wrap="square" lIns="92675" tIns="46325" rIns="92675" bIns="46325"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9</a:t>
            </a:fld>
            <a:endParaRPr sz="1400"/>
          </a:p>
        </p:txBody>
      </p:sp>
    </p:spTree>
    <p:extLst>
      <p:ext uri="{BB962C8B-B14F-4D97-AF65-F5344CB8AC3E}">
        <p14:creationId xmlns:p14="http://schemas.microsoft.com/office/powerpoint/2010/main" val="21867420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41: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318" name="Google Shape;318;p41:notes"/>
          <p:cNvSpPr txBox="1">
            <a:spLocks noGrp="1"/>
          </p:cNvSpPr>
          <p:nvPr>
            <p:ph type="body" idx="1"/>
          </p:nvPr>
        </p:nvSpPr>
        <p:spPr>
          <a:xfrm>
            <a:off x="679131" y="4716312"/>
            <a:ext cx="5439300" cy="4465200"/>
          </a:xfrm>
          <a:prstGeom prst="rect">
            <a:avLst/>
          </a:prstGeom>
          <a:noFill/>
          <a:ln>
            <a:noFill/>
          </a:ln>
        </p:spPr>
        <p:txBody>
          <a:bodyPr spcFirstLastPara="1" wrap="square" lIns="91850" tIns="91850" rIns="91850" bIns="91850" anchor="t" anchorCtr="0">
            <a:noAutofit/>
          </a:bodyPr>
          <a:lstStyle/>
          <a:p>
            <a:pPr marL="0" lvl="0" indent="0" algn="l" rtl="0">
              <a:lnSpc>
                <a:spcPct val="100000"/>
              </a:lnSpc>
              <a:spcBef>
                <a:spcPts val="0"/>
              </a:spcBef>
              <a:spcAft>
                <a:spcPts val="0"/>
              </a:spcAft>
              <a:buSzPts val="1400"/>
              <a:buNone/>
            </a:pPr>
            <a:endParaRPr/>
          </a:p>
        </p:txBody>
      </p:sp>
      <p:sp>
        <p:nvSpPr>
          <p:cNvPr id="319" name="Google Shape;319;p41:notes"/>
          <p:cNvSpPr txBox="1">
            <a:spLocks noGrp="1"/>
          </p:cNvSpPr>
          <p:nvPr>
            <p:ph type="sldNum" idx="12"/>
          </p:nvPr>
        </p:nvSpPr>
        <p:spPr>
          <a:xfrm>
            <a:off x="3850531" y="9427827"/>
            <a:ext cx="2945700" cy="497100"/>
          </a:xfrm>
          <a:prstGeom prst="rect">
            <a:avLst/>
          </a:prstGeom>
          <a:noFill/>
          <a:ln>
            <a:noFill/>
          </a:ln>
        </p:spPr>
        <p:txBody>
          <a:bodyPr spcFirstLastPara="1" wrap="square" lIns="92675" tIns="46325" rIns="92675" bIns="46325"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10</a:t>
            </a:fld>
            <a:endParaRPr sz="1400"/>
          </a:p>
        </p:txBody>
      </p:sp>
    </p:spTree>
    <p:extLst>
      <p:ext uri="{BB962C8B-B14F-4D97-AF65-F5344CB8AC3E}">
        <p14:creationId xmlns:p14="http://schemas.microsoft.com/office/powerpoint/2010/main" val="31718308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41: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318" name="Google Shape;318;p41:notes"/>
          <p:cNvSpPr txBox="1">
            <a:spLocks noGrp="1"/>
          </p:cNvSpPr>
          <p:nvPr>
            <p:ph type="body" idx="1"/>
          </p:nvPr>
        </p:nvSpPr>
        <p:spPr>
          <a:xfrm>
            <a:off x="679131" y="4716312"/>
            <a:ext cx="5439300" cy="4465200"/>
          </a:xfrm>
          <a:prstGeom prst="rect">
            <a:avLst/>
          </a:prstGeom>
          <a:noFill/>
          <a:ln>
            <a:noFill/>
          </a:ln>
        </p:spPr>
        <p:txBody>
          <a:bodyPr spcFirstLastPara="1" wrap="square" lIns="91850" tIns="91850" rIns="91850" bIns="91850" anchor="t" anchorCtr="0">
            <a:noAutofit/>
          </a:bodyPr>
          <a:lstStyle/>
          <a:p>
            <a:pPr marL="0" lvl="0" indent="0" algn="l" rtl="0">
              <a:lnSpc>
                <a:spcPct val="100000"/>
              </a:lnSpc>
              <a:spcBef>
                <a:spcPts val="0"/>
              </a:spcBef>
              <a:spcAft>
                <a:spcPts val="0"/>
              </a:spcAft>
              <a:buSzPts val="1400"/>
              <a:buNone/>
            </a:pPr>
            <a:endParaRPr/>
          </a:p>
        </p:txBody>
      </p:sp>
      <p:sp>
        <p:nvSpPr>
          <p:cNvPr id="319" name="Google Shape;319;p41:notes"/>
          <p:cNvSpPr txBox="1">
            <a:spLocks noGrp="1"/>
          </p:cNvSpPr>
          <p:nvPr>
            <p:ph type="sldNum" idx="12"/>
          </p:nvPr>
        </p:nvSpPr>
        <p:spPr>
          <a:xfrm>
            <a:off x="3850531" y="9427827"/>
            <a:ext cx="2945700" cy="497100"/>
          </a:xfrm>
          <a:prstGeom prst="rect">
            <a:avLst/>
          </a:prstGeom>
          <a:noFill/>
          <a:ln>
            <a:noFill/>
          </a:ln>
        </p:spPr>
        <p:txBody>
          <a:bodyPr spcFirstLastPara="1" wrap="square" lIns="92675" tIns="46325" rIns="92675" bIns="46325"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11</a:t>
            </a:fld>
            <a:endParaRPr sz="1400"/>
          </a:p>
        </p:txBody>
      </p:sp>
    </p:spTree>
    <p:extLst>
      <p:ext uri="{BB962C8B-B14F-4D97-AF65-F5344CB8AC3E}">
        <p14:creationId xmlns:p14="http://schemas.microsoft.com/office/powerpoint/2010/main" val="42920750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41: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318" name="Google Shape;318;p41:notes"/>
          <p:cNvSpPr txBox="1">
            <a:spLocks noGrp="1"/>
          </p:cNvSpPr>
          <p:nvPr>
            <p:ph type="body" idx="1"/>
          </p:nvPr>
        </p:nvSpPr>
        <p:spPr>
          <a:xfrm>
            <a:off x="679131" y="4716312"/>
            <a:ext cx="5439300" cy="4465200"/>
          </a:xfrm>
          <a:prstGeom prst="rect">
            <a:avLst/>
          </a:prstGeom>
          <a:noFill/>
          <a:ln>
            <a:noFill/>
          </a:ln>
        </p:spPr>
        <p:txBody>
          <a:bodyPr spcFirstLastPara="1" wrap="square" lIns="91850" tIns="91850" rIns="91850" bIns="91850" anchor="t" anchorCtr="0">
            <a:noAutofit/>
          </a:bodyPr>
          <a:lstStyle/>
          <a:p>
            <a:pPr marL="0" lvl="0" indent="0" algn="l" rtl="0">
              <a:lnSpc>
                <a:spcPct val="100000"/>
              </a:lnSpc>
              <a:spcBef>
                <a:spcPts val="0"/>
              </a:spcBef>
              <a:spcAft>
                <a:spcPts val="0"/>
              </a:spcAft>
              <a:buSzPts val="1400"/>
              <a:buNone/>
            </a:pPr>
            <a:endParaRPr/>
          </a:p>
        </p:txBody>
      </p:sp>
      <p:sp>
        <p:nvSpPr>
          <p:cNvPr id="319" name="Google Shape;319;p41:notes"/>
          <p:cNvSpPr txBox="1">
            <a:spLocks noGrp="1"/>
          </p:cNvSpPr>
          <p:nvPr>
            <p:ph type="sldNum" idx="12"/>
          </p:nvPr>
        </p:nvSpPr>
        <p:spPr>
          <a:xfrm>
            <a:off x="3850531" y="9427827"/>
            <a:ext cx="2945700" cy="497100"/>
          </a:xfrm>
          <a:prstGeom prst="rect">
            <a:avLst/>
          </a:prstGeom>
          <a:noFill/>
          <a:ln>
            <a:noFill/>
          </a:ln>
        </p:spPr>
        <p:txBody>
          <a:bodyPr spcFirstLastPara="1" wrap="square" lIns="92675" tIns="46325" rIns="92675" bIns="46325"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12</a:t>
            </a:fld>
            <a:endParaRPr sz="1400"/>
          </a:p>
        </p:txBody>
      </p:sp>
    </p:spTree>
    <p:extLst>
      <p:ext uri="{BB962C8B-B14F-4D97-AF65-F5344CB8AC3E}">
        <p14:creationId xmlns:p14="http://schemas.microsoft.com/office/powerpoint/2010/main" val="2310973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F93199CD-3E1B-4AE6-990F-76F925F5EA9F}" type="slidenum">
              <a:rPr lang="en-US" altLang="zh-TW" smtClean="0"/>
              <a:t>18</a:t>
            </a:fld>
            <a:endParaRPr lang="zh-TW" altLang="en-US"/>
          </a:p>
        </p:txBody>
      </p:sp>
    </p:spTree>
    <p:extLst>
      <p:ext uri="{BB962C8B-B14F-4D97-AF65-F5344CB8AC3E}">
        <p14:creationId xmlns:p14="http://schemas.microsoft.com/office/powerpoint/2010/main" val="2861513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p50: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542" name="Google Shape;542;p50:notes"/>
          <p:cNvSpPr txBox="1">
            <a:spLocks noGrp="1"/>
          </p:cNvSpPr>
          <p:nvPr>
            <p:ph type="body" idx="1"/>
          </p:nvPr>
        </p:nvSpPr>
        <p:spPr>
          <a:xfrm>
            <a:off x="679131" y="4716312"/>
            <a:ext cx="5439412" cy="4465308"/>
          </a:xfrm>
          <a:prstGeom prst="rect">
            <a:avLst/>
          </a:prstGeom>
          <a:noFill/>
          <a:ln>
            <a:noFill/>
          </a:ln>
        </p:spPr>
        <p:txBody>
          <a:bodyPr spcFirstLastPara="1" wrap="square" lIns="91850" tIns="91850" rIns="91850" bIns="91850" anchor="t" anchorCtr="0">
            <a:noAutofit/>
          </a:bodyPr>
          <a:lstStyle/>
          <a:p>
            <a:pPr marL="228600" marR="0" lvl="0" indent="-114300" algn="l" rtl="0">
              <a:lnSpc>
                <a:spcPct val="100000"/>
              </a:lnSpc>
              <a:spcBef>
                <a:spcPts val="0"/>
              </a:spcBef>
              <a:spcAft>
                <a:spcPts val="0"/>
              </a:spcAft>
              <a:buClr>
                <a:srgbClr val="000000"/>
              </a:buClr>
              <a:buSzPts val="1800"/>
              <a:buFont typeface="Arial"/>
              <a:buNone/>
            </a:pPr>
            <a:endParaRPr/>
          </a:p>
        </p:txBody>
      </p:sp>
      <p:sp>
        <p:nvSpPr>
          <p:cNvPr id="543" name="Google Shape;543;p50:notes"/>
          <p:cNvSpPr txBox="1">
            <a:spLocks noGrp="1"/>
          </p:cNvSpPr>
          <p:nvPr>
            <p:ph type="sldNum" idx="12"/>
          </p:nvPr>
        </p:nvSpPr>
        <p:spPr>
          <a:xfrm>
            <a:off x="3850531" y="9427827"/>
            <a:ext cx="2945553" cy="497211"/>
          </a:xfrm>
          <a:prstGeom prst="rect">
            <a:avLst/>
          </a:prstGeom>
          <a:noFill/>
          <a:ln>
            <a:noFill/>
          </a:ln>
        </p:spPr>
        <p:txBody>
          <a:bodyPr spcFirstLastPara="1" wrap="square" lIns="92675" tIns="46325" rIns="92675" bIns="46325" anchor="b" anchorCtr="0">
            <a:noAutofit/>
          </a:bodyPr>
          <a:lstStyle/>
          <a:p>
            <a:pPr marL="0" lvl="0" indent="0" algn="l" rtl="0">
              <a:lnSpc>
                <a:spcPct val="100000"/>
              </a:lnSpc>
              <a:spcBef>
                <a:spcPts val="0"/>
              </a:spcBef>
              <a:spcAft>
                <a:spcPts val="0"/>
              </a:spcAft>
              <a:buClr>
                <a:schemeClr val="dk1"/>
              </a:buClr>
              <a:buSzPts val="1400"/>
              <a:buFont typeface="Calibri"/>
              <a:buNone/>
            </a:pPr>
            <a:fld id="{00000000-1234-1234-1234-123412341234}" type="slidenum">
              <a:rPr lang="en-US"/>
              <a:t>20</a:t>
            </a:fld>
            <a:endParaRPr/>
          </a:p>
        </p:txBody>
      </p:sp>
    </p:spTree>
    <p:extLst>
      <p:ext uri="{BB962C8B-B14F-4D97-AF65-F5344CB8AC3E}">
        <p14:creationId xmlns:p14="http://schemas.microsoft.com/office/powerpoint/2010/main" val="26432045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TW" altLang="en-US"/>
              <a:t>按一下以編輯母片標題樣式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a:t>按一下以編輯母片子標題樣式</a:t>
            </a:r>
            <a:endParaRPr lang="en-US" dirty="0"/>
          </a:p>
        </p:txBody>
      </p:sp>
      <p:sp>
        <p:nvSpPr>
          <p:cNvPr id="4" name="Date Placeholder 3"/>
          <p:cNvSpPr>
            <a:spLocks noGrp="1"/>
          </p:cNvSpPr>
          <p:nvPr>
            <p:ph type="dt" sz="half" idx="10"/>
          </p:nvPr>
        </p:nvSpPr>
        <p:spPr/>
        <p:txBody>
          <a:bodyPr/>
          <a:lstStyle/>
          <a:p>
            <a:fld id="{23F7B247-BCEB-4818-B254-B948AB7B0F99}" type="datetime1">
              <a:rPr lang="zh-TW" altLang="en-US" smtClean="0"/>
              <a:t>2024/10/16</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B46171ED-8A70-41BD-A3D6-12C0EBDE3C61}" type="slidenum">
              <a:rPr lang="zh-TW" altLang="en-US" smtClean="0"/>
              <a:t>‹#›</a:t>
            </a:fld>
            <a:endParaRPr lang="zh-TW" altLang="en-US"/>
          </a:p>
        </p:txBody>
      </p:sp>
    </p:spTree>
    <p:extLst>
      <p:ext uri="{BB962C8B-B14F-4D97-AF65-F5344CB8AC3E}">
        <p14:creationId xmlns:p14="http://schemas.microsoft.com/office/powerpoint/2010/main" val="22792488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B2635F2E-BE29-4E88-B63B-3955195EB63F}" type="datetime1">
              <a:rPr lang="zh-TW" altLang="en-US" smtClean="0"/>
              <a:t>2024/10/16</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B46171ED-8A70-41BD-A3D6-12C0EBDE3C61}" type="slidenum">
              <a:rPr lang="zh-TW" altLang="en-US" smtClean="0"/>
              <a:t>‹#›</a:t>
            </a:fld>
            <a:endParaRPr lang="zh-TW" altLang="en-US"/>
          </a:p>
        </p:txBody>
      </p:sp>
    </p:spTree>
    <p:extLst>
      <p:ext uri="{BB962C8B-B14F-4D97-AF65-F5344CB8AC3E}">
        <p14:creationId xmlns:p14="http://schemas.microsoft.com/office/powerpoint/2010/main" val="24150647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88C118C2-E4EA-40BB-A6FD-C37AEB2C4637}" type="datetime1">
              <a:rPr lang="zh-TW" altLang="en-US" smtClean="0"/>
              <a:t>2024/10/16</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B46171ED-8A70-41BD-A3D6-12C0EBDE3C61}" type="slidenum">
              <a:rPr lang="zh-TW" altLang="en-US" smtClean="0"/>
              <a:t>‹#›</a:t>
            </a:fld>
            <a:endParaRPr lang="zh-TW" altLang="en-US"/>
          </a:p>
        </p:txBody>
      </p:sp>
    </p:spTree>
    <p:extLst>
      <p:ext uri="{BB962C8B-B14F-4D97-AF65-F5344CB8AC3E}">
        <p14:creationId xmlns:p14="http://schemas.microsoft.com/office/powerpoint/2010/main" val="22952260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只有標題">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0" name="內容版面配置區 29">
            <a:extLst>
              <a:ext uri="{FF2B5EF4-FFF2-40B4-BE49-F238E27FC236}">
                <a16:creationId xmlns:a16="http://schemas.microsoft.com/office/drawing/2014/main" id="{55FDFB8C-1B1A-4E73-8B29-0D4EDC2DB5E4}"/>
              </a:ext>
            </a:extLst>
          </p:cNvPr>
          <p:cNvSpPr>
            <a:spLocks noGrp="1"/>
          </p:cNvSpPr>
          <p:nvPr>
            <p:ph sz="quarter" idx="10" hasCustomPrompt="1"/>
          </p:nvPr>
        </p:nvSpPr>
        <p:spPr>
          <a:xfrm>
            <a:off x="401209" y="553371"/>
            <a:ext cx="3077765" cy="481346"/>
          </a:xfrm>
          <a:prstGeom prst="rect">
            <a:avLst/>
          </a:prstGeom>
        </p:spPr>
        <p:txBody>
          <a:bodyPr/>
          <a:lstStyle>
            <a:lvl1pPr marL="0" indent="0" algn="l">
              <a:buClr>
                <a:srgbClr val="202F3D">
                  <a:lumMod val="75000"/>
                </a:srgbClr>
              </a:buClr>
              <a:buFontTx/>
              <a:buNone/>
              <a:defRPr sz="2400">
                <a:latin typeface="標楷體" panose="03000509000000000000" pitchFamily="65" charset="-120"/>
                <a:ea typeface="標楷體" panose="03000509000000000000" pitchFamily="65" charset="-120"/>
              </a:defRPr>
            </a:lvl1pPr>
            <a:lvl2pPr marL="342900" indent="0">
              <a:buFontTx/>
              <a:buNone/>
              <a:defRPr sz="2400"/>
            </a:lvl2pPr>
            <a:lvl3pPr marL="685800" indent="0">
              <a:buFontTx/>
              <a:buNone/>
              <a:defRPr sz="2400"/>
            </a:lvl3pPr>
            <a:lvl4pPr marL="1028700" indent="0">
              <a:buFontTx/>
              <a:buNone/>
              <a:defRPr sz="2400"/>
            </a:lvl4pPr>
            <a:lvl5pPr marL="1371600" indent="0">
              <a:buFontTx/>
              <a:buNone/>
              <a:defRPr sz="2400"/>
            </a:lvl5pPr>
          </a:lstStyle>
          <a:p>
            <a:pPr algn="l">
              <a:buClr>
                <a:srgbClr val="202F3D">
                  <a:lumMod val="75000"/>
                </a:srgbClr>
              </a:buClr>
            </a:pPr>
            <a:r>
              <a:rPr lang="zh-TW" altLang="en-US" sz="2400" b="1" dirty="0">
                <a:solidFill>
                  <a:schemeClr val="bg1">
                    <a:lumMod val="95000"/>
                  </a:schemeClr>
                </a:solidFill>
                <a:latin typeface="微軟正黑體" panose="020B0604030504040204" pitchFamily="34" charset="-120"/>
                <a:ea typeface="+mn-ea"/>
              </a:rPr>
              <a:t>校務基本資料</a:t>
            </a:r>
            <a:endParaRPr lang="en-US" altLang="zh-TW" sz="2400" b="1" dirty="0">
              <a:solidFill>
                <a:schemeClr val="bg1">
                  <a:lumMod val="95000"/>
                </a:schemeClr>
              </a:solidFill>
              <a:latin typeface="微軟正黑體" panose="020B0604030504040204" pitchFamily="34" charset="-120"/>
              <a:ea typeface="+mn-ea"/>
            </a:endParaRPr>
          </a:p>
        </p:txBody>
      </p:sp>
      <p:sp>
        <p:nvSpPr>
          <p:cNvPr id="4" name="投影片編號版面配置區 4">
            <a:extLst>
              <a:ext uri="{FF2B5EF4-FFF2-40B4-BE49-F238E27FC236}">
                <a16:creationId xmlns:a16="http://schemas.microsoft.com/office/drawing/2014/main" id="{C1721AEC-B170-4686-8337-854F6C287347}"/>
              </a:ext>
            </a:extLst>
          </p:cNvPr>
          <p:cNvSpPr txBox="1">
            <a:spLocks/>
          </p:cNvSpPr>
          <p:nvPr userDrawn="1"/>
        </p:nvSpPr>
        <p:spPr>
          <a:xfrm>
            <a:off x="8171934" y="6345247"/>
            <a:ext cx="774357" cy="357271"/>
          </a:xfrm>
          <a:prstGeom prst="rect">
            <a:avLst/>
          </a:prstGeom>
        </p:spPr>
        <p:txBody>
          <a:bodyPr vert="horz" lIns="68580" tIns="34290" rIns="68580" bIns="34290" rtlCol="0" anchor="ctr"/>
          <a:lstStyle>
            <a:defPPr>
              <a:defRPr lang="zh-TW"/>
            </a:defPPr>
            <a:lvl1pPr marL="0" algn="r" defTabSz="914400" rtl="0" eaLnBrk="1" latinLnBrk="0" hangingPunct="1">
              <a:defRPr sz="1200" kern="1200">
                <a:solidFill>
                  <a:schemeClr val="tx1">
                    <a:tint val="75000"/>
                  </a:schemeClr>
                </a:solidFill>
                <a:latin typeface="微軟正黑體" panose="020B0604030504040204" pitchFamily="34" charset="-120"/>
                <a:ea typeface="微軟正黑體" panose="020B0604030504040204" pitchFamily="34" charset="-12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EB6808E-AF60-4C43-9D73-983BC3D564AB}" type="slidenum">
              <a:rPr lang="zh-TW" altLang="en-US" sz="1400" b="1" smtClean="0">
                <a:solidFill>
                  <a:schemeClr val="accent1">
                    <a:lumMod val="75000"/>
                  </a:schemeClr>
                </a:solidFill>
              </a:rPr>
              <a:pPr/>
              <a:t>‹#›</a:t>
            </a:fld>
            <a:endParaRPr lang="zh-TW" altLang="en-US" sz="1400" b="1" dirty="0">
              <a:solidFill>
                <a:schemeClr val="accent1">
                  <a:lumMod val="75000"/>
                </a:schemeClr>
              </a:solidFill>
            </a:endParaRPr>
          </a:p>
        </p:txBody>
      </p:sp>
      <p:sp>
        <p:nvSpPr>
          <p:cNvPr id="3" name="矩形 2"/>
          <p:cNvSpPr/>
          <p:nvPr userDrawn="1"/>
        </p:nvSpPr>
        <p:spPr>
          <a:xfrm>
            <a:off x="401209" y="6204247"/>
            <a:ext cx="2162529" cy="3931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1813735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內容">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F57D715D-E32C-4748-ABD3-AD43FA1F76E2}"/>
              </a:ext>
            </a:extLst>
          </p:cNvPr>
          <p:cNvSpPr/>
          <p:nvPr userDrawn="1"/>
        </p:nvSpPr>
        <p:spPr>
          <a:xfrm>
            <a:off x="0" y="-22269"/>
            <a:ext cx="9142810" cy="90290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dirty="0">
              <a:latin typeface="微軟正黑體" panose="020B0604030504040204" pitchFamily="34" charset="-120"/>
              <a:ea typeface="微軟正黑體" panose="020B0604030504040204" pitchFamily="34" charset="-120"/>
            </a:endParaRPr>
          </a:p>
        </p:txBody>
      </p:sp>
      <p:sp>
        <p:nvSpPr>
          <p:cNvPr id="2" name="Title 1"/>
          <p:cNvSpPr>
            <a:spLocks noGrp="1"/>
          </p:cNvSpPr>
          <p:nvPr>
            <p:ph type="title"/>
          </p:nvPr>
        </p:nvSpPr>
        <p:spPr>
          <a:xfrm>
            <a:off x="628650" y="365126"/>
            <a:ext cx="7886700" cy="336125"/>
          </a:xfrm>
        </p:spPr>
        <p:txBody>
          <a:bodyPr>
            <a:normAutofit/>
          </a:bodyPr>
          <a:lstStyle>
            <a:lvl1pPr algn="ctr">
              <a:defRPr sz="2800" baseline="0">
                <a:solidFill>
                  <a:schemeClr val="bg1">
                    <a:lumMod val="95000"/>
                  </a:schemeClr>
                </a:solidFill>
              </a:defRPr>
            </a:lvl1pPr>
          </a:lstStyle>
          <a:p>
            <a:endParaRPr lang="en-US" dirty="0"/>
          </a:p>
        </p:txBody>
      </p:sp>
      <p:sp>
        <p:nvSpPr>
          <p:cNvPr id="3" name="Content Placeholder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E55AACCC-99A9-4D83-AA7E-F5CC90EA1358}" type="datetime1">
              <a:rPr lang="zh-TW" altLang="en-US" smtClean="0"/>
              <a:t>2024/10/16</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B46171ED-8A70-41BD-A3D6-12C0EBDE3C61}" type="slidenum">
              <a:rPr lang="zh-TW" altLang="en-US" smtClean="0"/>
              <a:t>‹#›</a:t>
            </a:fld>
            <a:endParaRPr lang="zh-TW" altLang="en-US"/>
          </a:p>
        </p:txBody>
      </p:sp>
      <p:sp>
        <p:nvSpPr>
          <p:cNvPr id="8" name="矩形 7">
            <a:extLst>
              <a:ext uri="{FF2B5EF4-FFF2-40B4-BE49-F238E27FC236}">
                <a16:creationId xmlns:a16="http://schemas.microsoft.com/office/drawing/2014/main" id="{BAD09743-0E91-4D55-AEA0-AB1A9B79F548}"/>
              </a:ext>
            </a:extLst>
          </p:cNvPr>
          <p:cNvSpPr/>
          <p:nvPr userDrawn="1"/>
        </p:nvSpPr>
        <p:spPr>
          <a:xfrm>
            <a:off x="0" y="880639"/>
            <a:ext cx="9142810" cy="112779"/>
          </a:xfrm>
          <a:prstGeom prst="rect">
            <a:avLst/>
          </a:prstGeom>
          <a:solidFill>
            <a:srgbClr val="E0B30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sz="1350" dirty="0">
              <a:solidFill>
                <a:schemeClr val="bg1"/>
              </a:solidFill>
              <a:latin typeface="微軟正黑體" panose="020B0604030504040204" pitchFamily="34" charset="-120"/>
              <a:ea typeface="微軟正黑體" panose="020B0604030504040204" pitchFamily="34" charset="-120"/>
            </a:endParaRPr>
          </a:p>
        </p:txBody>
      </p:sp>
      <p:sp>
        <p:nvSpPr>
          <p:cNvPr id="9" name="圖形 16">
            <a:extLst>
              <a:ext uri="{FF2B5EF4-FFF2-40B4-BE49-F238E27FC236}">
                <a16:creationId xmlns:a16="http://schemas.microsoft.com/office/drawing/2014/main" id="{4580256D-CB9D-4B2D-9C5A-615B89761FE3}"/>
              </a:ext>
            </a:extLst>
          </p:cNvPr>
          <p:cNvSpPr/>
          <p:nvPr userDrawn="1"/>
        </p:nvSpPr>
        <p:spPr>
          <a:xfrm>
            <a:off x="1" y="-399575"/>
            <a:ext cx="646877" cy="1257936"/>
          </a:xfrm>
          <a:custGeom>
            <a:avLst/>
            <a:gdLst>
              <a:gd name="connsiteX0" fmla="*/ 1370636 w 4750731"/>
              <a:gd name="connsiteY0" fmla="*/ 19597 h 6928807"/>
              <a:gd name="connsiteX1" fmla="*/ 19597 w 4750731"/>
              <a:gd name="connsiteY1" fmla="*/ 19597 h 6928807"/>
              <a:gd name="connsiteX2" fmla="*/ 19597 w 4750731"/>
              <a:gd name="connsiteY2" fmla="*/ 6913681 h 6928807"/>
              <a:gd name="connsiteX3" fmla="*/ 1209647 w 4750731"/>
              <a:gd name="connsiteY3" fmla="*/ 6913681 h 6928807"/>
              <a:gd name="connsiteX4" fmla="*/ 4737184 w 4750731"/>
              <a:gd name="connsiteY4" fmla="*/ 3386145 h 6928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0731" h="6928807">
                <a:moveTo>
                  <a:pt x="1370636" y="19597"/>
                </a:moveTo>
                <a:lnTo>
                  <a:pt x="19597" y="19597"/>
                </a:lnTo>
                <a:lnTo>
                  <a:pt x="19597" y="6913681"/>
                </a:lnTo>
                <a:lnTo>
                  <a:pt x="1209647" y="6913681"/>
                </a:lnTo>
                <a:lnTo>
                  <a:pt x="4737184" y="3386145"/>
                </a:lnTo>
                <a:close/>
              </a:path>
            </a:pathLst>
          </a:custGeom>
          <a:blipFill>
            <a:blip r:embed="rId2" cstate="print">
              <a:extLst>
                <a:ext uri="{28A0092B-C50C-407E-A947-70E740481C1C}">
                  <a14:useLocalDpi xmlns:a14="http://schemas.microsoft.com/office/drawing/2010/main" val="0"/>
                </a:ext>
              </a:extLst>
            </a:blip>
            <a:stretch>
              <a:fillRect/>
            </a:stretch>
          </a:blipFill>
          <a:ln w="15769" cap="flat">
            <a:noFill/>
            <a:prstDash val="solid"/>
            <a:miter/>
          </a:ln>
        </p:spPr>
        <p:txBody>
          <a:bodyPr rtlCol="0" anchor="ctr"/>
          <a:lstStyle/>
          <a:p>
            <a:endParaRPr lang="zh-TW" altLang="en-US" sz="1500">
              <a:latin typeface="微軟正黑體" panose="020B0604030504040204" pitchFamily="34" charset="-120"/>
              <a:ea typeface="微軟正黑體" panose="020B0604030504040204" pitchFamily="34" charset="-120"/>
            </a:endParaRPr>
          </a:p>
        </p:txBody>
      </p:sp>
      <p:pic>
        <p:nvPicPr>
          <p:cNvPr id="10" name="圖形 9">
            <a:extLst>
              <a:ext uri="{FF2B5EF4-FFF2-40B4-BE49-F238E27FC236}">
                <a16:creationId xmlns:a16="http://schemas.microsoft.com/office/drawing/2014/main" id="{6F616E5F-5623-4FA8-86B2-2FD0B45AD2EC}"/>
              </a:ext>
            </a:extLst>
          </p:cNvPr>
          <p:cNvPicPr>
            <a:picLocks noChangeAspect="1"/>
          </p:cNvPicPr>
          <p:nvPr userDrawn="1"/>
        </p:nvPicPr>
        <p:blipFill rotWithShape="1">
          <a:blip r:embed="rId3">
            <a:extLst>
              <a:ext uri="{96DAC541-7B7A-43D3-8B79-37D633B846F1}">
                <asvg:svgBlip xmlns="" xmlns:asvg="http://schemas.microsoft.com/office/drawing/2016/SVG/main" r:embed="rId4"/>
              </a:ext>
            </a:extLst>
          </a:blip>
          <a:srcRect b="19896"/>
          <a:stretch/>
        </p:blipFill>
        <p:spPr>
          <a:xfrm>
            <a:off x="-28796" y="-846850"/>
            <a:ext cx="806036" cy="1705211"/>
          </a:xfrm>
          <a:prstGeom prst="rect">
            <a:avLst/>
          </a:prstGeom>
        </p:spPr>
      </p:pic>
      <p:pic>
        <p:nvPicPr>
          <p:cNvPr id="11" name="圖形 10">
            <a:extLst>
              <a:ext uri="{FF2B5EF4-FFF2-40B4-BE49-F238E27FC236}">
                <a16:creationId xmlns:a16="http://schemas.microsoft.com/office/drawing/2014/main" id="{6004DB95-7E69-47EF-AD2A-E79F850CAA12}"/>
              </a:ext>
            </a:extLst>
          </p:cNvPr>
          <p:cNvPicPr>
            <a:picLocks noChangeAspect="1"/>
          </p:cNvPicPr>
          <p:nvPr userDrawn="1"/>
        </p:nvPicPr>
        <p:blipFill>
          <a:blip r:embed="rId5">
            <a:extLst>
              <a:ext uri="{96DAC541-7B7A-43D3-8B79-37D633B846F1}">
                <asvg:svgBlip xmlns="" xmlns:asvg="http://schemas.microsoft.com/office/drawing/2016/SVG/main" r:embed="rId6"/>
              </a:ext>
            </a:extLst>
          </a:blip>
          <a:stretch>
            <a:fillRect/>
          </a:stretch>
        </p:blipFill>
        <p:spPr>
          <a:xfrm rot="10800000">
            <a:off x="8515350" y="-69455"/>
            <a:ext cx="627460" cy="981075"/>
          </a:xfrm>
          <a:prstGeom prst="rect">
            <a:avLst/>
          </a:prstGeom>
        </p:spPr>
      </p:pic>
    </p:spTree>
    <p:extLst>
      <p:ext uri="{BB962C8B-B14F-4D97-AF65-F5344CB8AC3E}">
        <p14:creationId xmlns:p14="http://schemas.microsoft.com/office/powerpoint/2010/main" val="353782485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TW" altLang="en-US"/>
              <a:t>按一下以編輯母片標題樣式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a:t>按一下以編輯母片文字樣式</a:t>
            </a:r>
          </a:p>
        </p:txBody>
      </p:sp>
      <p:sp>
        <p:nvSpPr>
          <p:cNvPr id="4" name="Date Placeholder 3"/>
          <p:cNvSpPr>
            <a:spLocks noGrp="1"/>
          </p:cNvSpPr>
          <p:nvPr>
            <p:ph type="dt" sz="half" idx="10"/>
          </p:nvPr>
        </p:nvSpPr>
        <p:spPr/>
        <p:txBody>
          <a:bodyPr/>
          <a:lstStyle/>
          <a:p>
            <a:fld id="{E01BD1C8-3D2E-42D1-8D23-4A31F8D93B9C}" type="datetime1">
              <a:rPr lang="zh-TW" altLang="en-US" smtClean="0"/>
              <a:t>2024/10/16</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B46171ED-8A70-41BD-A3D6-12C0EBDE3C61}" type="slidenum">
              <a:rPr lang="zh-TW" altLang="en-US" smtClean="0"/>
              <a:t>‹#›</a:t>
            </a:fld>
            <a:endParaRPr lang="zh-TW" altLang="en-US"/>
          </a:p>
        </p:txBody>
      </p:sp>
    </p:spTree>
    <p:extLst>
      <p:ext uri="{BB962C8B-B14F-4D97-AF65-F5344CB8AC3E}">
        <p14:creationId xmlns:p14="http://schemas.microsoft.com/office/powerpoint/2010/main" val="32105569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個內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4"/>
          <p:cNvSpPr>
            <a:spLocks noGrp="1"/>
          </p:cNvSpPr>
          <p:nvPr>
            <p:ph type="dt" sz="half" idx="10"/>
          </p:nvPr>
        </p:nvSpPr>
        <p:spPr/>
        <p:txBody>
          <a:bodyPr/>
          <a:lstStyle/>
          <a:p>
            <a:fld id="{8DF5E4D5-115C-4218-8DD5-97218ADCA805}" type="datetime1">
              <a:rPr lang="zh-TW" altLang="en-US" smtClean="0"/>
              <a:t>2024/10/16</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B46171ED-8A70-41BD-A3D6-12C0EBDE3C61}" type="slidenum">
              <a:rPr lang="zh-TW" altLang="en-US" smtClean="0"/>
              <a:t>‹#›</a:t>
            </a:fld>
            <a:endParaRPr lang="zh-TW" altLang="en-US"/>
          </a:p>
        </p:txBody>
      </p:sp>
    </p:spTree>
    <p:extLst>
      <p:ext uri="{BB962C8B-B14F-4D97-AF65-F5344CB8AC3E}">
        <p14:creationId xmlns:p14="http://schemas.microsoft.com/office/powerpoint/2010/main" val="3605616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Content Placeholder 3"/>
          <p:cNvSpPr>
            <a:spLocks noGrp="1"/>
          </p:cNvSpPr>
          <p:nvPr>
            <p:ph sz="half" idx="2"/>
          </p:nvPr>
        </p:nvSpPr>
        <p:spPr>
          <a:xfrm>
            <a:off x="629842" y="2505075"/>
            <a:ext cx="3868340"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Content Placeholder 5"/>
          <p:cNvSpPr>
            <a:spLocks noGrp="1"/>
          </p:cNvSpPr>
          <p:nvPr>
            <p:ph sz="quarter" idx="4"/>
          </p:nvPr>
        </p:nvSpPr>
        <p:spPr>
          <a:xfrm>
            <a:off x="4629150" y="2505075"/>
            <a:ext cx="3887391"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6"/>
          <p:cNvSpPr>
            <a:spLocks noGrp="1"/>
          </p:cNvSpPr>
          <p:nvPr>
            <p:ph type="dt" sz="half" idx="10"/>
          </p:nvPr>
        </p:nvSpPr>
        <p:spPr/>
        <p:txBody>
          <a:bodyPr/>
          <a:lstStyle/>
          <a:p>
            <a:fld id="{0663D8B6-0E99-4B4A-87D7-7C1BA770A343}" type="datetime1">
              <a:rPr lang="zh-TW" altLang="en-US" smtClean="0"/>
              <a:t>2024/10/16</a:t>
            </a:fld>
            <a:endParaRPr lang="zh-TW" altLang="en-US"/>
          </a:p>
        </p:txBody>
      </p:sp>
      <p:sp>
        <p:nvSpPr>
          <p:cNvPr id="8" name="Footer Placeholder 7"/>
          <p:cNvSpPr>
            <a:spLocks noGrp="1"/>
          </p:cNvSpPr>
          <p:nvPr>
            <p:ph type="ftr" sz="quarter" idx="11"/>
          </p:nvPr>
        </p:nvSpPr>
        <p:spPr/>
        <p:txBody>
          <a:bodyPr/>
          <a:lstStyle/>
          <a:p>
            <a:endParaRPr lang="zh-TW" altLang="en-US"/>
          </a:p>
        </p:txBody>
      </p:sp>
      <p:sp>
        <p:nvSpPr>
          <p:cNvPr id="9" name="Slide Number Placeholder 8"/>
          <p:cNvSpPr>
            <a:spLocks noGrp="1"/>
          </p:cNvSpPr>
          <p:nvPr>
            <p:ph type="sldNum" sz="quarter" idx="12"/>
          </p:nvPr>
        </p:nvSpPr>
        <p:spPr/>
        <p:txBody>
          <a:bodyPr/>
          <a:lstStyle/>
          <a:p>
            <a:fld id="{B46171ED-8A70-41BD-A3D6-12C0EBDE3C61}" type="slidenum">
              <a:rPr lang="zh-TW" altLang="en-US" smtClean="0"/>
              <a:t>‹#›</a:t>
            </a:fld>
            <a:endParaRPr lang="zh-TW" altLang="en-US"/>
          </a:p>
        </p:txBody>
      </p:sp>
    </p:spTree>
    <p:extLst>
      <p:ext uri="{BB962C8B-B14F-4D97-AF65-F5344CB8AC3E}">
        <p14:creationId xmlns:p14="http://schemas.microsoft.com/office/powerpoint/2010/main" val="918487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Date Placeholder 2"/>
          <p:cNvSpPr>
            <a:spLocks noGrp="1"/>
          </p:cNvSpPr>
          <p:nvPr>
            <p:ph type="dt" sz="half" idx="10"/>
          </p:nvPr>
        </p:nvSpPr>
        <p:spPr/>
        <p:txBody>
          <a:bodyPr/>
          <a:lstStyle/>
          <a:p>
            <a:fld id="{879AD96A-FF85-49D3-B9F7-511B15DE197E}" type="datetime1">
              <a:rPr lang="zh-TW" altLang="en-US" smtClean="0"/>
              <a:t>2024/10/16</a:t>
            </a:fld>
            <a:endParaRPr lang="zh-TW" altLang="en-US"/>
          </a:p>
        </p:txBody>
      </p:sp>
      <p:sp>
        <p:nvSpPr>
          <p:cNvPr id="4" name="Footer Placeholder 3"/>
          <p:cNvSpPr>
            <a:spLocks noGrp="1"/>
          </p:cNvSpPr>
          <p:nvPr>
            <p:ph type="ftr" sz="quarter" idx="11"/>
          </p:nvPr>
        </p:nvSpPr>
        <p:spPr/>
        <p:txBody>
          <a:bodyPr/>
          <a:lstStyle/>
          <a:p>
            <a:endParaRPr lang="zh-TW" altLang="en-US"/>
          </a:p>
        </p:txBody>
      </p:sp>
      <p:sp>
        <p:nvSpPr>
          <p:cNvPr id="5" name="Slide Number Placeholder 4"/>
          <p:cNvSpPr>
            <a:spLocks noGrp="1"/>
          </p:cNvSpPr>
          <p:nvPr>
            <p:ph type="sldNum" sz="quarter" idx="12"/>
          </p:nvPr>
        </p:nvSpPr>
        <p:spPr/>
        <p:txBody>
          <a:bodyPr/>
          <a:lstStyle/>
          <a:p>
            <a:fld id="{B46171ED-8A70-41BD-A3D6-12C0EBDE3C61}" type="slidenum">
              <a:rPr lang="zh-TW" altLang="en-US" smtClean="0"/>
              <a:t>‹#›</a:t>
            </a:fld>
            <a:endParaRPr lang="zh-TW" altLang="en-US"/>
          </a:p>
        </p:txBody>
      </p:sp>
    </p:spTree>
    <p:extLst>
      <p:ext uri="{BB962C8B-B14F-4D97-AF65-F5344CB8AC3E}">
        <p14:creationId xmlns:p14="http://schemas.microsoft.com/office/powerpoint/2010/main" val="24475548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FA76FC-EA45-4BCA-9B2D-32704958905D}" type="datetime1">
              <a:rPr lang="zh-TW" altLang="en-US" smtClean="0"/>
              <a:t>2024/10/16</a:t>
            </a:fld>
            <a:endParaRPr lang="zh-TW" altLang="en-US"/>
          </a:p>
        </p:txBody>
      </p:sp>
      <p:sp>
        <p:nvSpPr>
          <p:cNvPr id="3" name="Footer Placeholder 2"/>
          <p:cNvSpPr>
            <a:spLocks noGrp="1"/>
          </p:cNvSpPr>
          <p:nvPr>
            <p:ph type="ftr" sz="quarter" idx="11"/>
          </p:nvPr>
        </p:nvSpPr>
        <p:spPr/>
        <p:txBody>
          <a:bodyPr/>
          <a:lstStyle/>
          <a:p>
            <a:endParaRPr lang="zh-TW" altLang="en-US"/>
          </a:p>
        </p:txBody>
      </p:sp>
      <p:sp>
        <p:nvSpPr>
          <p:cNvPr id="4" name="Slide Number Placeholder 3"/>
          <p:cNvSpPr>
            <a:spLocks noGrp="1"/>
          </p:cNvSpPr>
          <p:nvPr>
            <p:ph type="sldNum" sz="quarter" idx="12"/>
          </p:nvPr>
        </p:nvSpPr>
        <p:spPr/>
        <p:txBody>
          <a:bodyPr/>
          <a:lstStyle/>
          <a:p>
            <a:fld id="{B46171ED-8A70-41BD-A3D6-12C0EBDE3C61}" type="slidenum">
              <a:rPr lang="zh-TW" altLang="en-US" smtClean="0"/>
              <a:t>‹#›</a:t>
            </a:fld>
            <a:endParaRPr lang="zh-TW" altLang="en-US"/>
          </a:p>
        </p:txBody>
      </p:sp>
    </p:spTree>
    <p:extLst>
      <p:ext uri="{BB962C8B-B14F-4D97-AF65-F5344CB8AC3E}">
        <p14:creationId xmlns:p14="http://schemas.microsoft.com/office/powerpoint/2010/main" val="138601318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輔助字幕的內容">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TW" altLang="en-US"/>
              <a:t>按一下以編輯母片標題樣式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Date Placeholder 4"/>
          <p:cNvSpPr>
            <a:spLocks noGrp="1"/>
          </p:cNvSpPr>
          <p:nvPr>
            <p:ph type="dt" sz="half" idx="10"/>
          </p:nvPr>
        </p:nvSpPr>
        <p:spPr/>
        <p:txBody>
          <a:bodyPr/>
          <a:lstStyle/>
          <a:p>
            <a:fld id="{8F8C924E-948D-4BD6-8D11-B070DEF5EFFD}" type="datetime1">
              <a:rPr lang="zh-TW" altLang="en-US" smtClean="0"/>
              <a:t>2024/10/16</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B46171ED-8A70-41BD-A3D6-12C0EBDE3C61}" type="slidenum">
              <a:rPr lang="zh-TW" altLang="en-US" smtClean="0"/>
              <a:pPr/>
              <a:t>‹#›</a:t>
            </a:fld>
            <a:endParaRPr lang="zh-TW" altLang="en-US"/>
          </a:p>
        </p:txBody>
      </p:sp>
    </p:spTree>
    <p:extLst>
      <p:ext uri="{BB962C8B-B14F-4D97-AF65-F5344CB8AC3E}">
        <p14:creationId xmlns:p14="http://schemas.microsoft.com/office/powerpoint/2010/main" val="174515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輔助字幕的圖片">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TW" altLang="en-US"/>
              <a:t>按一下以編輯母片標題樣式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TW" altLang="en-US"/>
              <a:t>按一下圖示以新增圖片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Date Placeholder 4"/>
          <p:cNvSpPr>
            <a:spLocks noGrp="1"/>
          </p:cNvSpPr>
          <p:nvPr>
            <p:ph type="dt" sz="half" idx="10"/>
          </p:nvPr>
        </p:nvSpPr>
        <p:spPr/>
        <p:txBody>
          <a:bodyPr/>
          <a:lstStyle/>
          <a:p>
            <a:fld id="{4CACFEC6-5022-4666-B930-2F893A3C441C}" type="datetime1">
              <a:rPr lang="zh-TW" altLang="en-US" smtClean="0"/>
              <a:t>2024/10/16</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B46171ED-8A70-41BD-A3D6-12C0EBDE3C61}" type="slidenum">
              <a:rPr lang="zh-TW" altLang="en-US" smtClean="0"/>
              <a:pPr/>
              <a:t>‹#›</a:t>
            </a:fld>
            <a:endParaRPr lang="zh-TW" altLang="en-US"/>
          </a:p>
        </p:txBody>
      </p:sp>
    </p:spTree>
    <p:extLst>
      <p:ext uri="{BB962C8B-B14F-4D97-AF65-F5344CB8AC3E}">
        <p14:creationId xmlns:p14="http://schemas.microsoft.com/office/powerpoint/2010/main" val="5832316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25A24E-383D-4037-911D-137D52132CE3}" type="datetime1">
              <a:rPr lang="zh-TW" altLang="en-US" smtClean="0"/>
              <a:t>2024/10/16</a:t>
            </a:fld>
            <a:endParaRPr lang="zh-TW"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6171ED-8A70-41BD-A3D6-12C0EBDE3C61}" type="slidenum">
              <a:rPr lang="zh-TW" altLang="en-US" smtClean="0"/>
              <a:pPr/>
              <a:t>‹#›</a:t>
            </a:fld>
            <a:endParaRPr lang="zh-TW" altLang="en-US"/>
          </a:p>
        </p:txBody>
      </p:sp>
      <p:sp>
        <p:nvSpPr>
          <p:cNvPr id="7" name="標題版面配置區 1">
            <a:extLst>
              <a:ext uri="{FF2B5EF4-FFF2-40B4-BE49-F238E27FC236}">
                <a16:creationId xmlns:a16="http://schemas.microsoft.com/office/drawing/2014/main" id="{F0F4BD61-FD2C-4C1C-9D09-8423B6211AB0}"/>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TW" altLang="en-US" dirty="0"/>
              <a:t>按一下以編輯母片標題樣式</a:t>
            </a:r>
          </a:p>
        </p:txBody>
      </p:sp>
      <p:sp>
        <p:nvSpPr>
          <p:cNvPr id="8" name="文字版面配置區 2">
            <a:extLst>
              <a:ext uri="{FF2B5EF4-FFF2-40B4-BE49-F238E27FC236}">
                <a16:creationId xmlns:a16="http://schemas.microsoft.com/office/drawing/2014/main" id="{4CD693B8-A54E-45E5-96FC-3590D999E88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TW" altLang="en-US" dirty="0"/>
              <a:t>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9" name="日期版面配置區 3">
            <a:extLst>
              <a:ext uri="{FF2B5EF4-FFF2-40B4-BE49-F238E27FC236}">
                <a16:creationId xmlns:a16="http://schemas.microsoft.com/office/drawing/2014/main" id="{C8AFB07D-6488-4571-B775-1E32C7B608A0}"/>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latin typeface="微軟正黑體" panose="020B0604030504040204" pitchFamily="34" charset="-120"/>
                <a:ea typeface="微軟正黑體" panose="020B0604030504040204" pitchFamily="34" charset="-120"/>
              </a:defRPr>
            </a:lvl1pPr>
          </a:lstStyle>
          <a:p>
            <a:fld id="{25DEF4B9-514D-4E4C-9A72-716EB711F68C}" type="datetimeFigureOut">
              <a:rPr lang="zh-TW" altLang="en-US" smtClean="0"/>
              <a:pPr/>
              <a:t>2024/10/16</a:t>
            </a:fld>
            <a:endParaRPr lang="zh-TW" altLang="en-US"/>
          </a:p>
        </p:txBody>
      </p:sp>
      <p:sp>
        <p:nvSpPr>
          <p:cNvPr id="10" name="頁尾版面配置區 4">
            <a:extLst>
              <a:ext uri="{FF2B5EF4-FFF2-40B4-BE49-F238E27FC236}">
                <a16:creationId xmlns:a16="http://schemas.microsoft.com/office/drawing/2014/main" id="{68375D23-553A-4A73-BDA0-254960CF351E}"/>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latin typeface="微軟正黑體" panose="020B0604030504040204" pitchFamily="34" charset="-120"/>
                <a:ea typeface="微軟正黑體" panose="020B0604030504040204" pitchFamily="34" charset="-120"/>
              </a:defRPr>
            </a:lvl1pPr>
          </a:lstStyle>
          <a:p>
            <a:endParaRPr lang="zh-TW" altLang="en-US"/>
          </a:p>
        </p:txBody>
      </p:sp>
      <p:sp>
        <p:nvSpPr>
          <p:cNvPr id="11" name="投影片編號版面配置區 5">
            <a:extLst>
              <a:ext uri="{FF2B5EF4-FFF2-40B4-BE49-F238E27FC236}">
                <a16:creationId xmlns:a16="http://schemas.microsoft.com/office/drawing/2014/main" id="{590303AE-5FC5-460F-97C9-F9CC4E8A25E8}"/>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latin typeface="微軟正黑體" panose="020B0604030504040204" pitchFamily="34" charset="-120"/>
                <a:ea typeface="微軟正黑體" panose="020B0604030504040204" pitchFamily="34" charset="-120"/>
              </a:defRPr>
            </a:lvl1pPr>
          </a:lstStyle>
          <a:p>
            <a:fld id="{B46171ED-8A70-41BD-A3D6-12C0EBDE3C61}" type="slidenum">
              <a:rPr lang="zh-TW" altLang="en-US" smtClean="0"/>
              <a:pPr/>
              <a:t>‹#›</a:t>
            </a:fld>
            <a:endParaRPr lang="zh-TW" altLang="en-US"/>
          </a:p>
        </p:txBody>
      </p:sp>
    </p:spTree>
    <p:extLst>
      <p:ext uri="{BB962C8B-B14F-4D97-AF65-F5344CB8AC3E}">
        <p14:creationId xmlns:p14="http://schemas.microsoft.com/office/powerpoint/2010/main" val="42609819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標楷體" panose="03000509000000000000" pitchFamily="65" charset="-120"/>
          <a:ea typeface="標楷體" panose="03000509000000000000" pitchFamily="65" charset="-12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標楷體" panose="03000509000000000000" pitchFamily="65" charset="-120"/>
          <a:ea typeface="標楷體" panose="03000509000000000000" pitchFamily="65"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標楷體" panose="03000509000000000000" pitchFamily="65" charset="-120"/>
          <a:ea typeface="標楷體" panose="03000509000000000000" pitchFamily="65" charset="-12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標楷體" panose="03000509000000000000" pitchFamily="65" charset="-120"/>
          <a:ea typeface="標楷體" panose="03000509000000000000" pitchFamily="65" charset="-12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標楷體" panose="03000509000000000000" pitchFamily="65" charset="-120"/>
          <a:ea typeface="標楷體" panose="03000509000000000000" pitchFamily="65" charset="-12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標楷體" panose="03000509000000000000" pitchFamily="65" charset="-120"/>
          <a:ea typeface="標楷體" panose="03000509000000000000" pitchFamily="65" charset="-12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tags" Target="../tags/tag3.xml"/><Relationship Id="rId7" Type="http://schemas.openxmlformats.org/officeDocument/2006/relationships/image" Target="../media/image6.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5.jpg"/><Relationship Id="rId5" Type="http://schemas.openxmlformats.org/officeDocument/2006/relationships/slideLayout" Target="../slideLayouts/slideLayout7.xml"/><Relationship Id="rId4" Type="http://schemas.openxmlformats.org/officeDocument/2006/relationships/tags" Target="../tags/tag4.xml"/><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3" Type="http://schemas.openxmlformats.org/officeDocument/2006/relationships/image" Target="../media/image23.png"/><Relationship Id="rId18" Type="http://schemas.openxmlformats.org/officeDocument/2006/relationships/image" Target="../media/image40.svg"/><Relationship Id="rId26" Type="http://schemas.openxmlformats.org/officeDocument/2006/relationships/image" Target="../media/image34.svg"/><Relationship Id="rId3" Type="http://schemas.openxmlformats.org/officeDocument/2006/relationships/image" Target="../media/image18.png"/><Relationship Id="rId21" Type="http://schemas.openxmlformats.org/officeDocument/2006/relationships/image" Target="../media/image32.svg"/><Relationship Id="rId34" Type="http://schemas.openxmlformats.org/officeDocument/2006/relationships/image" Target="../media/image35.png"/><Relationship Id="rId7" Type="http://schemas.openxmlformats.org/officeDocument/2006/relationships/image" Target="../media/image20.png"/><Relationship Id="rId12" Type="http://schemas.openxmlformats.org/officeDocument/2006/relationships/image" Target="../media/image50.svg"/><Relationship Id="rId17" Type="http://schemas.openxmlformats.org/officeDocument/2006/relationships/image" Target="../media/image25.png"/><Relationship Id="rId25" Type="http://schemas.openxmlformats.org/officeDocument/2006/relationships/image" Target="../media/image30.png"/><Relationship Id="rId33" Type="http://schemas.openxmlformats.org/officeDocument/2006/relationships/image" Target="../media/image75.svg"/><Relationship Id="rId2" Type="http://schemas.openxmlformats.org/officeDocument/2006/relationships/image" Target="../media/image17.jpeg"/><Relationship Id="rId16" Type="http://schemas.openxmlformats.org/officeDocument/2006/relationships/image" Target="../media/image52.svg"/><Relationship Id="rId20" Type="http://schemas.openxmlformats.org/officeDocument/2006/relationships/image" Target="../media/image27.png"/><Relationship Id="rId29"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48.svg"/><Relationship Id="rId11" Type="http://schemas.openxmlformats.org/officeDocument/2006/relationships/image" Target="../media/image22.png"/><Relationship Id="rId24" Type="http://schemas.openxmlformats.org/officeDocument/2006/relationships/image" Target="../media/image38.svg"/><Relationship Id="rId32" Type="http://schemas.openxmlformats.org/officeDocument/2006/relationships/image" Target="../media/image34.png"/><Relationship Id="rId5" Type="http://schemas.openxmlformats.org/officeDocument/2006/relationships/image" Target="../media/image19.png"/><Relationship Id="rId15" Type="http://schemas.openxmlformats.org/officeDocument/2006/relationships/image" Target="../media/image24.png"/><Relationship Id="rId23" Type="http://schemas.openxmlformats.org/officeDocument/2006/relationships/image" Target="../media/image29.png"/><Relationship Id="rId28" Type="http://schemas.openxmlformats.org/officeDocument/2006/relationships/image" Target="../media/image43.svg"/><Relationship Id="rId10" Type="http://schemas.openxmlformats.org/officeDocument/2006/relationships/image" Target="../media/image25.svg"/><Relationship Id="rId19" Type="http://schemas.openxmlformats.org/officeDocument/2006/relationships/image" Target="../media/image26.png"/><Relationship Id="rId31" Type="http://schemas.openxmlformats.org/officeDocument/2006/relationships/image" Target="../media/image56.svg"/><Relationship Id="rId4" Type="http://schemas.openxmlformats.org/officeDocument/2006/relationships/image" Target="../media/image73.svg"/><Relationship Id="rId9" Type="http://schemas.openxmlformats.org/officeDocument/2006/relationships/image" Target="../media/image21.png"/><Relationship Id="rId14" Type="http://schemas.openxmlformats.org/officeDocument/2006/relationships/image" Target="../media/image29.svg"/><Relationship Id="rId22" Type="http://schemas.openxmlformats.org/officeDocument/2006/relationships/image" Target="../media/image28.png"/><Relationship Id="rId27" Type="http://schemas.openxmlformats.org/officeDocument/2006/relationships/image" Target="../media/image31.png"/><Relationship Id="rId30" Type="http://schemas.openxmlformats.org/officeDocument/2006/relationships/image" Target="../media/image33.png"/><Relationship Id="rId35" Type="http://schemas.openxmlformats.org/officeDocument/2006/relationships/image" Target="../media/image54.svg"/><Relationship Id="rId8" Type="http://schemas.openxmlformats.org/officeDocument/2006/relationships/image" Target="../media/image23.sv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jpg"/><Relationship Id="rId1" Type="http://schemas.openxmlformats.org/officeDocument/2006/relationships/slideLayout" Target="../slideLayouts/slideLayout7.xml"/><Relationship Id="rId5" Type="http://schemas.openxmlformats.org/officeDocument/2006/relationships/image" Target="../media/image10.svg"/><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jpg"/><Relationship Id="rId1" Type="http://schemas.openxmlformats.org/officeDocument/2006/relationships/slideLayout" Target="../slideLayouts/slideLayout7.xml"/><Relationship Id="rId5" Type="http://schemas.openxmlformats.org/officeDocument/2006/relationships/image" Target="../media/image10.svg"/><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39.jpg"/><Relationship Id="rId5" Type="http://schemas.openxmlformats.org/officeDocument/2006/relationships/image" Target="../media/image5.jpg"/><Relationship Id="rId4"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圖片 12">
            <a:extLst>
              <a:ext uri="{FF2B5EF4-FFF2-40B4-BE49-F238E27FC236}">
                <a16:creationId xmlns:a16="http://schemas.microsoft.com/office/drawing/2014/main" id="{7F875D12-86DF-4D02-B489-E8DBE2295D61}"/>
              </a:ext>
            </a:extLst>
          </p:cNvPr>
          <p:cNvPicPr>
            <a:picLocks noChangeAspect="1"/>
          </p:cNvPicPr>
          <p:nvPr/>
        </p:nvPicPr>
        <p:blipFill rotWithShape="1">
          <a:blip r:embed="rId6">
            <a:duotone>
              <a:schemeClr val="accent1">
                <a:shade val="45000"/>
                <a:satMod val="135000"/>
              </a:schemeClr>
              <a:prstClr val="white"/>
            </a:duotone>
            <a:extLst>
              <a:ext uri="{28A0092B-C50C-407E-A947-70E740481C1C}">
                <a14:useLocalDpi xmlns:a14="http://schemas.microsoft.com/office/drawing/2010/main" val="0"/>
              </a:ext>
            </a:extLst>
          </a:blip>
          <a:srcRect l="14926"/>
          <a:stretch/>
        </p:blipFill>
        <p:spPr>
          <a:xfrm>
            <a:off x="-49710" y="0"/>
            <a:ext cx="9192519" cy="6867258"/>
          </a:xfrm>
          <a:prstGeom prst="rect">
            <a:avLst/>
          </a:prstGeom>
        </p:spPr>
      </p:pic>
      <p:sp>
        <p:nvSpPr>
          <p:cNvPr id="5" name="TextBox 18">
            <a:extLst>
              <a:ext uri="{FF2B5EF4-FFF2-40B4-BE49-F238E27FC236}">
                <a16:creationId xmlns:a16="http://schemas.microsoft.com/office/drawing/2014/main" id="{D229C2EE-FD86-4E88-904F-C55A91C25662}"/>
              </a:ext>
            </a:extLst>
          </p:cNvPr>
          <p:cNvSpPr txBox="1"/>
          <p:nvPr/>
        </p:nvSpPr>
        <p:spPr>
          <a:xfrm>
            <a:off x="4652919" y="4738462"/>
            <a:ext cx="184731" cy="400110"/>
          </a:xfrm>
          <a:prstGeom prst="rect">
            <a:avLst/>
          </a:prstGeom>
          <a:noFill/>
        </p:spPr>
        <p:txBody>
          <a:bodyPr wrap="none" rtlCol="0">
            <a:spAutoFit/>
          </a:bodyPr>
          <a:lstStyle/>
          <a:p>
            <a:endParaRPr lang="zh-CN" altLang="en-US" sz="2000" dirty="0">
              <a:solidFill>
                <a:schemeClr val="bg1"/>
              </a:solidFill>
              <a:latin typeface="標楷體" panose="03000509000000000000" pitchFamily="65" charset="-120"/>
              <a:ea typeface="標楷體" panose="03000509000000000000" pitchFamily="65" charset="-120"/>
              <a:sym typeface="微软雅黑" panose="020B0503020204020204" pitchFamily="34" charset="-122"/>
            </a:endParaRPr>
          </a:p>
        </p:txBody>
      </p:sp>
      <p:sp>
        <p:nvSpPr>
          <p:cNvPr id="6" name="18">
            <a:extLst>
              <a:ext uri="{FF2B5EF4-FFF2-40B4-BE49-F238E27FC236}">
                <a16:creationId xmlns:a16="http://schemas.microsoft.com/office/drawing/2014/main" id="{A3EF4AF9-6B5B-47C1-A17A-ED99DE149F5D}"/>
              </a:ext>
            </a:extLst>
          </p:cNvPr>
          <p:cNvSpPr>
            <a:spLocks noChangeArrowheads="1"/>
          </p:cNvSpPr>
          <p:nvPr>
            <p:custDataLst>
              <p:tags r:id="rId1"/>
            </p:custDataLst>
          </p:nvPr>
        </p:nvSpPr>
        <p:spPr bwMode="auto">
          <a:xfrm>
            <a:off x="4310225" y="2165174"/>
            <a:ext cx="4759677" cy="123110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fontAlgn="base">
              <a:spcBef>
                <a:spcPct val="0"/>
              </a:spcBef>
              <a:spcAft>
                <a:spcPct val="0"/>
              </a:spcAft>
            </a:pPr>
            <a:r>
              <a:rPr lang="zh-TW" altLang="en-US" sz="4000" dirty="0">
                <a:solidFill>
                  <a:schemeClr val="bg1"/>
                </a:solidFill>
                <a:latin typeface="標楷體" panose="03000509000000000000" pitchFamily="65" charset="-120"/>
                <a:ea typeface="標楷體" panose="03000509000000000000" pitchFamily="65" charset="-120"/>
                <a:cs typeface="宋体" pitchFamily="2" charset="-122"/>
              </a:rPr>
              <a:t>桃園區域網路</a:t>
            </a:r>
            <a:r>
              <a:rPr lang="zh-TW" altLang="en-US" sz="4000" dirty="0" smtClean="0">
                <a:solidFill>
                  <a:schemeClr val="bg1"/>
                </a:solidFill>
                <a:latin typeface="標楷體" panose="03000509000000000000" pitchFamily="65" charset="-120"/>
                <a:ea typeface="標楷體" panose="03000509000000000000" pitchFamily="65" charset="-120"/>
                <a:cs typeface="宋体" pitchFamily="2" charset="-122"/>
              </a:rPr>
              <a:t>中心</a:t>
            </a:r>
            <a:endParaRPr lang="en-US" altLang="zh-TW" sz="4000" dirty="0" smtClean="0">
              <a:solidFill>
                <a:schemeClr val="bg1"/>
              </a:solidFill>
              <a:latin typeface="標楷體" panose="03000509000000000000" pitchFamily="65" charset="-120"/>
              <a:ea typeface="標楷體" panose="03000509000000000000" pitchFamily="65" charset="-120"/>
              <a:cs typeface="宋体" pitchFamily="2" charset="-122"/>
            </a:endParaRPr>
          </a:p>
          <a:p>
            <a:pPr fontAlgn="base">
              <a:spcBef>
                <a:spcPct val="0"/>
              </a:spcBef>
              <a:spcAft>
                <a:spcPct val="0"/>
              </a:spcAft>
            </a:pPr>
            <a:r>
              <a:rPr lang="zh-TW" altLang="en-US" sz="4000" dirty="0" smtClean="0">
                <a:solidFill>
                  <a:schemeClr val="bg1"/>
                </a:solidFill>
                <a:latin typeface="標楷體" panose="03000509000000000000" pitchFamily="65" charset="-120"/>
                <a:ea typeface="標楷體" panose="03000509000000000000" pitchFamily="65" charset="-120"/>
                <a:cs typeface="宋体" pitchFamily="2" charset="-122"/>
              </a:rPr>
              <a:t>第</a:t>
            </a:r>
            <a:r>
              <a:rPr lang="en-US" altLang="zh-TW" sz="4000" dirty="0" smtClean="0">
                <a:solidFill>
                  <a:schemeClr val="bg1"/>
                </a:solidFill>
                <a:latin typeface="標楷體" panose="03000509000000000000" pitchFamily="65" charset="-120"/>
                <a:ea typeface="標楷體" panose="03000509000000000000" pitchFamily="65" charset="-120"/>
                <a:cs typeface="宋体" pitchFamily="2" charset="-122"/>
              </a:rPr>
              <a:t>74</a:t>
            </a:r>
            <a:r>
              <a:rPr lang="zh-TW" altLang="en-US" sz="4000" dirty="0" smtClean="0">
                <a:solidFill>
                  <a:schemeClr val="bg1"/>
                </a:solidFill>
                <a:latin typeface="標楷體" panose="03000509000000000000" pitchFamily="65" charset="-120"/>
                <a:ea typeface="標楷體" panose="03000509000000000000" pitchFamily="65" charset="-120"/>
                <a:cs typeface="宋体" pitchFamily="2" charset="-122"/>
              </a:rPr>
              <a:t>次管理會議</a:t>
            </a:r>
            <a:endParaRPr lang="zh-TW" altLang="en-US" sz="4000" dirty="0">
              <a:solidFill>
                <a:schemeClr val="bg1"/>
              </a:solidFill>
              <a:latin typeface="標楷體" panose="03000509000000000000" pitchFamily="65" charset="-120"/>
              <a:ea typeface="標楷體" panose="03000509000000000000" pitchFamily="65" charset="-120"/>
              <a:cs typeface="宋体" pitchFamily="2" charset="-122"/>
            </a:endParaRPr>
          </a:p>
        </p:txBody>
      </p:sp>
      <p:sp>
        <p:nvSpPr>
          <p:cNvPr id="7" name="20">
            <a:extLst>
              <a:ext uri="{FF2B5EF4-FFF2-40B4-BE49-F238E27FC236}">
                <a16:creationId xmlns:a16="http://schemas.microsoft.com/office/drawing/2014/main" id="{7BCBFAF3-6D7B-49E8-B687-4156E4F3A2EB}"/>
              </a:ext>
            </a:extLst>
          </p:cNvPr>
          <p:cNvSpPr>
            <a:spLocks noChangeArrowheads="1"/>
          </p:cNvSpPr>
          <p:nvPr>
            <p:custDataLst>
              <p:tags r:id="rId2"/>
            </p:custDataLst>
          </p:nvPr>
        </p:nvSpPr>
        <p:spPr bwMode="auto">
          <a:xfrm>
            <a:off x="4106630" y="4132820"/>
            <a:ext cx="436153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zh-TW" altLang="en-US" sz="2400" dirty="0">
                <a:solidFill>
                  <a:schemeClr val="bg1"/>
                </a:solidFill>
                <a:latin typeface="標楷體" panose="03000509000000000000" pitchFamily="65" charset="-120"/>
                <a:ea typeface="標楷體" panose="03000509000000000000" pitchFamily="65" charset="-120"/>
                <a:cs typeface="Arial" panose="020B0604020202020204" pitchFamily="34" charset="0"/>
              </a:rPr>
              <a:t>單  位</a:t>
            </a:r>
            <a:r>
              <a:rPr lang="en-US" altLang="zh-TW" sz="2400" dirty="0">
                <a:solidFill>
                  <a:schemeClr val="bg1"/>
                </a:solidFill>
                <a:latin typeface="標楷體" panose="03000509000000000000" pitchFamily="65" charset="-120"/>
                <a:ea typeface="標楷體" panose="03000509000000000000" pitchFamily="65" charset="-120"/>
                <a:cs typeface="Arial" panose="020B0604020202020204" pitchFamily="34" charset="0"/>
              </a:rPr>
              <a:t>: </a:t>
            </a:r>
            <a:r>
              <a:rPr lang="zh-TW" altLang="en-US" sz="2400" dirty="0" smtClean="0">
                <a:solidFill>
                  <a:schemeClr val="bg1"/>
                </a:solidFill>
                <a:latin typeface="標楷體" panose="03000509000000000000" pitchFamily="65" charset="-120"/>
                <a:ea typeface="標楷體" panose="03000509000000000000" pitchFamily="65" charset="-120"/>
                <a:cs typeface="Arial" panose="020B0604020202020204" pitchFamily="34" charset="0"/>
              </a:rPr>
              <a:t>桃園區網中心</a:t>
            </a:r>
            <a:endParaRPr lang="zh-TW" altLang="en-US" sz="2400" dirty="0">
              <a:solidFill>
                <a:schemeClr val="bg1"/>
              </a:solidFill>
              <a:latin typeface="標楷體" panose="03000509000000000000" pitchFamily="65" charset="-120"/>
              <a:ea typeface="標楷體" panose="03000509000000000000" pitchFamily="65" charset="-120"/>
              <a:cs typeface="Arial" panose="020B0604020202020204" pitchFamily="34" charset="0"/>
            </a:endParaRPr>
          </a:p>
          <a:p>
            <a:pPr fontAlgn="base">
              <a:spcBef>
                <a:spcPct val="0"/>
              </a:spcBef>
              <a:spcAft>
                <a:spcPct val="0"/>
              </a:spcAft>
              <a:buFont typeface="Arial" pitchFamily="34" charset="0"/>
              <a:buNone/>
            </a:pPr>
            <a:r>
              <a:rPr lang="zh-TW" altLang="en-US" sz="2400" dirty="0">
                <a:solidFill>
                  <a:schemeClr val="bg1"/>
                </a:solidFill>
                <a:latin typeface="標楷體" panose="03000509000000000000" pitchFamily="65" charset="-120"/>
                <a:ea typeface="標楷體" panose="03000509000000000000" pitchFamily="65" charset="-120"/>
                <a:cs typeface="Arial" panose="020B0604020202020204" pitchFamily="34" charset="0"/>
              </a:rPr>
              <a:t>報告人</a:t>
            </a:r>
            <a:r>
              <a:rPr lang="en-US" altLang="zh-TW" sz="2400" dirty="0">
                <a:solidFill>
                  <a:schemeClr val="bg1"/>
                </a:solidFill>
                <a:latin typeface="標楷體" panose="03000509000000000000" pitchFamily="65" charset="-120"/>
                <a:ea typeface="標楷體" panose="03000509000000000000" pitchFamily="65" charset="-120"/>
                <a:cs typeface="Arial" panose="020B0604020202020204" pitchFamily="34" charset="0"/>
              </a:rPr>
              <a:t>: </a:t>
            </a:r>
            <a:r>
              <a:rPr lang="zh-TW" altLang="en-US" sz="2400" dirty="0">
                <a:solidFill>
                  <a:schemeClr val="bg1"/>
                </a:solidFill>
                <a:latin typeface="標楷體" panose="03000509000000000000" pitchFamily="65" charset="-120"/>
                <a:ea typeface="標楷體" panose="03000509000000000000" pitchFamily="65" charset="-120"/>
                <a:cs typeface="Arial" panose="020B0604020202020204" pitchFamily="34" charset="0"/>
              </a:rPr>
              <a:t>許時準 </a:t>
            </a:r>
          </a:p>
          <a:p>
            <a:pPr fontAlgn="base">
              <a:spcBef>
                <a:spcPct val="0"/>
              </a:spcBef>
              <a:spcAft>
                <a:spcPct val="0"/>
              </a:spcAft>
              <a:buFont typeface="Arial" pitchFamily="34" charset="0"/>
              <a:buNone/>
            </a:pPr>
            <a:r>
              <a:rPr lang="zh-TW" altLang="en-US" sz="2400" dirty="0" smtClean="0">
                <a:solidFill>
                  <a:schemeClr val="bg1"/>
                </a:solidFill>
                <a:latin typeface="標楷體" panose="03000509000000000000" pitchFamily="65" charset="-120"/>
                <a:ea typeface="標楷體" panose="03000509000000000000" pitchFamily="65" charset="-120"/>
                <a:cs typeface="Arial" panose="020B0604020202020204" pitchFamily="34" charset="0"/>
              </a:rPr>
              <a:t>日  </a:t>
            </a:r>
            <a:r>
              <a:rPr lang="zh-TW" altLang="en-US" sz="2400" dirty="0">
                <a:solidFill>
                  <a:schemeClr val="bg1"/>
                </a:solidFill>
                <a:latin typeface="標楷體" panose="03000509000000000000" pitchFamily="65" charset="-120"/>
                <a:ea typeface="標楷體" panose="03000509000000000000" pitchFamily="65" charset="-120"/>
                <a:cs typeface="Arial" panose="020B0604020202020204" pitchFamily="34" charset="0"/>
              </a:rPr>
              <a:t>期</a:t>
            </a:r>
            <a:r>
              <a:rPr lang="en-US" altLang="zh-TW" sz="2400" dirty="0">
                <a:solidFill>
                  <a:schemeClr val="bg1"/>
                </a:solidFill>
                <a:latin typeface="標楷體" panose="03000509000000000000" pitchFamily="65" charset="-120"/>
                <a:ea typeface="標楷體" panose="03000509000000000000" pitchFamily="65" charset="-120"/>
                <a:cs typeface="Arial" panose="020B0604020202020204" pitchFamily="34" charset="0"/>
              </a:rPr>
              <a:t>: </a:t>
            </a:r>
            <a:r>
              <a:rPr lang="en-US" altLang="zh-TW" sz="2400" dirty="0" smtClean="0">
                <a:solidFill>
                  <a:schemeClr val="bg1"/>
                </a:solidFill>
                <a:latin typeface="標楷體" panose="03000509000000000000" pitchFamily="65" charset="-120"/>
                <a:ea typeface="標楷體" panose="03000509000000000000" pitchFamily="65" charset="-120"/>
                <a:cs typeface="Arial" panose="020B0604020202020204" pitchFamily="34" charset="0"/>
              </a:rPr>
              <a:t>2024/10/17</a:t>
            </a:r>
            <a:endParaRPr lang="en-US" altLang="zh-TW" sz="2400" dirty="0">
              <a:solidFill>
                <a:schemeClr val="bg1"/>
              </a:solidFill>
              <a:latin typeface="標楷體" panose="03000509000000000000" pitchFamily="65" charset="-120"/>
              <a:ea typeface="標楷體" panose="03000509000000000000" pitchFamily="65" charset="-120"/>
              <a:cs typeface="Arial" panose="020B0604020202020204" pitchFamily="34" charset="0"/>
            </a:endParaRPr>
          </a:p>
        </p:txBody>
      </p:sp>
      <p:sp>
        <p:nvSpPr>
          <p:cNvPr id="8" name="PA_Line 21">
            <a:extLst>
              <a:ext uri="{FF2B5EF4-FFF2-40B4-BE49-F238E27FC236}">
                <a16:creationId xmlns:a16="http://schemas.microsoft.com/office/drawing/2014/main" id="{8F339D07-EA62-4147-8831-08FC34D93A36}"/>
              </a:ext>
            </a:extLst>
          </p:cNvPr>
          <p:cNvSpPr>
            <a:spLocks noChangeShapeType="1"/>
          </p:cNvSpPr>
          <p:nvPr>
            <p:custDataLst>
              <p:tags r:id="rId3"/>
            </p:custDataLst>
          </p:nvPr>
        </p:nvSpPr>
        <p:spPr bwMode="auto">
          <a:xfrm>
            <a:off x="4654122" y="3456773"/>
            <a:ext cx="3266550" cy="0"/>
          </a:xfrm>
          <a:prstGeom prst="line">
            <a:avLst/>
          </a:prstGeom>
          <a:noFill/>
          <a:ln w="6350">
            <a:solidFill>
              <a:schemeClr val="bg1">
                <a:lumMod val="8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1350">
              <a:ln>
                <a:solidFill>
                  <a:schemeClr val="tx1">
                    <a:lumMod val="60000"/>
                    <a:lumOff val="40000"/>
                  </a:schemeClr>
                </a:solidFill>
              </a:ln>
              <a:solidFill>
                <a:schemeClr val="bg1">
                  <a:lumMod val="85000"/>
                </a:schemeClr>
              </a:solidFill>
              <a:latin typeface="微軟正黑體" panose="020B0604030504040204" pitchFamily="34" charset="-120"/>
              <a:ea typeface="微軟正黑體" panose="020B0604030504040204" pitchFamily="34" charset="-120"/>
            </a:endParaRPr>
          </a:p>
        </p:txBody>
      </p:sp>
      <p:sp>
        <p:nvSpPr>
          <p:cNvPr id="9" name="18">
            <a:extLst>
              <a:ext uri="{FF2B5EF4-FFF2-40B4-BE49-F238E27FC236}">
                <a16:creationId xmlns:a16="http://schemas.microsoft.com/office/drawing/2014/main" id="{DF1D1AD4-B461-4D0F-9A3F-DFBDFB58BF9B}"/>
              </a:ext>
            </a:extLst>
          </p:cNvPr>
          <p:cNvSpPr>
            <a:spLocks noChangeArrowheads="1"/>
          </p:cNvSpPr>
          <p:nvPr>
            <p:custDataLst>
              <p:tags r:id="rId4"/>
            </p:custDataLst>
          </p:nvPr>
        </p:nvSpPr>
        <p:spPr bwMode="auto">
          <a:xfrm>
            <a:off x="2055917" y="5428687"/>
            <a:ext cx="1556325" cy="69249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fontAlgn="base">
              <a:spcBef>
                <a:spcPct val="0"/>
              </a:spcBef>
              <a:spcAft>
                <a:spcPct val="0"/>
              </a:spcAft>
            </a:pPr>
            <a:r>
              <a:rPr lang="en-US" altLang="zh-CN" sz="4500" dirty="0" smtClean="0">
                <a:solidFill>
                  <a:schemeClr val="bg1"/>
                </a:solidFill>
                <a:latin typeface="微軟正黑體" panose="020B0604030504040204" pitchFamily="34" charset="-120"/>
                <a:ea typeface="微軟正黑體" panose="020B0604030504040204" pitchFamily="34" charset="-120"/>
                <a:cs typeface="宋体" pitchFamily="2" charset="-122"/>
              </a:rPr>
              <a:t>20</a:t>
            </a:r>
            <a:r>
              <a:rPr lang="en-US" altLang="zh-TW" sz="4500" dirty="0" smtClean="0">
                <a:solidFill>
                  <a:schemeClr val="bg1"/>
                </a:solidFill>
                <a:latin typeface="微軟正黑體" panose="020B0604030504040204" pitchFamily="34" charset="-120"/>
                <a:ea typeface="微軟正黑體" panose="020B0604030504040204" pitchFamily="34" charset="-120"/>
                <a:cs typeface="宋体" pitchFamily="2" charset="-122"/>
              </a:rPr>
              <a:t>24</a:t>
            </a:r>
            <a:endParaRPr lang="en-US" altLang="zh-CN" sz="4500" dirty="0">
              <a:solidFill>
                <a:schemeClr val="bg1"/>
              </a:solidFill>
              <a:latin typeface="微軟正黑體" panose="020B0604030504040204" pitchFamily="34" charset="-120"/>
              <a:ea typeface="微軟正黑體" panose="020B0604030504040204" pitchFamily="34" charset="-120"/>
              <a:cs typeface="宋体" pitchFamily="2" charset="-122"/>
            </a:endParaRPr>
          </a:p>
        </p:txBody>
      </p:sp>
      <p:pic>
        <p:nvPicPr>
          <p:cNvPr id="12" name="圖形 11">
            <a:extLst>
              <a:ext uri="{FF2B5EF4-FFF2-40B4-BE49-F238E27FC236}">
                <a16:creationId xmlns:a16="http://schemas.microsoft.com/office/drawing/2014/main" id="{0BCDB1FC-001A-4CED-B3F3-7AD4467D6AA0}"/>
              </a:ext>
            </a:extLst>
          </p:cNvPr>
          <p:cNvPicPr>
            <a:picLocks noChangeAspect="1"/>
          </p:cNvPicPr>
          <p:nvPr/>
        </p:nvPicPr>
        <p:blipFill>
          <a:blip r:embed="rId7">
            <a:extLst>
              <a:ext uri="{96DAC541-7B7A-43D3-8B79-37D633B846F1}">
                <asvg:svgBlip xmlns="" xmlns:asvg="http://schemas.microsoft.com/office/drawing/2016/SVG/main" r:embed="rId8"/>
              </a:ext>
            </a:extLst>
          </a:blip>
          <a:stretch>
            <a:fillRect/>
          </a:stretch>
        </p:blipFill>
        <p:spPr>
          <a:xfrm>
            <a:off x="2522006" y="1563187"/>
            <a:ext cx="1488629" cy="3600050"/>
          </a:xfrm>
          <a:prstGeom prst="rect">
            <a:avLst/>
          </a:prstGeom>
        </p:spPr>
      </p:pic>
      <p:sp>
        <p:nvSpPr>
          <p:cNvPr id="15" name="圖形 1">
            <a:extLst>
              <a:ext uri="{FF2B5EF4-FFF2-40B4-BE49-F238E27FC236}">
                <a16:creationId xmlns:a16="http://schemas.microsoft.com/office/drawing/2014/main" id="{8E944271-1AAF-4B29-802F-2C1FA55AC096}"/>
              </a:ext>
            </a:extLst>
          </p:cNvPr>
          <p:cNvSpPr/>
          <p:nvPr/>
        </p:nvSpPr>
        <p:spPr>
          <a:xfrm>
            <a:off x="-49710" y="109000"/>
            <a:ext cx="3324629" cy="6649257"/>
          </a:xfrm>
          <a:custGeom>
            <a:avLst/>
            <a:gdLst>
              <a:gd name="connsiteX0" fmla="*/ 0 w 1943100"/>
              <a:gd name="connsiteY0" fmla="*/ 0 h 3886200"/>
              <a:gd name="connsiteX1" fmla="*/ 0 w 1943100"/>
              <a:gd name="connsiteY1" fmla="*/ 3894773 h 3886200"/>
              <a:gd name="connsiteX2" fmla="*/ 1947863 w 1943100"/>
              <a:gd name="connsiteY2" fmla="*/ 1947863 h 3886200"/>
            </a:gdLst>
            <a:ahLst/>
            <a:cxnLst>
              <a:cxn ang="0">
                <a:pos x="connsiteX0" y="connsiteY0"/>
              </a:cxn>
              <a:cxn ang="0">
                <a:pos x="connsiteX1" y="connsiteY1"/>
              </a:cxn>
              <a:cxn ang="0">
                <a:pos x="connsiteX2" y="connsiteY2"/>
              </a:cxn>
            </a:cxnLst>
            <a:rect l="l" t="t" r="r" b="b"/>
            <a:pathLst>
              <a:path w="1943100" h="3886200">
                <a:moveTo>
                  <a:pt x="0" y="0"/>
                </a:moveTo>
                <a:lnTo>
                  <a:pt x="0" y="3894773"/>
                </a:lnTo>
                <a:lnTo>
                  <a:pt x="1947863" y="1947863"/>
                </a:lnTo>
                <a:close/>
              </a:path>
            </a:pathLst>
          </a:custGeom>
          <a:blipFill dpi="0" rotWithShape="1">
            <a:blip r:embed="rId9" cstate="print">
              <a:extLst>
                <a:ext uri="{28A0092B-C50C-407E-A947-70E740481C1C}">
                  <a14:useLocalDpi xmlns:a14="http://schemas.microsoft.com/office/drawing/2010/main" val="0"/>
                </a:ext>
              </a:extLst>
            </a:blip>
            <a:srcRect/>
            <a:tile tx="1143000" ty="0" sx="100000" sy="100000" flip="y" algn="ctr"/>
          </a:blipFill>
          <a:ln w="9525" cap="flat">
            <a:noFill/>
            <a:prstDash val="solid"/>
            <a:miter/>
          </a:ln>
        </p:spPr>
        <p:txBody>
          <a:bodyPr rtlCol="0" anchor="ctr"/>
          <a:lstStyle/>
          <a:p>
            <a:endParaRPr lang="zh-TW" altLang="en-US" dirty="0"/>
          </a:p>
        </p:txBody>
      </p:sp>
      <p:sp>
        <p:nvSpPr>
          <p:cNvPr id="2" name="投影片編號版面配置區 1"/>
          <p:cNvSpPr>
            <a:spLocks noGrp="1"/>
          </p:cNvSpPr>
          <p:nvPr>
            <p:ph type="sldNum" sz="quarter" idx="12"/>
          </p:nvPr>
        </p:nvSpPr>
        <p:spPr/>
        <p:txBody>
          <a:bodyPr/>
          <a:lstStyle/>
          <a:p>
            <a:fld id="{B46171ED-8A70-41BD-A3D6-12C0EBDE3C61}" type="slidenum">
              <a:rPr lang="zh-TW" altLang="en-US" smtClean="0"/>
              <a:t>1</a:t>
            </a:fld>
            <a:endParaRPr lang="zh-TW" altLang="en-US"/>
          </a:p>
        </p:txBody>
      </p:sp>
    </p:spTree>
    <p:extLst>
      <p:ext uri="{BB962C8B-B14F-4D97-AF65-F5344CB8AC3E}">
        <p14:creationId xmlns:p14="http://schemas.microsoft.com/office/powerpoint/2010/main" val="1465665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lnSpc>
                <a:spcPct val="90000"/>
              </a:lnSpc>
              <a:buSzPts val="2700"/>
            </a:pPr>
            <a:r>
              <a:rPr lang="zh-TW" altLang="en-US" dirty="0"/>
              <a:t>教育訓練</a:t>
            </a:r>
            <a:r>
              <a:rPr lang="en-US" altLang="zh-TW" dirty="0" smtClean="0"/>
              <a:t>(5)</a:t>
            </a:r>
            <a:endParaRPr dirty="0"/>
          </a:p>
        </p:txBody>
      </p:sp>
      <p:sp>
        <p:nvSpPr>
          <p:cNvPr id="323" name="Google Shape;323;p41"/>
          <p:cNvSpPr txBox="1">
            <a:spLocks noGrp="1"/>
          </p:cNvSpPr>
          <p:nvPr>
            <p:ph type="body" idx="1"/>
          </p:nvPr>
        </p:nvSpPr>
        <p:spPr>
          <a:xfrm>
            <a:off x="377754" y="1390178"/>
            <a:ext cx="5171400" cy="3416279"/>
          </a:xfrm>
          <a:prstGeom prst="rect">
            <a:avLst/>
          </a:prstGeom>
          <a:noFill/>
          <a:ln>
            <a:noFill/>
          </a:ln>
        </p:spPr>
        <p:txBody>
          <a:bodyPr spcFirstLastPara="1" wrap="square" lIns="91425" tIns="45700" rIns="91425" bIns="45700" anchor="t" anchorCtr="0">
            <a:spAutoFit/>
          </a:bodyPr>
          <a:lstStyle/>
          <a:p>
            <a:pPr marL="285750" marR="87580" lvl="0" indent="-285750">
              <a:spcBef>
                <a:spcPts val="0"/>
              </a:spcBef>
              <a:buNone/>
            </a:pPr>
            <a:r>
              <a:rPr 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a:t>
            </a:r>
            <a:r>
              <a:rPr lang="zh-TW" alt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事件調查與分析實務</a:t>
            </a:r>
            <a:endParaRPr lang="en-US" altLang="zh-TW"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endParaRPr lang="en-US" sz="800" dirty="0">
              <a:solidFill>
                <a:srgbClr val="555DAB"/>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r>
              <a:rPr lang="en-US" altLang="zh-TW" sz="1800" dirty="0">
                <a:solidFill>
                  <a:srgbClr val="555DAB"/>
                </a:solidFill>
                <a:latin typeface="Times New Roman" panose="02020603050405020304" pitchFamily="18" charset="0"/>
                <a:ea typeface="DFKai-SB"/>
                <a:cs typeface="Times New Roman" panose="02020603050405020304" pitchFamily="18" charset="0"/>
                <a:sym typeface="DFKai-SB"/>
              </a:rPr>
              <a:t>❑</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113</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年</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6</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月</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20</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日</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星期四</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 </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09:00</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至</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16:00</a:t>
            </a:r>
          </a:p>
          <a:p>
            <a:pPr marL="285750" marR="87580" lvl="0" indent="-285750">
              <a:spcBef>
                <a:spcPts val="0"/>
              </a:spcBef>
              <a:buNone/>
            </a:pPr>
            <a:endParaRPr sz="800" dirty="0">
              <a:solidFill>
                <a:schemeClr val="tx1"/>
              </a:solidFill>
              <a:latin typeface="Times New Roman" panose="02020603050405020304" pitchFamily="18" charset="0"/>
              <a:cs typeface="Times New Roman" panose="02020603050405020304" pitchFamily="18" charset="0"/>
            </a:endParaRPr>
          </a:p>
          <a:p>
            <a:pPr marL="285750" marR="87580" lvl="0" indent="-285750">
              <a:spcBef>
                <a:spcPts val="0"/>
              </a:spcBef>
              <a:buNone/>
            </a:pPr>
            <a:r>
              <a:rPr lang="en-US" sz="1800" dirty="0">
                <a:solidFill>
                  <a:srgbClr val="555DAB"/>
                </a:solidFill>
                <a:latin typeface="Times New Roman" panose="02020603050405020304" pitchFamily="18" charset="0"/>
                <a:cs typeface="Times New Roman" panose="02020603050405020304" pitchFamily="18" charset="0"/>
              </a:rPr>
              <a:t>❑</a:t>
            </a:r>
            <a:r>
              <a:rPr lang="en-US" sz="1800" b="0" i="0" u="none" strike="noStrike" cap="none" dirty="0" err="1">
                <a:solidFill>
                  <a:schemeClr val="dk1"/>
                </a:solidFill>
                <a:latin typeface="Times New Roman" panose="02020603050405020304" pitchFamily="18" charset="0"/>
                <a:ea typeface="DFKai-SB"/>
                <a:cs typeface="Times New Roman" panose="02020603050405020304" pitchFamily="18" charset="0"/>
                <a:sym typeface="DFKai-SB"/>
              </a:rPr>
              <a:t>講師</a:t>
            </a:r>
            <a:r>
              <a:rPr 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微智安聯股份有限公司 創辦人 蔡一郎 執行長</a:t>
            </a:r>
            <a:endPar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endParaRPr lang="en-US" sz="800" dirty="0">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r>
              <a:rPr 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a:t>
            </a:r>
            <a:r>
              <a:rPr lang="en-US" sz="1800" b="0" i="0" u="none" strike="noStrike" cap="none" dirty="0" err="1">
                <a:solidFill>
                  <a:schemeClr val="dk1"/>
                </a:solidFill>
                <a:latin typeface="Times New Roman" panose="02020603050405020304" pitchFamily="18" charset="0"/>
                <a:ea typeface="DFKai-SB"/>
                <a:cs typeface="Times New Roman" panose="02020603050405020304" pitchFamily="18" charset="0"/>
                <a:sym typeface="DFKai-SB"/>
              </a:rPr>
              <a:t>課程大綱</a:t>
            </a:r>
            <a:endPar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a:p>
            <a:pPr marR="87580" lvl="1">
              <a:spcBef>
                <a:spcPts val="0"/>
              </a:spcBef>
              <a:buFont typeface="Wingdings" panose="05000000000000000000" pitchFamily="2" charset="2"/>
              <a:buChar char="ü"/>
            </a:pPr>
            <a:r>
              <a:rPr lang="zh-TW" altLang="en-US" sz="1800" b="0" i="0" u="none" strike="noStrike" cap="none" dirty="0" smtClean="0">
                <a:solidFill>
                  <a:schemeClr val="dk1"/>
                </a:solidFill>
                <a:latin typeface="DFKai-SB"/>
                <a:ea typeface="DFKai-SB"/>
                <a:cs typeface="DFKai-SB"/>
                <a:sym typeface="DFKai-SB"/>
              </a:rPr>
              <a:t>透過</a:t>
            </a:r>
            <a:r>
              <a:rPr lang="zh-TW" altLang="en-US" sz="1800" b="0" i="0" u="none" strike="noStrike" cap="none" dirty="0">
                <a:solidFill>
                  <a:schemeClr val="dk1"/>
                </a:solidFill>
                <a:latin typeface="DFKai-SB"/>
                <a:ea typeface="DFKai-SB"/>
                <a:cs typeface="DFKai-SB"/>
                <a:sym typeface="DFKai-SB"/>
              </a:rPr>
              <a:t>事件調查的實務分析，從廣泛的系統與網路的數據，找出關鍵的根因，能夠避免同樣事件再度發生的機率。</a:t>
            </a: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DFKai-SB"/>
                <a:ea typeface="DFKai-SB"/>
                <a:cs typeface="DFKai-SB"/>
                <a:sym typeface="DFKai-SB"/>
              </a:rPr>
              <a:t>資安攻擊趨勢介紹</a:t>
            </a: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DFKai-SB"/>
                <a:ea typeface="DFKai-SB"/>
                <a:cs typeface="DFKai-SB"/>
                <a:sym typeface="DFKai-SB"/>
              </a:rPr>
              <a:t>資安防禦策略與事件通報應變</a:t>
            </a: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DFKai-SB"/>
                <a:ea typeface="DFKai-SB"/>
                <a:cs typeface="DFKai-SB"/>
                <a:sym typeface="DFKai-SB"/>
              </a:rPr>
              <a:t>事件調查實務練習</a:t>
            </a:r>
          </a:p>
          <a:p>
            <a:pPr marL="742950" marR="87580" lvl="1" indent="-285750">
              <a:spcBef>
                <a:spcPts val="0"/>
              </a:spcBef>
              <a:buFont typeface="Wingdings" panose="05000000000000000000" pitchFamily="2" charset="2"/>
              <a:buChar char="Ø"/>
            </a:pPr>
            <a:endParaRPr sz="1800" b="0" i="0" u="none" strike="noStrike" cap="none" dirty="0">
              <a:solidFill>
                <a:schemeClr val="dk1"/>
              </a:solidFill>
              <a:latin typeface="DFKai-SB"/>
              <a:ea typeface="DFKai-SB"/>
              <a:cs typeface="DFKai-SB"/>
              <a:sym typeface="DFKai-SB"/>
            </a:endParaRPr>
          </a:p>
        </p:txBody>
      </p:sp>
      <p:sp>
        <p:nvSpPr>
          <p:cNvPr id="322" name="Google Shape;322;p41"/>
          <p:cNvSpPr txBox="1">
            <a:spLocks noGrp="1"/>
          </p:cNvSpPr>
          <p:nvPr>
            <p:ph type="sldNum" idx="12"/>
          </p:nvPr>
        </p:nvSpPr>
        <p:spPr>
          <a:xfrm>
            <a:off x="6948488" y="6581042"/>
            <a:ext cx="1905000" cy="457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en-US"/>
              <a:t>10</a:t>
            </a:fld>
            <a:endParaRPr/>
          </a:p>
        </p:txBody>
      </p:sp>
      <p:pic>
        <p:nvPicPr>
          <p:cNvPr id="3" name="圖片 2">
            <a:extLst>
              <a:ext uri="{FF2B5EF4-FFF2-40B4-BE49-F238E27FC236}">
                <a16:creationId xmlns:a16="http://schemas.microsoft.com/office/drawing/2014/main" id="{02F321A9-48D9-43AA-86C7-8B450A9D9C97}"/>
              </a:ext>
            </a:extLst>
          </p:cNvPr>
          <p:cNvPicPr>
            <a:picLocks noChangeAspect="1"/>
          </p:cNvPicPr>
          <p:nvPr/>
        </p:nvPicPr>
        <p:blipFill rotWithShape="1">
          <a:blip r:embed="rId3"/>
          <a:srcRect t="43750"/>
          <a:stretch/>
        </p:blipFill>
        <p:spPr>
          <a:xfrm>
            <a:off x="4278265" y="3680412"/>
            <a:ext cx="4770760" cy="2013124"/>
          </a:xfrm>
          <a:prstGeom prst="rect">
            <a:avLst/>
          </a:prstGeom>
        </p:spPr>
      </p:pic>
    </p:spTree>
    <p:extLst>
      <p:ext uri="{BB962C8B-B14F-4D97-AF65-F5344CB8AC3E}">
        <p14:creationId xmlns:p14="http://schemas.microsoft.com/office/powerpoint/2010/main" val="34031894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lnSpc>
                <a:spcPct val="90000"/>
              </a:lnSpc>
              <a:buSzPts val="2700"/>
            </a:pPr>
            <a:r>
              <a:rPr lang="zh-TW" altLang="en-US" dirty="0"/>
              <a:t>教育訓練</a:t>
            </a:r>
            <a:r>
              <a:rPr lang="en-US" altLang="zh-TW" dirty="0" smtClean="0"/>
              <a:t>(6)</a:t>
            </a:r>
            <a:endParaRPr dirty="0"/>
          </a:p>
        </p:txBody>
      </p:sp>
      <p:sp>
        <p:nvSpPr>
          <p:cNvPr id="323" name="Google Shape;323;p41"/>
          <p:cNvSpPr txBox="1">
            <a:spLocks noGrp="1"/>
          </p:cNvSpPr>
          <p:nvPr>
            <p:ph type="body" idx="1"/>
          </p:nvPr>
        </p:nvSpPr>
        <p:spPr>
          <a:xfrm>
            <a:off x="377753" y="1390178"/>
            <a:ext cx="5033491" cy="3416279"/>
          </a:xfrm>
          <a:prstGeom prst="rect">
            <a:avLst/>
          </a:prstGeom>
          <a:noFill/>
          <a:ln>
            <a:noFill/>
          </a:ln>
        </p:spPr>
        <p:txBody>
          <a:bodyPr spcFirstLastPara="1" wrap="square" lIns="91425" tIns="45700" rIns="91425" bIns="45700" anchor="t" anchorCtr="0">
            <a:spAutoFit/>
          </a:bodyPr>
          <a:lstStyle/>
          <a:p>
            <a:pPr marL="285750" marR="87580" lvl="0" indent="-285750">
              <a:spcBef>
                <a:spcPts val="0"/>
              </a:spcBef>
              <a:buNone/>
            </a:pPr>
            <a:r>
              <a:rPr 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a:t>
            </a:r>
            <a:r>
              <a:rPr lang="zh-TW" alt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滲透測試</a:t>
            </a:r>
            <a:r>
              <a:rPr lang="en-US" altLang="zh-TW"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a:t>
            </a:r>
            <a:r>
              <a:rPr lang="zh-TW" alt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從技術到實作</a:t>
            </a:r>
            <a:endParaRPr lang="en-US" altLang="zh-TW"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endParaRPr lang="en-US" sz="800" dirty="0">
              <a:solidFill>
                <a:srgbClr val="555DAB"/>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r>
              <a:rPr lang="en-US" altLang="zh-TW" sz="1800" dirty="0">
                <a:solidFill>
                  <a:srgbClr val="555DAB"/>
                </a:solidFill>
                <a:latin typeface="Times New Roman" panose="02020603050405020304" pitchFamily="18" charset="0"/>
                <a:ea typeface="DFKai-SB"/>
                <a:cs typeface="Times New Roman" panose="02020603050405020304" pitchFamily="18" charset="0"/>
                <a:sym typeface="DFKai-SB"/>
              </a:rPr>
              <a:t>❑</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113</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年</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8</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月</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19</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日</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星期一</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 </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09:00</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至</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16:00</a:t>
            </a:r>
          </a:p>
          <a:p>
            <a:pPr marL="285750" marR="87580" lvl="0" indent="-285750">
              <a:spcBef>
                <a:spcPts val="0"/>
              </a:spcBef>
              <a:buNone/>
            </a:pPr>
            <a:endParaRPr sz="800" dirty="0">
              <a:solidFill>
                <a:schemeClr val="tx1"/>
              </a:solidFill>
              <a:latin typeface="Times New Roman" panose="02020603050405020304" pitchFamily="18" charset="0"/>
              <a:cs typeface="Times New Roman" panose="02020603050405020304" pitchFamily="18" charset="0"/>
            </a:endParaRPr>
          </a:p>
          <a:p>
            <a:pPr marL="285750" marR="87580" lvl="0" indent="-285750">
              <a:spcBef>
                <a:spcPts val="0"/>
              </a:spcBef>
              <a:buNone/>
            </a:pPr>
            <a:r>
              <a:rPr lang="en-US" sz="1800" dirty="0">
                <a:solidFill>
                  <a:srgbClr val="555DAB"/>
                </a:solidFill>
                <a:latin typeface="Times New Roman" panose="02020603050405020304" pitchFamily="18" charset="0"/>
                <a:cs typeface="Times New Roman" panose="02020603050405020304" pitchFamily="18" charset="0"/>
              </a:rPr>
              <a:t>❑</a:t>
            </a:r>
            <a:r>
              <a:rPr lang="en-US" sz="1800" b="0" i="0" u="none" strike="noStrike" cap="none" dirty="0" err="1">
                <a:solidFill>
                  <a:schemeClr val="dk1"/>
                </a:solidFill>
                <a:latin typeface="Times New Roman" panose="02020603050405020304" pitchFamily="18" charset="0"/>
                <a:ea typeface="DFKai-SB"/>
                <a:cs typeface="Times New Roman" panose="02020603050405020304" pitchFamily="18" charset="0"/>
                <a:sym typeface="DFKai-SB"/>
              </a:rPr>
              <a:t>講師</a:t>
            </a:r>
            <a:r>
              <a:rPr 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沛卓資訊有限公司 李柏逸 講師</a:t>
            </a:r>
            <a:endPar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endParaRPr lang="en-US" sz="800" dirty="0">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r>
              <a:rPr 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a:t>
            </a:r>
            <a:r>
              <a:rPr lang="en-US" sz="1800" b="0" i="0" u="none" strike="noStrike" cap="none" dirty="0" err="1" smtClean="0">
                <a:solidFill>
                  <a:schemeClr val="dk1"/>
                </a:solidFill>
                <a:latin typeface="Times New Roman" panose="02020603050405020304" pitchFamily="18" charset="0"/>
                <a:ea typeface="DFKai-SB"/>
                <a:cs typeface="Times New Roman" panose="02020603050405020304" pitchFamily="18" charset="0"/>
                <a:sym typeface="DFKai-SB"/>
              </a:rPr>
              <a:t>課程大綱</a:t>
            </a:r>
            <a:endParaRPr lang="en-US" sz="1800" b="0" i="0" u="none" strike="noStrike" cap="none" dirty="0" smtClean="0">
              <a:solidFill>
                <a:schemeClr val="dk1"/>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endPar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DFKai-SB"/>
                <a:ea typeface="DFKai-SB"/>
                <a:cs typeface="DFKai-SB"/>
                <a:sym typeface="DFKai-SB"/>
              </a:rPr>
              <a:t>了解何謂滲透測試</a:t>
            </a:r>
            <a:r>
              <a:rPr lang="en-US" altLang="zh-TW" sz="1800" b="0" i="0" u="none" strike="noStrike" cap="none" dirty="0">
                <a:solidFill>
                  <a:schemeClr val="dk1"/>
                </a:solidFill>
                <a:latin typeface="DFKai-SB"/>
                <a:ea typeface="DFKai-SB"/>
                <a:cs typeface="DFKai-SB"/>
                <a:sym typeface="DFKai-SB"/>
              </a:rPr>
              <a:t>,</a:t>
            </a:r>
            <a:r>
              <a:rPr lang="zh-TW" altLang="en-US" sz="1800" b="0" i="0" u="none" strike="noStrike" cap="none" dirty="0">
                <a:solidFill>
                  <a:schemeClr val="dk1"/>
                </a:solidFill>
                <a:latin typeface="DFKai-SB"/>
                <a:ea typeface="DFKai-SB"/>
                <a:cs typeface="DFKai-SB"/>
                <a:sym typeface="DFKai-SB"/>
              </a:rPr>
              <a:t>包含定義與常用標準</a:t>
            </a:r>
            <a:r>
              <a:rPr lang="en-US" altLang="zh-TW" sz="1800" b="0" i="0" u="none" strike="noStrike" cap="none" dirty="0">
                <a:solidFill>
                  <a:schemeClr val="dk1"/>
                </a:solidFill>
                <a:latin typeface="DFKai-SB"/>
                <a:ea typeface="DFKai-SB"/>
                <a:cs typeface="DFKai-SB"/>
                <a:sym typeface="DFKai-SB"/>
              </a:rPr>
              <a:t>,</a:t>
            </a:r>
            <a:r>
              <a:rPr lang="zh-TW" altLang="en-US" sz="1800" b="0" i="0" u="none" strike="noStrike" cap="none" dirty="0">
                <a:solidFill>
                  <a:schemeClr val="dk1"/>
                </a:solidFill>
                <a:latin typeface="DFKai-SB"/>
                <a:ea typeface="DFKai-SB"/>
                <a:cs typeface="DFKai-SB"/>
                <a:sym typeface="DFKai-SB"/>
              </a:rPr>
              <a:t>並解析滲透測試與其他資安檢測的差異</a:t>
            </a: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DFKai-SB"/>
                <a:ea typeface="DFKai-SB"/>
                <a:cs typeface="DFKai-SB"/>
                <a:sym typeface="DFKai-SB"/>
              </a:rPr>
              <a:t>駭客想得和你不一樣</a:t>
            </a:r>
            <a:r>
              <a:rPr lang="en-US" altLang="zh-TW" sz="1800" b="0" i="0" u="none" strike="noStrike" cap="none" dirty="0">
                <a:solidFill>
                  <a:schemeClr val="dk1"/>
                </a:solidFill>
                <a:latin typeface="DFKai-SB"/>
                <a:ea typeface="DFKai-SB"/>
                <a:cs typeface="DFKai-SB"/>
                <a:sym typeface="DFKai-SB"/>
              </a:rPr>
              <a:t>(</a:t>
            </a:r>
            <a:r>
              <a:rPr lang="zh-TW" altLang="en-US" sz="1800" b="0" i="0" u="none" strike="noStrike" cap="none" dirty="0">
                <a:solidFill>
                  <a:schemeClr val="dk1"/>
                </a:solidFill>
                <a:latin typeface="DFKai-SB"/>
                <a:ea typeface="DFKai-SB"/>
                <a:cs typeface="DFKai-SB"/>
                <a:sym typeface="DFKai-SB"/>
              </a:rPr>
              <a:t>駭客心理學</a:t>
            </a:r>
            <a:r>
              <a:rPr lang="en-US" altLang="zh-TW" sz="1800" b="0" i="0" u="none" strike="noStrike" cap="none" dirty="0">
                <a:solidFill>
                  <a:schemeClr val="dk1"/>
                </a:solidFill>
                <a:latin typeface="DFKai-SB"/>
                <a:ea typeface="DFKai-SB"/>
                <a:cs typeface="DFKai-SB"/>
                <a:sym typeface="DFKai-SB"/>
              </a:rPr>
              <a:t>)</a:t>
            </a: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DFKai-SB"/>
                <a:ea typeface="DFKai-SB"/>
                <a:cs typeface="DFKai-SB"/>
                <a:sym typeface="DFKai-SB"/>
              </a:rPr>
              <a:t>淺談資安測試</a:t>
            </a: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DFKai-SB"/>
                <a:ea typeface="DFKai-SB"/>
                <a:cs typeface="DFKai-SB"/>
                <a:sym typeface="DFKai-SB"/>
              </a:rPr>
              <a:t>滲透測試流程介紹與常用標準</a:t>
            </a: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DFKai-SB"/>
                <a:ea typeface="DFKai-SB"/>
                <a:cs typeface="DFKai-SB"/>
                <a:sym typeface="DFKai-SB"/>
              </a:rPr>
              <a:t>滲透測試實作</a:t>
            </a:r>
            <a:r>
              <a:rPr lang="en-US" altLang="zh-TW" sz="1800" b="0" i="0" u="none" strike="noStrike" cap="none" dirty="0">
                <a:solidFill>
                  <a:schemeClr val="dk1"/>
                </a:solidFill>
                <a:latin typeface="DFKai-SB"/>
                <a:ea typeface="DFKai-SB"/>
                <a:cs typeface="DFKai-SB"/>
                <a:sym typeface="DFKai-SB"/>
              </a:rPr>
              <a:t>LAB</a:t>
            </a:r>
          </a:p>
          <a:p>
            <a:pPr marL="742950" marR="87580" lvl="1" indent="-285750">
              <a:spcBef>
                <a:spcPts val="0"/>
              </a:spcBef>
              <a:buFont typeface="Wingdings" panose="05000000000000000000" pitchFamily="2" charset="2"/>
              <a:buChar char="Ø"/>
            </a:pPr>
            <a:endParaRPr sz="1800" b="0" i="0" u="none" strike="noStrike" cap="none" dirty="0">
              <a:solidFill>
                <a:schemeClr val="dk1"/>
              </a:solidFill>
              <a:latin typeface="DFKai-SB"/>
              <a:ea typeface="DFKai-SB"/>
              <a:cs typeface="DFKai-SB"/>
              <a:sym typeface="DFKai-SB"/>
            </a:endParaRPr>
          </a:p>
        </p:txBody>
      </p:sp>
      <p:sp>
        <p:nvSpPr>
          <p:cNvPr id="322" name="Google Shape;322;p41"/>
          <p:cNvSpPr txBox="1">
            <a:spLocks noGrp="1"/>
          </p:cNvSpPr>
          <p:nvPr>
            <p:ph type="sldNum" idx="12"/>
          </p:nvPr>
        </p:nvSpPr>
        <p:spPr>
          <a:xfrm>
            <a:off x="6948488" y="6581042"/>
            <a:ext cx="1905000" cy="457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en-US"/>
              <a:t>11</a:t>
            </a:fld>
            <a:endParaRPr/>
          </a:p>
        </p:txBody>
      </p:sp>
      <p:pic>
        <p:nvPicPr>
          <p:cNvPr id="3" name="圖片 2">
            <a:extLst>
              <a:ext uri="{FF2B5EF4-FFF2-40B4-BE49-F238E27FC236}">
                <a16:creationId xmlns:a16="http://schemas.microsoft.com/office/drawing/2014/main" id="{CDDBC914-E8D9-45EF-9F3C-5369CAE576B7}"/>
              </a:ext>
            </a:extLst>
          </p:cNvPr>
          <p:cNvPicPr>
            <a:picLocks noChangeAspect="1"/>
          </p:cNvPicPr>
          <p:nvPr/>
        </p:nvPicPr>
        <p:blipFill>
          <a:blip r:embed="rId3"/>
          <a:stretch>
            <a:fillRect/>
          </a:stretch>
        </p:blipFill>
        <p:spPr>
          <a:xfrm>
            <a:off x="5118970" y="3557391"/>
            <a:ext cx="3899769" cy="2924827"/>
          </a:xfrm>
          <a:prstGeom prst="rect">
            <a:avLst/>
          </a:prstGeom>
        </p:spPr>
      </p:pic>
    </p:spTree>
    <p:extLst>
      <p:ext uri="{BB962C8B-B14F-4D97-AF65-F5344CB8AC3E}">
        <p14:creationId xmlns:p14="http://schemas.microsoft.com/office/powerpoint/2010/main" val="16921511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lnSpc>
                <a:spcPct val="90000"/>
              </a:lnSpc>
              <a:buSzPts val="2700"/>
            </a:pPr>
            <a:r>
              <a:rPr lang="zh-TW" altLang="en-US" dirty="0"/>
              <a:t>教育訓練</a:t>
            </a:r>
            <a:r>
              <a:rPr lang="en-US" altLang="zh-TW" dirty="0" smtClean="0"/>
              <a:t>(7)</a:t>
            </a:r>
            <a:endParaRPr dirty="0"/>
          </a:p>
        </p:txBody>
      </p:sp>
      <p:sp>
        <p:nvSpPr>
          <p:cNvPr id="323" name="Google Shape;323;p41"/>
          <p:cNvSpPr txBox="1">
            <a:spLocks noGrp="1"/>
          </p:cNvSpPr>
          <p:nvPr>
            <p:ph type="body" idx="1"/>
          </p:nvPr>
        </p:nvSpPr>
        <p:spPr>
          <a:xfrm>
            <a:off x="377753" y="1390178"/>
            <a:ext cx="7682746" cy="3166980"/>
          </a:xfrm>
          <a:prstGeom prst="rect">
            <a:avLst/>
          </a:prstGeom>
          <a:noFill/>
          <a:ln>
            <a:noFill/>
          </a:ln>
        </p:spPr>
        <p:txBody>
          <a:bodyPr spcFirstLastPara="1" wrap="square" lIns="91425" tIns="45700" rIns="91425" bIns="45700" anchor="t" anchorCtr="0">
            <a:spAutoFit/>
          </a:bodyPr>
          <a:lstStyle/>
          <a:p>
            <a:pPr marL="285750" marR="87580" lvl="0" indent="-285750">
              <a:spcBef>
                <a:spcPts val="0"/>
              </a:spcBef>
              <a:buNone/>
            </a:pPr>
            <a:r>
              <a:rPr 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a:t>
            </a:r>
            <a:r>
              <a:rPr lang="zh-TW" alt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網管工程師必修課程</a:t>
            </a:r>
            <a:r>
              <a:rPr lang="en-US" altLang="zh-TW"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a:t>
            </a:r>
            <a:r>
              <a:rPr lang="zh-TW" alt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網路設備常見規格、常用工具與原理介紹</a:t>
            </a:r>
            <a:endParaRPr lang="en-US" altLang="zh-TW"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endParaRPr lang="en-US" sz="800" dirty="0">
              <a:solidFill>
                <a:srgbClr val="555DAB"/>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r>
              <a:rPr lang="en-US" altLang="zh-TW" sz="1800" dirty="0">
                <a:solidFill>
                  <a:srgbClr val="555DAB"/>
                </a:solidFill>
                <a:latin typeface="Times New Roman" panose="02020603050405020304" pitchFamily="18" charset="0"/>
                <a:ea typeface="DFKai-SB"/>
                <a:cs typeface="Times New Roman" panose="02020603050405020304" pitchFamily="18" charset="0"/>
                <a:sym typeface="DFKai-SB"/>
              </a:rPr>
              <a:t>❑</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113</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年</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10</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月</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3</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日</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星期四</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 </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09:30</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至</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12:30</a:t>
            </a:r>
          </a:p>
          <a:p>
            <a:pPr marL="285750" marR="87580" lvl="0" indent="-285750">
              <a:spcBef>
                <a:spcPts val="0"/>
              </a:spcBef>
              <a:buNone/>
            </a:pPr>
            <a:endParaRPr sz="800" dirty="0">
              <a:solidFill>
                <a:schemeClr val="tx1"/>
              </a:solidFill>
              <a:latin typeface="Times New Roman" panose="02020603050405020304" pitchFamily="18" charset="0"/>
              <a:cs typeface="Times New Roman" panose="02020603050405020304" pitchFamily="18" charset="0"/>
            </a:endParaRPr>
          </a:p>
          <a:p>
            <a:pPr marL="285750" marR="87580" lvl="0" indent="-285750">
              <a:spcBef>
                <a:spcPts val="0"/>
              </a:spcBef>
              <a:buNone/>
            </a:pPr>
            <a:r>
              <a:rPr lang="en-US" sz="1800" dirty="0">
                <a:solidFill>
                  <a:srgbClr val="555DAB"/>
                </a:solidFill>
                <a:latin typeface="Times New Roman" panose="02020603050405020304" pitchFamily="18" charset="0"/>
                <a:cs typeface="Times New Roman" panose="02020603050405020304" pitchFamily="18" charset="0"/>
              </a:rPr>
              <a:t>❑</a:t>
            </a:r>
            <a:r>
              <a:rPr lang="en-US" sz="1800" b="0" i="0" u="none" strike="noStrike" cap="none" dirty="0" err="1">
                <a:solidFill>
                  <a:schemeClr val="dk1"/>
                </a:solidFill>
                <a:latin typeface="Times New Roman" panose="02020603050405020304" pitchFamily="18" charset="0"/>
                <a:ea typeface="DFKai-SB"/>
                <a:cs typeface="Times New Roman" panose="02020603050405020304" pitchFamily="18" charset="0"/>
                <a:sym typeface="DFKai-SB"/>
              </a:rPr>
              <a:t>講師</a:t>
            </a:r>
            <a:r>
              <a:rPr 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國立台灣大學計算機及資訊網路中心 游子興 資深專員</a:t>
            </a:r>
            <a:endPar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endParaRPr lang="en-US" sz="800" dirty="0">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r>
              <a:rPr 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a:t>
            </a:r>
            <a:r>
              <a:rPr lang="en-US" sz="1800" b="0" i="0" u="none" strike="noStrike" cap="none" dirty="0" err="1" smtClean="0">
                <a:solidFill>
                  <a:schemeClr val="dk1"/>
                </a:solidFill>
                <a:latin typeface="Times New Roman" panose="02020603050405020304" pitchFamily="18" charset="0"/>
                <a:ea typeface="DFKai-SB"/>
                <a:cs typeface="Times New Roman" panose="02020603050405020304" pitchFamily="18" charset="0"/>
                <a:sym typeface="DFKai-SB"/>
              </a:rPr>
              <a:t>課程大綱</a:t>
            </a:r>
            <a:endParaRPr lang="en-US" sz="1800" b="0" i="0" u="none" strike="noStrike" cap="none" dirty="0" smtClean="0">
              <a:solidFill>
                <a:schemeClr val="dk1"/>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endPar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網路設備常見</a:t>
            </a:r>
            <a:r>
              <a:rPr lang="zh-TW" altLang="en-US" sz="1800" b="0" i="0" u="none" strike="noStrike" cap="none" dirty="0" smtClean="0">
                <a:solidFill>
                  <a:schemeClr val="dk1"/>
                </a:solidFill>
                <a:latin typeface="Times New Roman" panose="02020603050405020304" pitchFamily="18" charset="0"/>
                <a:ea typeface="DFKai-SB"/>
                <a:cs typeface="Times New Roman" panose="02020603050405020304" pitchFamily="18" charset="0"/>
                <a:sym typeface="DFKai-SB"/>
              </a:rPr>
              <a:t>規格</a:t>
            </a:r>
            <a:endParaRPr lang="en-US" altLang="zh-TW" sz="1800" b="0" i="0" u="none" strike="noStrike" cap="none" dirty="0" smtClean="0">
              <a:solidFill>
                <a:schemeClr val="dk1"/>
              </a:solidFill>
              <a:latin typeface="Times New Roman" panose="02020603050405020304" pitchFamily="18" charset="0"/>
              <a:ea typeface="DFKai-SB"/>
              <a:cs typeface="Times New Roman" panose="02020603050405020304" pitchFamily="18" charset="0"/>
              <a:sym typeface="DFKai-SB"/>
            </a:endParaRPr>
          </a:p>
          <a:p>
            <a:pPr marR="87580" lvl="1">
              <a:spcBef>
                <a:spcPts val="0"/>
              </a:spcBef>
              <a:buFont typeface="Wingdings" panose="05000000000000000000" pitchFamily="2" charset="2"/>
              <a:buChar char="ü"/>
            </a:pPr>
            <a:endParaRPr 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常用工具與原理介紹</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a:t>
            </a:r>
            <a:r>
              <a:rPr lang="en-US" sz="1800" b="0" i="0" u="none" strike="noStrike" cap="none" dirty="0" err="1">
                <a:solidFill>
                  <a:schemeClr val="dk1"/>
                </a:solidFill>
                <a:latin typeface="Times New Roman" panose="02020603050405020304" pitchFamily="18" charset="0"/>
                <a:ea typeface="DFKai-SB"/>
                <a:cs typeface="Times New Roman" panose="02020603050405020304" pitchFamily="18" charset="0"/>
                <a:sym typeface="DFKai-SB"/>
              </a:rPr>
              <a:t>TraceRoute</a:t>
            </a:r>
            <a:r>
              <a:rPr 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 </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原理與封包觀察，</a:t>
            </a:r>
            <a:r>
              <a:rPr lang="en-US" sz="1800" b="0" i="0" u="none" strike="noStrike" cap="none" dirty="0" err="1">
                <a:solidFill>
                  <a:schemeClr val="dk1"/>
                </a:solidFill>
                <a:latin typeface="Times New Roman" panose="02020603050405020304" pitchFamily="18" charset="0"/>
                <a:ea typeface="DFKai-SB"/>
                <a:cs typeface="Times New Roman" panose="02020603050405020304" pitchFamily="18" charset="0"/>
                <a:sym typeface="DFKai-SB"/>
              </a:rPr>
              <a:t>TraceRoute</a:t>
            </a:r>
            <a:r>
              <a:rPr 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 Protocol for Different OS</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a:t>
            </a:r>
            <a:r>
              <a:rPr 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ICMP Ping</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a:t>
            </a:r>
            <a:r>
              <a:rPr 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ICMP Type and Code</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a:t>
            </a:r>
            <a:r>
              <a:rPr lang="en-US" sz="1800" b="0" i="0" u="none" strike="noStrike" cap="none" dirty="0" err="1">
                <a:solidFill>
                  <a:schemeClr val="dk1"/>
                </a:solidFill>
                <a:latin typeface="Times New Roman" panose="02020603050405020304" pitchFamily="18" charset="0"/>
                <a:ea typeface="DFKai-SB"/>
                <a:cs typeface="Times New Roman" panose="02020603050405020304" pitchFamily="18" charset="0"/>
                <a:sym typeface="DFKai-SB"/>
              </a:rPr>
              <a:t>http-ping、Nping、Ping</a:t>
            </a:r>
            <a:r>
              <a:rPr 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 </a:t>
            </a:r>
            <a:r>
              <a:rPr lang="en-US" sz="1800" b="0" i="0" u="none" strike="noStrike" cap="none" dirty="0" err="1">
                <a:solidFill>
                  <a:schemeClr val="dk1"/>
                </a:solidFill>
                <a:latin typeface="Times New Roman" panose="02020603050405020304" pitchFamily="18" charset="0"/>
                <a:ea typeface="DFKai-SB"/>
                <a:cs typeface="Times New Roman" panose="02020603050405020304" pitchFamily="18" charset="0"/>
                <a:sym typeface="DFKai-SB"/>
              </a:rPr>
              <a:t>InfoView</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a:t>
            </a:r>
            <a:endParaRPr 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a:p>
            <a:pPr marL="742950" marR="87580" lvl="1" indent="-285750">
              <a:spcBef>
                <a:spcPts val="0"/>
              </a:spcBef>
              <a:buFont typeface="Wingdings" panose="05000000000000000000" pitchFamily="2" charset="2"/>
              <a:buChar char="Ø"/>
            </a:pPr>
            <a:endParaRPr sz="1800" b="0" i="0" u="none" strike="noStrike" cap="none" dirty="0">
              <a:solidFill>
                <a:schemeClr val="dk1"/>
              </a:solidFill>
              <a:latin typeface="DFKai-SB"/>
              <a:ea typeface="DFKai-SB"/>
              <a:cs typeface="DFKai-SB"/>
              <a:sym typeface="DFKai-SB"/>
            </a:endParaRPr>
          </a:p>
        </p:txBody>
      </p:sp>
      <p:sp>
        <p:nvSpPr>
          <p:cNvPr id="322" name="Google Shape;322;p41"/>
          <p:cNvSpPr txBox="1">
            <a:spLocks noGrp="1"/>
          </p:cNvSpPr>
          <p:nvPr>
            <p:ph type="sldNum" idx="12"/>
          </p:nvPr>
        </p:nvSpPr>
        <p:spPr>
          <a:xfrm>
            <a:off x="6948488" y="6581042"/>
            <a:ext cx="1905000" cy="457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en-US"/>
              <a:t>12</a:t>
            </a:fld>
            <a:endParaRPr/>
          </a:p>
        </p:txBody>
      </p:sp>
    </p:spTree>
    <p:extLst>
      <p:ext uri="{BB962C8B-B14F-4D97-AF65-F5344CB8AC3E}">
        <p14:creationId xmlns:p14="http://schemas.microsoft.com/office/powerpoint/2010/main" val="23188144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圖片 11">
            <a:extLst>
              <a:ext uri="{FF2B5EF4-FFF2-40B4-BE49-F238E27FC236}">
                <a16:creationId xmlns:a16="http://schemas.microsoft.com/office/drawing/2014/main" id="{D50C5F20-0FD6-4123-B9A4-E18D3686C566}"/>
              </a:ext>
            </a:extLst>
          </p:cNvPr>
          <p:cNvPicPr>
            <a:picLocks noChangeAspect="1"/>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4926"/>
          <a:stretch/>
        </p:blipFill>
        <p:spPr>
          <a:xfrm>
            <a:off x="0" y="0"/>
            <a:ext cx="9192519" cy="6867258"/>
          </a:xfrm>
          <a:prstGeom prst="rect">
            <a:avLst/>
          </a:prstGeom>
          <a:solidFill>
            <a:srgbClr val="00B0F0"/>
          </a:solidFill>
        </p:spPr>
      </p:pic>
      <p:sp>
        <p:nvSpPr>
          <p:cNvPr id="13" name="圖形 1">
            <a:extLst>
              <a:ext uri="{FF2B5EF4-FFF2-40B4-BE49-F238E27FC236}">
                <a16:creationId xmlns:a16="http://schemas.microsoft.com/office/drawing/2014/main" id="{6992EF0D-78E4-468A-B4F1-554DB92B2F87}"/>
              </a:ext>
            </a:extLst>
          </p:cNvPr>
          <p:cNvSpPr/>
          <p:nvPr/>
        </p:nvSpPr>
        <p:spPr>
          <a:xfrm>
            <a:off x="-49710" y="109000"/>
            <a:ext cx="3324629" cy="6649257"/>
          </a:xfrm>
          <a:custGeom>
            <a:avLst/>
            <a:gdLst>
              <a:gd name="connsiteX0" fmla="*/ 0 w 1943100"/>
              <a:gd name="connsiteY0" fmla="*/ 0 h 3886200"/>
              <a:gd name="connsiteX1" fmla="*/ 0 w 1943100"/>
              <a:gd name="connsiteY1" fmla="*/ 3894773 h 3886200"/>
              <a:gd name="connsiteX2" fmla="*/ 1947863 w 1943100"/>
              <a:gd name="connsiteY2" fmla="*/ 1947863 h 3886200"/>
            </a:gdLst>
            <a:ahLst/>
            <a:cxnLst>
              <a:cxn ang="0">
                <a:pos x="connsiteX0" y="connsiteY0"/>
              </a:cxn>
              <a:cxn ang="0">
                <a:pos x="connsiteX1" y="connsiteY1"/>
              </a:cxn>
              <a:cxn ang="0">
                <a:pos x="connsiteX2" y="connsiteY2"/>
              </a:cxn>
            </a:cxnLst>
            <a:rect l="l" t="t" r="r" b="b"/>
            <a:pathLst>
              <a:path w="1943100" h="3886200">
                <a:moveTo>
                  <a:pt x="0" y="0"/>
                </a:moveTo>
                <a:lnTo>
                  <a:pt x="0" y="3894773"/>
                </a:lnTo>
                <a:lnTo>
                  <a:pt x="1947863" y="1947863"/>
                </a:lnTo>
                <a:close/>
              </a:path>
            </a:pathLst>
          </a:custGeom>
          <a:blipFill dpi="0" rotWithShape="1">
            <a:blip r:embed="rId3" cstate="print">
              <a:extLst>
                <a:ext uri="{28A0092B-C50C-407E-A947-70E740481C1C}">
                  <a14:useLocalDpi xmlns:a14="http://schemas.microsoft.com/office/drawing/2010/main" val="0"/>
                </a:ext>
              </a:extLst>
            </a:blip>
            <a:srcRect/>
            <a:tile tx="0" ty="0" sx="100000" sy="100000" flip="y" algn="bl"/>
          </a:blipFill>
          <a:ln w="9525" cap="flat">
            <a:noFill/>
            <a:prstDash val="solid"/>
            <a:miter/>
          </a:ln>
        </p:spPr>
        <p:txBody>
          <a:bodyPr rtlCol="0" anchor="ctr"/>
          <a:lstStyle/>
          <a:p>
            <a:endParaRPr lang="zh-TW" altLang="en-US" dirty="0"/>
          </a:p>
        </p:txBody>
      </p:sp>
      <p:grpSp>
        <p:nvGrpSpPr>
          <p:cNvPr id="3" name="组合 11">
            <a:extLst>
              <a:ext uri="{FF2B5EF4-FFF2-40B4-BE49-F238E27FC236}">
                <a16:creationId xmlns:a16="http://schemas.microsoft.com/office/drawing/2014/main" id="{2D3B82AF-CD65-41A3-AE9D-2BDF970063BB}"/>
              </a:ext>
            </a:extLst>
          </p:cNvPr>
          <p:cNvGrpSpPr/>
          <p:nvPr/>
        </p:nvGrpSpPr>
        <p:grpSpPr>
          <a:xfrm>
            <a:off x="5229757" y="1936978"/>
            <a:ext cx="288235" cy="2625377"/>
            <a:chOff x="2304906" y="1446070"/>
            <a:chExt cx="642258" cy="3789293"/>
          </a:xfrm>
        </p:grpSpPr>
        <p:cxnSp>
          <p:nvCxnSpPr>
            <p:cNvPr id="4" name="直接连接符 12">
              <a:extLst>
                <a:ext uri="{FF2B5EF4-FFF2-40B4-BE49-F238E27FC236}">
                  <a16:creationId xmlns:a16="http://schemas.microsoft.com/office/drawing/2014/main" id="{01C5C8B7-AF4A-43C2-BC47-3078DCDFF6BF}"/>
                </a:ext>
              </a:extLst>
            </p:cNvPr>
            <p:cNvCxnSpPr>
              <a:cxnSpLocks/>
            </p:cNvCxnSpPr>
            <p:nvPr/>
          </p:nvCxnSpPr>
          <p:spPr>
            <a:xfrm>
              <a:off x="2304906" y="5080534"/>
              <a:ext cx="642258"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 name="组合 13">
              <a:extLst>
                <a:ext uri="{FF2B5EF4-FFF2-40B4-BE49-F238E27FC236}">
                  <a16:creationId xmlns:a16="http://schemas.microsoft.com/office/drawing/2014/main" id="{186218A1-DBD8-42E0-904B-45E982C0B91B}"/>
                </a:ext>
              </a:extLst>
            </p:cNvPr>
            <p:cNvGrpSpPr/>
            <p:nvPr/>
          </p:nvGrpSpPr>
          <p:grpSpPr>
            <a:xfrm flipV="1">
              <a:off x="2304906" y="1446070"/>
              <a:ext cx="642258" cy="3789293"/>
              <a:chOff x="1774958" y="-31845508"/>
              <a:chExt cx="6607779" cy="38985674"/>
            </a:xfrm>
          </p:grpSpPr>
          <p:cxnSp>
            <p:nvCxnSpPr>
              <p:cNvPr id="6" name="直接连接符 14">
                <a:extLst>
                  <a:ext uri="{FF2B5EF4-FFF2-40B4-BE49-F238E27FC236}">
                    <a16:creationId xmlns:a16="http://schemas.microsoft.com/office/drawing/2014/main" id="{14D16BB0-2A78-497D-B276-6297EEC4FC81}"/>
                  </a:ext>
                </a:extLst>
              </p:cNvPr>
              <p:cNvCxnSpPr>
                <a:cxnSpLocks/>
              </p:cNvCxnSpPr>
              <p:nvPr/>
            </p:nvCxnSpPr>
            <p:spPr>
              <a:xfrm>
                <a:off x="4714142" y="-31845508"/>
                <a:ext cx="0" cy="389856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15">
                <a:extLst>
                  <a:ext uri="{FF2B5EF4-FFF2-40B4-BE49-F238E27FC236}">
                    <a16:creationId xmlns:a16="http://schemas.microsoft.com/office/drawing/2014/main" id="{F95FA5A3-3125-4700-8400-B8A57879F5A5}"/>
                  </a:ext>
                </a:extLst>
              </p:cNvPr>
              <p:cNvCxnSpPr>
                <a:cxnSpLocks/>
              </p:cNvCxnSpPr>
              <p:nvPr/>
            </p:nvCxnSpPr>
            <p:spPr>
              <a:xfrm flipV="1">
                <a:off x="1774958" y="5227011"/>
                <a:ext cx="6607779"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sp>
        <p:nvSpPr>
          <p:cNvPr id="9" name="矩形 8">
            <a:extLst>
              <a:ext uri="{FF2B5EF4-FFF2-40B4-BE49-F238E27FC236}">
                <a16:creationId xmlns:a16="http://schemas.microsoft.com/office/drawing/2014/main" id="{3A980BCF-31A3-4BF5-A993-B291BDD60F90}"/>
              </a:ext>
            </a:extLst>
          </p:cNvPr>
          <p:cNvSpPr/>
          <p:nvPr/>
        </p:nvSpPr>
        <p:spPr>
          <a:xfrm>
            <a:off x="5280277" y="3098447"/>
            <a:ext cx="3863723" cy="1592744"/>
          </a:xfrm>
          <a:prstGeom prst="rect">
            <a:avLst/>
          </a:prstGeom>
        </p:spPr>
        <p:txBody>
          <a:bodyPr wrap="square" lIns="0" tIns="0" rIns="0" bIns="0">
            <a:spAutoFit/>
          </a:bodyPr>
          <a:lstStyle/>
          <a:p>
            <a:pPr algn="ctr">
              <a:defRPr/>
            </a:pPr>
            <a:r>
              <a:rPr lang="en-US" altLang="zh-TW" sz="3450" spc="225" noProof="1">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rPr>
              <a:t>TWAREN/TANet</a:t>
            </a:r>
            <a:r>
              <a:rPr lang="zh-TW" altLang="en-US" sz="3450" spc="225" noProof="1">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rPr>
              <a:t>新一代骨幹網路</a:t>
            </a:r>
            <a:r>
              <a:rPr lang="en-US" altLang="zh-TW" sz="3450" spc="225" noProof="1">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rPr>
              <a:t>(NGI)</a:t>
            </a:r>
            <a:r>
              <a:rPr lang="zh-TW" altLang="en-US" sz="3450" spc="225" noProof="1">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rPr>
              <a:t>設備汰</a:t>
            </a:r>
            <a:r>
              <a:rPr lang="zh-TW" altLang="en-US" sz="3450" spc="225" noProof="1" smtClean="0">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rPr>
              <a:t>換</a:t>
            </a:r>
            <a:endParaRPr lang="zh-TW" altLang="en-US" sz="3450" spc="225" noProof="1">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endParaRPr>
          </a:p>
        </p:txBody>
      </p:sp>
      <p:sp>
        <p:nvSpPr>
          <p:cNvPr id="2" name="投影片編號版面配置區 1"/>
          <p:cNvSpPr>
            <a:spLocks noGrp="1"/>
          </p:cNvSpPr>
          <p:nvPr>
            <p:ph type="sldNum" sz="quarter" idx="12"/>
          </p:nvPr>
        </p:nvSpPr>
        <p:spPr/>
        <p:txBody>
          <a:bodyPr/>
          <a:lstStyle/>
          <a:p>
            <a:fld id="{B46171ED-8A70-41BD-A3D6-12C0EBDE3C61}" type="slidenum">
              <a:rPr lang="zh-TW" altLang="en-US" smtClean="0"/>
              <a:t>13</a:t>
            </a:fld>
            <a:endParaRPr lang="zh-TW" altLang="en-US"/>
          </a:p>
        </p:txBody>
      </p:sp>
    </p:spTree>
    <p:extLst>
      <p:ext uri="{BB962C8B-B14F-4D97-AF65-F5344CB8AC3E}">
        <p14:creationId xmlns:p14="http://schemas.microsoft.com/office/powerpoint/2010/main" val="173495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750"/>
                            </p:stCondLst>
                            <p:childTnLst>
                              <p:par>
                                <p:cTn id="11" presetID="23" presetClass="entr" presetSubtype="3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strVal val="4*#ppt_w"/>
                                          </p:val>
                                        </p:tav>
                                        <p:tav tm="100000">
                                          <p:val>
                                            <p:strVal val="#ppt_w"/>
                                          </p:val>
                                        </p:tav>
                                      </p:tavLst>
                                    </p:anim>
                                    <p:anim calcmode="lin" valueType="num">
                                      <p:cBhvr>
                                        <p:cTn id="14"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C2EADE2-60BD-44C5-AB92-ADCFBDE124A0}"/>
              </a:ext>
            </a:extLst>
          </p:cNvPr>
          <p:cNvSpPr>
            <a:spLocks noGrp="1"/>
          </p:cNvSpPr>
          <p:nvPr>
            <p:ph type="title"/>
          </p:nvPr>
        </p:nvSpPr>
        <p:spPr/>
        <p:txBody>
          <a:bodyPr>
            <a:noAutofit/>
          </a:bodyPr>
          <a:lstStyle/>
          <a:p>
            <a:r>
              <a:rPr lang="en-US" altLang="zh-TW" dirty="0">
                <a:cs typeface="Noto Sans Symbols"/>
                <a:sym typeface="Noto Sans Symbols"/>
              </a:rPr>
              <a:t>TWAREN/</a:t>
            </a:r>
            <a:r>
              <a:rPr lang="en-US" altLang="zh-TW" dirty="0" err="1">
                <a:cs typeface="Noto Sans Symbols"/>
                <a:sym typeface="Noto Sans Symbols"/>
              </a:rPr>
              <a:t>TANet</a:t>
            </a:r>
            <a:r>
              <a:rPr lang="zh-TW" altLang="en-US" dirty="0">
                <a:cs typeface="Noto Sans Symbols"/>
                <a:sym typeface="Noto Sans Symbols"/>
              </a:rPr>
              <a:t>新一代骨幹網路</a:t>
            </a:r>
            <a:r>
              <a:rPr lang="en-US" altLang="zh-TW" dirty="0">
                <a:cs typeface="Noto Sans Symbols"/>
                <a:sym typeface="Noto Sans Symbols"/>
              </a:rPr>
              <a:t>(NGI</a:t>
            </a:r>
            <a:r>
              <a:rPr lang="en-US" altLang="zh-TW" dirty="0" smtClean="0">
                <a:cs typeface="Noto Sans Symbols"/>
                <a:sym typeface="Noto Sans Symbols"/>
              </a:rPr>
              <a:t>)</a:t>
            </a:r>
            <a:endParaRPr lang="zh-HK" altLang="en-US" dirty="0"/>
          </a:p>
        </p:txBody>
      </p:sp>
      <p:sp>
        <p:nvSpPr>
          <p:cNvPr id="6" name="投影片編號版面配置區 5"/>
          <p:cNvSpPr>
            <a:spLocks noGrp="1"/>
          </p:cNvSpPr>
          <p:nvPr>
            <p:ph type="sldNum" sz="quarter" idx="12"/>
          </p:nvPr>
        </p:nvSpPr>
        <p:spPr/>
        <p:txBody>
          <a:bodyPr/>
          <a:lstStyle/>
          <a:p>
            <a:fld id="{B46171ED-8A70-41BD-A3D6-12C0EBDE3C61}" type="slidenum">
              <a:rPr lang="zh-TW" altLang="en-US" smtClean="0"/>
              <a:t>14</a:t>
            </a:fld>
            <a:endParaRPr lang="zh-TW" altLang="en-US"/>
          </a:p>
        </p:txBody>
      </p:sp>
      <p:pic>
        <p:nvPicPr>
          <p:cNvPr id="4" name="圖片 3"/>
          <p:cNvPicPr>
            <a:picLocks noChangeAspect="1"/>
          </p:cNvPicPr>
          <p:nvPr/>
        </p:nvPicPr>
        <p:blipFill>
          <a:blip r:embed="rId2"/>
          <a:stretch>
            <a:fillRect/>
          </a:stretch>
        </p:blipFill>
        <p:spPr>
          <a:xfrm>
            <a:off x="900782" y="1189608"/>
            <a:ext cx="7028712" cy="4975934"/>
          </a:xfrm>
          <a:prstGeom prst="rect">
            <a:avLst/>
          </a:prstGeom>
        </p:spPr>
      </p:pic>
    </p:spTree>
    <p:extLst>
      <p:ext uri="{BB962C8B-B14F-4D97-AF65-F5344CB8AC3E}">
        <p14:creationId xmlns:p14="http://schemas.microsoft.com/office/powerpoint/2010/main" val="19528311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圖片 11">
            <a:extLst>
              <a:ext uri="{FF2B5EF4-FFF2-40B4-BE49-F238E27FC236}">
                <a16:creationId xmlns:a16="http://schemas.microsoft.com/office/drawing/2014/main" id="{D50C5F20-0FD6-4123-B9A4-E18D3686C566}"/>
              </a:ext>
            </a:extLst>
          </p:cNvPr>
          <p:cNvPicPr>
            <a:picLocks noChangeAspect="1"/>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4926"/>
          <a:stretch/>
        </p:blipFill>
        <p:spPr>
          <a:xfrm>
            <a:off x="0" y="0"/>
            <a:ext cx="9192519" cy="6867258"/>
          </a:xfrm>
          <a:prstGeom prst="rect">
            <a:avLst/>
          </a:prstGeom>
          <a:solidFill>
            <a:srgbClr val="00B0F0"/>
          </a:solidFill>
        </p:spPr>
      </p:pic>
      <p:sp>
        <p:nvSpPr>
          <p:cNvPr id="13" name="圖形 1">
            <a:extLst>
              <a:ext uri="{FF2B5EF4-FFF2-40B4-BE49-F238E27FC236}">
                <a16:creationId xmlns:a16="http://schemas.microsoft.com/office/drawing/2014/main" id="{6992EF0D-78E4-468A-B4F1-554DB92B2F87}"/>
              </a:ext>
            </a:extLst>
          </p:cNvPr>
          <p:cNvSpPr/>
          <p:nvPr/>
        </p:nvSpPr>
        <p:spPr>
          <a:xfrm>
            <a:off x="-49710" y="109000"/>
            <a:ext cx="3324629" cy="6649257"/>
          </a:xfrm>
          <a:custGeom>
            <a:avLst/>
            <a:gdLst>
              <a:gd name="connsiteX0" fmla="*/ 0 w 1943100"/>
              <a:gd name="connsiteY0" fmla="*/ 0 h 3886200"/>
              <a:gd name="connsiteX1" fmla="*/ 0 w 1943100"/>
              <a:gd name="connsiteY1" fmla="*/ 3894773 h 3886200"/>
              <a:gd name="connsiteX2" fmla="*/ 1947863 w 1943100"/>
              <a:gd name="connsiteY2" fmla="*/ 1947863 h 3886200"/>
            </a:gdLst>
            <a:ahLst/>
            <a:cxnLst>
              <a:cxn ang="0">
                <a:pos x="connsiteX0" y="connsiteY0"/>
              </a:cxn>
              <a:cxn ang="0">
                <a:pos x="connsiteX1" y="connsiteY1"/>
              </a:cxn>
              <a:cxn ang="0">
                <a:pos x="connsiteX2" y="connsiteY2"/>
              </a:cxn>
            </a:cxnLst>
            <a:rect l="l" t="t" r="r" b="b"/>
            <a:pathLst>
              <a:path w="1943100" h="3886200">
                <a:moveTo>
                  <a:pt x="0" y="0"/>
                </a:moveTo>
                <a:lnTo>
                  <a:pt x="0" y="3894773"/>
                </a:lnTo>
                <a:lnTo>
                  <a:pt x="1947863" y="1947863"/>
                </a:lnTo>
                <a:close/>
              </a:path>
            </a:pathLst>
          </a:custGeom>
          <a:blipFill dpi="0" rotWithShape="1">
            <a:blip r:embed="rId3" cstate="print">
              <a:extLst>
                <a:ext uri="{28A0092B-C50C-407E-A947-70E740481C1C}">
                  <a14:useLocalDpi xmlns:a14="http://schemas.microsoft.com/office/drawing/2010/main" val="0"/>
                </a:ext>
              </a:extLst>
            </a:blip>
            <a:srcRect/>
            <a:tile tx="0" ty="0" sx="100000" sy="100000" flip="y" algn="bl"/>
          </a:blipFill>
          <a:ln w="9525" cap="flat">
            <a:noFill/>
            <a:prstDash val="solid"/>
            <a:miter/>
          </a:ln>
        </p:spPr>
        <p:txBody>
          <a:bodyPr rtlCol="0" anchor="ctr"/>
          <a:lstStyle/>
          <a:p>
            <a:endParaRPr lang="zh-TW" altLang="en-US" dirty="0"/>
          </a:p>
        </p:txBody>
      </p:sp>
      <p:grpSp>
        <p:nvGrpSpPr>
          <p:cNvPr id="3" name="组合 11">
            <a:extLst>
              <a:ext uri="{FF2B5EF4-FFF2-40B4-BE49-F238E27FC236}">
                <a16:creationId xmlns:a16="http://schemas.microsoft.com/office/drawing/2014/main" id="{2D3B82AF-CD65-41A3-AE9D-2BDF970063BB}"/>
              </a:ext>
            </a:extLst>
          </p:cNvPr>
          <p:cNvGrpSpPr/>
          <p:nvPr/>
        </p:nvGrpSpPr>
        <p:grpSpPr>
          <a:xfrm>
            <a:off x="5229757" y="1936978"/>
            <a:ext cx="288235" cy="2625377"/>
            <a:chOff x="2304906" y="1446070"/>
            <a:chExt cx="642258" cy="3789293"/>
          </a:xfrm>
        </p:grpSpPr>
        <p:cxnSp>
          <p:nvCxnSpPr>
            <p:cNvPr id="4" name="直接连接符 12">
              <a:extLst>
                <a:ext uri="{FF2B5EF4-FFF2-40B4-BE49-F238E27FC236}">
                  <a16:creationId xmlns:a16="http://schemas.microsoft.com/office/drawing/2014/main" id="{01C5C8B7-AF4A-43C2-BC47-3078DCDFF6BF}"/>
                </a:ext>
              </a:extLst>
            </p:cNvPr>
            <p:cNvCxnSpPr>
              <a:cxnSpLocks/>
            </p:cNvCxnSpPr>
            <p:nvPr/>
          </p:nvCxnSpPr>
          <p:spPr>
            <a:xfrm>
              <a:off x="2304906" y="5080534"/>
              <a:ext cx="642258"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 name="组合 13">
              <a:extLst>
                <a:ext uri="{FF2B5EF4-FFF2-40B4-BE49-F238E27FC236}">
                  <a16:creationId xmlns:a16="http://schemas.microsoft.com/office/drawing/2014/main" id="{186218A1-DBD8-42E0-904B-45E982C0B91B}"/>
                </a:ext>
              </a:extLst>
            </p:cNvPr>
            <p:cNvGrpSpPr/>
            <p:nvPr/>
          </p:nvGrpSpPr>
          <p:grpSpPr>
            <a:xfrm flipV="1">
              <a:off x="2304906" y="1446070"/>
              <a:ext cx="642258" cy="3789293"/>
              <a:chOff x="1774958" y="-31845508"/>
              <a:chExt cx="6607779" cy="38985674"/>
            </a:xfrm>
          </p:grpSpPr>
          <p:cxnSp>
            <p:nvCxnSpPr>
              <p:cNvPr id="6" name="直接连接符 14">
                <a:extLst>
                  <a:ext uri="{FF2B5EF4-FFF2-40B4-BE49-F238E27FC236}">
                    <a16:creationId xmlns:a16="http://schemas.microsoft.com/office/drawing/2014/main" id="{14D16BB0-2A78-497D-B276-6297EEC4FC81}"/>
                  </a:ext>
                </a:extLst>
              </p:cNvPr>
              <p:cNvCxnSpPr>
                <a:cxnSpLocks/>
              </p:cNvCxnSpPr>
              <p:nvPr/>
            </p:nvCxnSpPr>
            <p:spPr>
              <a:xfrm>
                <a:off x="4714142" y="-31845508"/>
                <a:ext cx="0" cy="389856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15">
                <a:extLst>
                  <a:ext uri="{FF2B5EF4-FFF2-40B4-BE49-F238E27FC236}">
                    <a16:creationId xmlns:a16="http://schemas.microsoft.com/office/drawing/2014/main" id="{F95FA5A3-3125-4700-8400-B8A57879F5A5}"/>
                  </a:ext>
                </a:extLst>
              </p:cNvPr>
              <p:cNvCxnSpPr>
                <a:cxnSpLocks/>
              </p:cNvCxnSpPr>
              <p:nvPr/>
            </p:nvCxnSpPr>
            <p:spPr>
              <a:xfrm flipV="1">
                <a:off x="1774958" y="5227011"/>
                <a:ext cx="6607779"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sp>
        <p:nvSpPr>
          <p:cNvPr id="9" name="矩形 8">
            <a:extLst>
              <a:ext uri="{FF2B5EF4-FFF2-40B4-BE49-F238E27FC236}">
                <a16:creationId xmlns:a16="http://schemas.microsoft.com/office/drawing/2014/main" id="{3A980BCF-31A3-4BF5-A993-B291BDD60F90}"/>
              </a:ext>
            </a:extLst>
          </p:cNvPr>
          <p:cNvSpPr/>
          <p:nvPr/>
        </p:nvSpPr>
        <p:spPr>
          <a:xfrm>
            <a:off x="5434972" y="3163543"/>
            <a:ext cx="3178304" cy="1638910"/>
          </a:xfrm>
          <a:prstGeom prst="rect">
            <a:avLst/>
          </a:prstGeom>
        </p:spPr>
        <p:txBody>
          <a:bodyPr wrap="square" lIns="0" tIns="0" rIns="0" bIns="0">
            <a:spAutoFit/>
          </a:bodyPr>
          <a:lstStyle/>
          <a:p>
            <a:pPr algn="ctr">
              <a:defRPr/>
            </a:pPr>
            <a:r>
              <a:rPr lang="zh-TW" altLang="en-US" sz="3600" dirty="0">
                <a:solidFill>
                  <a:schemeClr val="bg1"/>
                </a:solidFill>
                <a:latin typeface="微軟正黑體" panose="020B0604030504040204" pitchFamily="34" charset="-120"/>
                <a:ea typeface="微軟正黑體" panose="020B0604030504040204" pitchFamily="34" charset="-120"/>
              </a:rPr>
              <a:t>桃園區網提供之服務</a:t>
            </a:r>
          </a:p>
          <a:p>
            <a:pPr algn="ctr">
              <a:defRPr/>
            </a:pPr>
            <a:endParaRPr lang="zh-TW" altLang="en-US" sz="3450" spc="225" noProof="1">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endParaRPr>
          </a:p>
        </p:txBody>
      </p:sp>
      <p:sp>
        <p:nvSpPr>
          <p:cNvPr id="2" name="投影片編號版面配置區 1"/>
          <p:cNvSpPr>
            <a:spLocks noGrp="1"/>
          </p:cNvSpPr>
          <p:nvPr>
            <p:ph type="sldNum" sz="quarter" idx="12"/>
          </p:nvPr>
        </p:nvSpPr>
        <p:spPr/>
        <p:txBody>
          <a:bodyPr/>
          <a:lstStyle/>
          <a:p>
            <a:fld id="{B46171ED-8A70-41BD-A3D6-12C0EBDE3C61}" type="slidenum">
              <a:rPr lang="zh-TW" altLang="en-US" smtClean="0"/>
              <a:t>15</a:t>
            </a:fld>
            <a:endParaRPr lang="zh-TW" altLang="en-US"/>
          </a:p>
        </p:txBody>
      </p:sp>
    </p:spTree>
    <p:extLst>
      <p:ext uri="{BB962C8B-B14F-4D97-AF65-F5344CB8AC3E}">
        <p14:creationId xmlns:p14="http://schemas.microsoft.com/office/powerpoint/2010/main" val="2105941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750"/>
                            </p:stCondLst>
                            <p:childTnLst>
                              <p:par>
                                <p:cTn id="11" presetID="23" presetClass="entr" presetSubtype="3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strVal val="4*#ppt_w"/>
                                          </p:val>
                                        </p:tav>
                                        <p:tav tm="100000">
                                          <p:val>
                                            <p:strVal val="#ppt_w"/>
                                          </p:val>
                                        </p:tav>
                                      </p:tavLst>
                                    </p:anim>
                                    <p:anim calcmode="lin" valueType="num">
                                      <p:cBhvr>
                                        <p:cTn id="14"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857250"/>
            <a:ext cx="9144000" cy="51435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sp>
      <p:grpSp>
        <p:nvGrpSpPr>
          <p:cNvPr id="3" name="Group 3"/>
          <p:cNvGrpSpPr/>
          <p:nvPr/>
        </p:nvGrpSpPr>
        <p:grpSpPr>
          <a:xfrm>
            <a:off x="257175" y="1124518"/>
            <a:ext cx="8629650" cy="4608965"/>
            <a:chOff x="0" y="0"/>
            <a:chExt cx="23012400" cy="12290574"/>
          </a:xfrm>
        </p:grpSpPr>
        <p:grpSp>
          <p:nvGrpSpPr>
            <p:cNvPr id="4" name="Group 4"/>
            <p:cNvGrpSpPr/>
            <p:nvPr/>
          </p:nvGrpSpPr>
          <p:grpSpPr>
            <a:xfrm>
              <a:off x="0" y="0"/>
              <a:ext cx="23012400" cy="12290574"/>
              <a:chOff x="0" y="0"/>
              <a:chExt cx="4545659" cy="2427768"/>
            </a:xfrm>
          </p:grpSpPr>
          <p:sp>
            <p:nvSpPr>
              <p:cNvPr id="5" name="Freeform 5"/>
              <p:cNvSpPr/>
              <p:nvPr/>
            </p:nvSpPr>
            <p:spPr>
              <a:xfrm>
                <a:off x="0" y="0"/>
                <a:ext cx="4545659" cy="2427768"/>
              </a:xfrm>
              <a:custGeom>
                <a:avLst/>
                <a:gdLst/>
                <a:ahLst/>
                <a:cxnLst/>
                <a:rect l="l" t="t" r="r" b="b"/>
                <a:pathLst>
                  <a:path w="4545659" h="2427768">
                    <a:moveTo>
                      <a:pt x="8971" y="0"/>
                    </a:moveTo>
                    <a:lnTo>
                      <a:pt x="4536688" y="0"/>
                    </a:lnTo>
                    <a:cubicBezTo>
                      <a:pt x="4541643" y="0"/>
                      <a:pt x="4545659" y="4017"/>
                      <a:pt x="4545659" y="8971"/>
                    </a:cubicBezTo>
                    <a:lnTo>
                      <a:pt x="4545659" y="2418796"/>
                    </a:lnTo>
                    <a:cubicBezTo>
                      <a:pt x="4545659" y="2423751"/>
                      <a:pt x="4541643" y="2427768"/>
                      <a:pt x="4536688" y="2427768"/>
                    </a:cubicBezTo>
                    <a:lnTo>
                      <a:pt x="8971" y="2427768"/>
                    </a:lnTo>
                    <a:cubicBezTo>
                      <a:pt x="4017" y="2427768"/>
                      <a:pt x="0" y="2423751"/>
                      <a:pt x="0" y="2418796"/>
                    </a:cubicBezTo>
                    <a:lnTo>
                      <a:pt x="0" y="8971"/>
                    </a:lnTo>
                    <a:cubicBezTo>
                      <a:pt x="0" y="4017"/>
                      <a:pt x="4017" y="0"/>
                      <a:pt x="8971" y="0"/>
                    </a:cubicBezTo>
                    <a:close/>
                  </a:path>
                </a:pathLst>
              </a:custGeom>
              <a:solidFill>
                <a:srgbClr val="FEFEFE"/>
              </a:solidFill>
              <a:ln w="28575" cap="sq">
                <a:solidFill>
                  <a:srgbClr val="2B4B82"/>
                </a:solidFill>
                <a:prstDash val="solid"/>
                <a:miter/>
              </a:ln>
            </p:spPr>
          </p:sp>
          <p:sp>
            <p:nvSpPr>
              <p:cNvPr id="6" name="TextBox 6"/>
              <p:cNvSpPr txBox="1"/>
              <p:nvPr/>
            </p:nvSpPr>
            <p:spPr>
              <a:xfrm>
                <a:off x="0" y="-47625"/>
                <a:ext cx="4545659" cy="2475393"/>
              </a:xfrm>
              <a:prstGeom prst="rect">
                <a:avLst/>
              </a:prstGeom>
            </p:spPr>
            <p:txBody>
              <a:bodyPr lIns="25400" tIns="25400" rIns="25400" bIns="25400" rtlCol="0" anchor="ctr"/>
              <a:lstStyle/>
              <a:p>
                <a:pPr algn="ctr">
                  <a:lnSpc>
                    <a:spcPts val="1750"/>
                  </a:lnSpc>
                </a:pPr>
                <a:endParaRPr sz="900"/>
              </a:p>
            </p:txBody>
          </p:sp>
        </p:grpSp>
        <p:sp>
          <p:nvSpPr>
            <p:cNvPr id="7" name="Freeform 7"/>
            <p:cNvSpPr/>
            <p:nvPr/>
          </p:nvSpPr>
          <p:spPr>
            <a:xfrm>
              <a:off x="8965006" y="9676712"/>
              <a:ext cx="1311159" cy="1311159"/>
            </a:xfrm>
            <a:custGeom>
              <a:avLst/>
              <a:gdLst/>
              <a:ahLst/>
              <a:cxnLst/>
              <a:rect l="l" t="t" r="r" b="b"/>
              <a:pathLst>
                <a:path w="1311159" h="1311159">
                  <a:moveTo>
                    <a:pt x="0" y="0"/>
                  </a:moveTo>
                  <a:lnTo>
                    <a:pt x="1311159" y="0"/>
                  </a:lnTo>
                  <a:lnTo>
                    <a:pt x="1311159" y="1311159"/>
                  </a:lnTo>
                  <a:lnTo>
                    <a:pt x="0" y="131115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8" name="AutoShape 8"/>
            <p:cNvSpPr/>
            <p:nvPr/>
          </p:nvSpPr>
          <p:spPr>
            <a:xfrm flipH="1" flipV="1">
              <a:off x="5138927" y="9809838"/>
              <a:ext cx="5454502" cy="0"/>
            </a:xfrm>
            <a:prstGeom prst="line">
              <a:avLst/>
            </a:prstGeom>
            <a:ln w="228600" cap="flat">
              <a:solidFill>
                <a:srgbClr val="2B4B82"/>
              </a:solidFill>
              <a:prstDash val="solid"/>
              <a:headEnd type="none" w="sm" len="sm"/>
              <a:tailEnd type="arrow" w="med" len="sm"/>
            </a:ln>
          </p:spPr>
        </p:sp>
        <p:sp>
          <p:nvSpPr>
            <p:cNvPr id="9" name="Freeform 9"/>
            <p:cNvSpPr/>
            <p:nvPr/>
          </p:nvSpPr>
          <p:spPr>
            <a:xfrm>
              <a:off x="10527810" y="7673144"/>
              <a:ext cx="4392919" cy="2289809"/>
            </a:xfrm>
            <a:custGeom>
              <a:avLst/>
              <a:gdLst/>
              <a:ahLst/>
              <a:cxnLst/>
              <a:rect l="l" t="t" r="r" b="b"/>
              <a:pathLst>
                <a:path w="4392919" h="2289809">
                  <a:moveTo>
                    <a:pt x="0" y="0"/>
                  </a:moveTo>
                  <a:lnTo>
                    <a:pt x="4392919" y="0"/>
                  </a:lnTo>
                  <a:lnTo>
                    <a:pt x="4392919" y="2289809"/>
                  </a:lnTo>
                  <a:lnTo>
                    <a:pt x="0" y="2289809"/>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10" name="Freeform 10"/>
            <p:cNvSpPr/>
            <p:nvPr/>
          </p:nvSpPr>
          <p:spPr>
            <a:xfrm>
              <a:off x="11782055" y="2635746"/>
              <a:ext cx="1837628" cy="2672913"/>
            </a:xfrm>
            <a:custGeom>
              <a:avLst/>
              <a:gdLst/>
              <a:ahLst/>
              <a:cxnLst/>
              <a:rect l="l" t="t" r="r" b="b"/>
              <a:pathLst>
                <a:path w="1837628" h="2672913">
                  <a:moveTo>
                    <a:pt x="0" y="0"/>
                  </a:moveTo>
                  <a:lnTo>
                    <a:pt x="1837628" y="0"/>
                  </a:lnTo>
                  <a:lnTo>
                    <a:pt x="1837628" y="2672913"/>
                  </a:lnTo>
                  <a:lnTo>
                    <a:pt x="0" y="2672913"/>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1" name="Freeform 11"/>
            <p:cNvSpPr/>
            <p:nvPr/>
          </p:nvSpPr>
          <p:spPr>
            <a:xfrm>
              <a:off x="11683111" y="2714288"/>
              <a:ext cx="1287406" cy="1514595"/>
            </a:xfrm>
            <a:custGeom>
              <a:avLst/>
              <a:gdLst/>
              <a:ahLst/>
              <a:cxnLst/>
              <a:rect l="l" t="t" r="r" b="b"/>
              <a:pathLst>
                <a:path w="1287406" h="1514595">
                  <a:moveTo>
                    <a:pt x="0" y="0"/>
                  </a:moveTo>
                  <a:lnTo>
                    <a:pt x="1287406" y="0"/>
                  </a:lnTo>
                  <a:lnTo>
                    <a:pt x="1287406" y="1514595"/>
                  </a:lnTo>
                  <a:lnTo>
                    <a:pt x="0" y="1514595"/>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2" name="Freeform 12"/>
            <p:cNvSpPr/>
            <p:nvPr/>
          </p:nvSpPr>
          <p:spPr>
            <a:xfrm rot="7536946">
              <a:off x="14645060" y="5704196"/>
              <a:ext cx="2458996" cy="1638306"/>
            </a:xfrm>
            <a:custGeom>
              <a:avLst/>
              <a:gdLst/>
              <a:ahLst/>
              <a:cxnLst/>
              <a:rect l="l" t="t" r="r" b="b"/>
              <a:pathLst>
                <a:path w="2458996" h="1638306">
                  <a:moveTo>
                    <a:pt x="0" y="0"/>
                  </a:moveTo>
                  <a:lnTo>
                    <a:pt x="2458996" y="0"/>
                  </a:lnTo>
                  <a:lnTo>
                    <a:pt x="2458996" y="1638306"/>
                  </a:lnTo>
                  <a:lnTo>
                    <a:pt x="0" y="1638306"/>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3" name="Freeform 13"/>
            <p:cNvSpPr/>
            <p:nvPr/>
          </p:nvSpPr>
          <p:spPr>
            <a:xfrm>
              <a:off x="15595040" y="5800637"/>
              <a:ext cx="1034561" cy="1248340"/>
            </a:xfrm>
            <a:custGeom>
              <a:avLst/>
              <a:gdLst/>
              <a:ahLst/>
              <a:cxnLst/>
              <a:rect l="l" t="t" r="r" b="b"/>
              <a:pathLst>
                <a:path w="1034561" h="1248340">
                  <a:moveTo>
                    <a:pt x="0" y="0"/>
                  </a:moveTo>
                  <a:lnTo>
                    <a:pt x="1034561" y="0"/>
                  </a:lnTo>
                  <a:lnTo>
                    <a:pt x="1034561" y="1248340"/>
                  </a:lnTo>
                  <a:lnTo>
                    <a:pt x="0" y="1248340"/>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4" name="Freeform 14"/>
            <p:cNvSpPr/>
            <p:nvPr/>
          </p:nvSpPr>
          <p:spPr>
            <a:xfrm rot="2970647">
              <a:off x="8729983" y="5706128"/>
              <a:ext cx="1999943" cy="1332462"/>
            </a:xfrm>
            <a:custGeom>
              <a:avLst/>
              <a:gdLst/>
              <a:ahLst/>
              <a:cxnLst/>
              <a:rect l="l" t="t" r="r" b="b"/>
              <a:pathLst>
                <a:path w="1999943" h="1332462">
                  <a:moveTo>
                    <a:pt x="0" y="0"/>
                  </a:moveTo>
                  <a:lnTo>
                    <a:pt x="1999943" y="0"/>
                  </a:lnTo>
                  <a:lnTo>
                    <a:pt x="1999943" y="1332462"/>
                  </a:lnTo>
                  <a:lnTo>
                    <a:pt x="0" y="1332462"/>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5" name="Freeform 15"/>
            <p:cNvSpPr/>
            <p:nvPr/>
          </p:nvSpPr>
          <p:spPr>
            <a:xfrm>
              <a:off x="9105866" y="5769854"/>
              <a:ext cx="1248177" cy="1205011"/>
            </a:xfrm>
            <a:custGeom>
              <a:avLst/>
              <a:gdLst/>
              <a:ahLst/>
              <a:cxnLst/>
              <a:rect l="l" t="t" r="r" b="b"/>
              <a:pathLst>
                <a:path w="1248177" h="1205011">
                  <a:moveTo>
                    <a:pt x="0" y="0"/>
                  </a:moveTo>
                  <a:lnTo>
                    <a:pt x="1248177" y="0"/>
                  </a:lnTo>
                  <a:lnTo>
                    <a:pt x="1248177" y="1205011"/>
                  </a:lnTo>
                  <a:lnTo>
                    <a:pt x="0" y="1205011"/>
                  </a:lnTo>
                  <a:lnTo>
                    <a:pt x="0" y="0"/>
                  </a:lnTo>
                  <a:close/>
                </a:path>
              </a:pathLst>
            </a:custGeom>
            <a:blipFill>
              <a:blip r:embed="rId17">
                <a:extLst>
                  <a:ext uri="{96DAC541-7B7A-43D3-8B79-37D633B846F1}">
                    <asvg:svgBlip xmlns:asvg="http://schemas.microsoft.com/office/drawing/2016/SVG/main" xmlns="" r:embed="rId18"/>
                  </a:ext>
                </a:extLst>
              </a:blip>
              <a:stretch>
                <a:fillRect/>
              </a:stretch>
            </a:blipFill>
          </p:spPr>
        </p:sp>
        <p:sp>
          <p:nvSpPr>
            <p:cNvPr id="16" name="Freeform 16"/>
            <p:cNvSpPr/>
            <p:nvPr/>
          </p:nvSpPr>
          <p:spPr>
            <a:xfrm rot="5400000">
              <a:off x="11662248" y="5663109"/>
              <a:ext cx="2124044" cy="1415144"/>
            </a:xfrm>
            <a:custGeom>
              <a:avLst/>
              <a:gdLst/>
              <a:ahLst/>
              <a:cxnLst/>
              <a:rect l="l" t="t" r="r" b="b"/>
              <a:pathLst>
                <a:path w="2124044" h="1415144">
                  <a:moveTo>
                    <a:pt x="0" y="0"/>
                  </a:moveTo>
                  <a:lnTo>
                    <a:pt x="2124044" y="0"/>
                  </a:lnTo>
                  <a:lnTo>
                    <a:pt x="2124044" y="1415144"/>
                  </a:lnTo>
                  <a:lnTo>
                    <a:pt x="0" y="1415144"/>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7" name="Freeform 17"/>
            <p:cNvSpPr/>
            <p:nvPr/>
          </p:nvSpPr>
          <p:spPr>
            <a:xfrm>
              <a:off x="11295710" y="5950138"/>
              <a:ext cx="2857119" cy="841084"/>
            </a:xfrm>
            <a:custGeom>
              <a:avLst/>
              <a:gdLst/>
              <a:ahLst/>
              <a:cxnLst/>
              <a:rect l="l" t="t" r="r" b="b"/>
              <a:pathLst>
                <a:path w="2857119" h="841084">
                  <a:moveTo>
                    <a:pt x="0" y="0"/>
                  </a:moveTo>
                  <a:lnTo>
                    <a:pt x="2857119" y="0"/>
                  </a:lnTo>
                  <a:lnTo>
                    <a:pt x="2857119" y="841085"/>
                  </a:lnTo>
                  <a:lnTo>
                    <a:pt x="0" y="841085"/>
                  </a:lnTo>
                  <a:lnTo>
                    <a:pt x="0" y="0"/>
                  </a:lnTo>
                  <a:close/>
                </a:path>
              </a:pathLst>
            </a:custGeom>
            <a:blipFill>
              <a:blip r:embed="rId19"/>
              <a:stretch>
                <a:fillRect/>
              </a:stretch>
            </a:blipFill>
          </p:spPr>
        </p:sp>
        <p:sp>
          <p:nvSpPr>
            <p:cNvPr id="18" name="Freeform 18"/>
            <p:cNvSpPr/>
            <p:nvPr/>
          </p:nvSpPr>
          <p:spPr>
            <a:xfrm>
              <a:off x="1963869" y="7705555"/>
              <a:ext cx="3013516" cy="2257398"/>
            </a:xfrm>
            <a:custGeom>
              <a:avLst/>
              <a:gdLst/>
              <a:ahLst/>
              <a:cxnLst/>
              <a:rect l="l" t="t" r="r" b="b"/>
              <a:pathLst>
                <a:path w="3013516" h="2257398">
                  <a:moveTo>
                    <a:pt x="0" y="0"/>
                  </a:moveTo>
                  <a:lnTo>
                    <a:pt x="3013516" y="0"/>
                  </a:lnTo>
                  <a:lnTo>
                    <a:pt x="3013516" y="2257398"/>
                  </a:lnTo>
                  <a:lnTo>
                    <a:pt x="0" y="2257398"/>
                  </a:lnTo>
                  <a:lnTo>
                    <a:pt x="0" y="0"/>
                  </a:lnTo>
                  <a:close/>
                </a:path>
              </a:pathLst>
            </a:custGeom>
            <a:blipFill>
              <a:blip r:embed="rId20">
                <a:extLst>
                  <a:ext uri="{96DAC541-7B7A-43D3-8B79-37D633B846F1}">
                    <asvg:svgBlip xmlns:asvg="http://schemas.microsoft.com/office/drawing/2016/SVG/main" xmlns="" r:embed="rId21"/>
                  </a:ext>
                </a:extLst>
              </a:blip>
              <a:stretch>
                <a:fillRect/>
              </a:stretch>
            </a:blipFill>
          </p:spPr>
        </p:sp>
        <p:sp>
          <p:nvSpPr>
            <p:cNvPr id="19" name="Freeform 19"/>
            <p:cNvSpPr/>
            <p:nvPr/>
          </p:nvSpPr>
          <p:spPr>
            <a:xfrm rot="-3110442">
              <a:off x="3790873" y="5446419"/>
              <a:ext cx="1999943" cy="1332462"/>
            </a:xfrm>
            <a:custGeom>
              <a:avLst/>
              <a:gdLst/>
              <a:ahLst/>
              <a:cxnLst/>
              <a:rect l="l" t="t" r="r" b="b"/>
              <a:pathLst>
                <a:path w="1999943" h="1332462">
                  <a:moveTo>
                    <a:pt x="0" y="0"/>
                  </a:moveTo>
                  <a:lnTo>
                    <a:pt x="1999943" y="0"/>
                  </a:lnTo>
                  <a:lnTo>
                    <a:pt x="1999943" y="1332462"/>
                  </a:lnTo>
                  <a:lnTo>
                    <a:pt x="0" y="1332462"/>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20" name="Freeform 20"/>
            <p:cNvSpPr/>
            <p:nvPr/>
          </p:nvSpPr>
          <p:spPr>
            <a:xfrm>
              <a:off x="16678283" y="2776045"/>
              <a:ext cx="2301084" cy="2403221"/>
            </a:xfrm>
            <a:custGeom>
              <a:avLst/>
              <a:gdLst/>
              <a:ahLst/>
              <a:cxnLst/>
              <a:rect l="l" t="t" r="r" b="b"/>
              <a:pathLst>
                <a:path w="2301084" h="2403221">
                  <a:moveTo>
                    <a:pt x="0" y="0"/>
                  </a:moveTo>
                  <a:lnTo>
                    <a:pt x="2301083" y="0"/>
                  </a:lnTo>
                  <a:lnTo>
                    <a:pt x="2301083" y="2403221"/>
                  </a:lnTo>
                  <a:lnTo>
                    <a:pt x="0" y="2403221"/>
                  </a:lnTo>
                  <a:lnTo>
                    <a:pt x="0" y="0"/>
                  </a:lnTo>
                  <a:close/>
                </a:path>
              </a:pathLst>
            </a:custGeom>
            <a:blipFill>
              <a:blip r:embed="rId22"/>
              <a:stretch>
                <a:fillRect/>
              </a:stretch>
            </a:blipFill>
          </p:spPr>
        </p:sp>
        <p:sp>
          <p:nvSpPr>
            <p:cNvPr id="21" name="Freeform 21"/>
            <p:cNvSpPr/>
            <p:nvPr/>
          </p:nvSpPr>
          <p:spPr>
            <a:xfrm>
              <a:off x="7866163" y="7673144"/>
              <a:ext cx="1415636" cy="999203"/>
            </a:xfrm>
            <a:custGeom>
              <a:avLst/>
              <a:gdLst/>
              <a:ahLst/>
              <a:cxnLst/>
              <a:rect l="l" t="t" r="r" b="b"/>
              <a:pathLst>
                <a:path w="1415636" h="999203">
                  <a:moveTo>
                    <a:pt x="0" y="0"/>
                  </a:moveTo>
                  <a:lnTo>
                    <a:pt x="1415636" y="0"/>
                  </a:lnTo>
                  <a:lnTo>
                    <a:pt x="1415636" y="999203"/>
                  </a:lnTo>
                  <a:lnTo>
                    <a:pt x="0" y="999203"/>
                  </a:lnTo>
                  <a:lnTo>
                    <a:pt x="0" y="0"/>
                  </a:lnTo>
                  <a:close/>
                </a:path>
              </a:pathLst>
            </a:custGeom>
            <a:blipFill>
              <a:blip r:embed="rId23">
                <a:extLst>
                  <a:ext uri="{96DAC541-7B7A-43D3-8B79-37D633B846F1}">
                    <asvg:svgBlip xmlns:asvg="http://schemas.microsoft.com/office/drawing/2016/SVG/main" xmlns="" r:embed="rId24"/>
                  </a:ext>
                </a:extLst>
              </a:blip>
              <a:stretch>
                <a:fillRect/>
              </a:stretch>
            </a:blipFill>
          </p:spPr>
        </p:sp>
        <p:sp>
          <p:nvSpPr>
            <p:cNvPr id="22" name="Freeform 22"/>
            <p:cNvSpPr/>
            <p:nvPr/>
          </p:nvSpPr>
          <p:spPr>
            <a:xfrm>
              <a:off x="6473820" y="7327431"/>
              <a:ext cx="1361940" cy="1344916"/>
            </a:xfrm>
            <a:custGeom>
              <a:avLst/>
              <a:gdLst/>
              <a:ahLst/>
              <a:cxnLst/>
              <a:rect l="l" t="t" r="r" b="b"/>
              <a:pathLst>
                <a:path w="1361940" h="1344916">
                  <a:moveTo>
                    <a:pt x="0" y="0"/>
                  </a:moveTo>
                  <a:lnTo>
                    <a:pt x="1361940" y="0"/>
                  </a:lnTo>
                  <a:lnTo>
                    <a:pt x="1361940" y="1344916"/>
                  </a:lnTo>
                  <a:lnTo>
                    <a:pt x="0" y="1344916"/>
                  </a:lnTo>
                  <a:lnTo>
                    <a:pt x="0" y="0"/>
                  </a:lnTo>
                  <a:close/>
                </a:path>
              </a:pathLst>
            </a:custGeom>
            <a:blipFill>
              <a:blip r:embed="rId25">
                <a:extLst>
                  <a:ext uri="{96DAC541-7B7A-43D3-8B79-37D633B846F1}">
                    <asvg:svgBlip xmlns:asvg="http://schemas.microsoft.com/office/drawing/2016/SVG/main" xmlns="" r:embed="rId26"/>
                  </a:ext>
                </a:extLst>
              </a:blip>
              <a:stretch>
                <a:fillRect/>
              </a:stretch>
            </a:blipFill>
          </p:spPr>
        </p:sp>
        <p:sp>
          <p:nvSpPr>
            <p:cNvPr id="23" name="Freeform 23"/>
            <p:cNvSpPr/>
            <p:nvPr/>
          </p:nvSpPr>
          <p:spPr>
            <a:xfrm>
              <a:off x="2163290" y="5695536"/>
              <a:ext cx="1447768" cy="1021883"/>
            </a:xfrm>
            <a:custGeom>
              <a:avLst/>
              <a:gdLst/>
              <a:ahLst/>
              <a:cxnLst/>
              <a:rect l="l" t="t" r="r" b="b"/>
              <a:pathLst>
                <a:path w="1447768" h="1021883">
                  <a:moveTo>
                    <a:pt x="0" y="0"/>
                  </a:moveTo>
                  <a:lnTo>
                    <a:pt x="1447768" y="0"/>
                  </a:lnTo>
                  <a:lnTo>
                    <a:pt x="1447768" y="1021883"/>
                  </a:lnTo>
                  <a:lnTo>
                    <a:pt x="0" y="1021883"/>
                  </a:lnTo>
                  <a:lnTo>
                    <a:pt x="0" y="0"/>
                  </a:lnTo>
                  <a:close/>
                </a:path>
              </a:pathLst>
            </a:custGeom>
            <a:blipFill>
              <a:blip r:embed="rId23">
                <a:extLst>
                  <a:ext uri="{96DAC541-7B7A-43D3-8B79-37D633B846F1}">
                    <asvg:svgBlip xmlns:asvg="http://schemas.microsoft.com/office/drawing/2016/SVG/main" xmlns="" r:embed="rId24"/>
                  </a:ext>
                </a:extLst>
              </a:blip>
              <a:stretch>
                <a:fillRect/>
              </a:stretch>
            </a:blipFill>
          </p:spPr>
        </p:sp>
        <p:sp>
          <p:nvSpPr>
            <p:cNvPr id="24" name="Freeform 24"/>
            <p:cNvSpPr/>
            <p:nvPr/>
          </p:nvSpPr>
          <p:spPr>
            <a:xfrm>
              <a:off x="5930370" y="5361580"/>
              <a:ext cx="1463932" cy="1445633"/>
            </a:xfrm>
            <a:custGeom>
              <a:avLst/>
              <a:gdLst/>
              <a:ahLst/>
              <a:cxnLst/>
              <a:rect l="l" t="t" r="r" b="b"/>
              <a:pathLst>
                <a:path w="1463932" h="1445633">
                  <a:moveTo>
                    <a:pt x="0" y="0"/>
                  </a:moveTo>
                  <a:lnTo>
                    <a:pt x="1463933" y="0"/>
                  </a:lnTo>
                  <a:lnTo>
                    <a:pt x="1463933" y="1445633"/>
                  </a:lnTo>
                  <a:lnTo>
                    <a:pt x="0" y="1445633"/>
                  </a:lnTo>
                  <a:lnTo>
                    <a:pt x="0" y="0"/>
                  </a:lnTo>
                  <a:close/>
                </a:path>
              </a:pathLst>
            </a:custGeom>
            <a:blipFill>
              <a:blip r:embed="rId25">
                <a:extLst>
                  <a:ext uri="{96DAC541-7B7A-43D3-8B79-37D633B846F1}">
                    <asvg:svgBlip xmlns:asvg="http://schemas.microsoft.com/office/drawing/2016/SVG/main" xmlns="" r:embed="rId26"/>
                  </a:ext>
                </a:extLst>
              </a:blip>
              <a:stretch>
                <a:fillRect/>
              </a:stretch>
            </a:blipFill>
          </p:spPr>
        </p:sp>
        <p:sp>
          <p:nvSpPr>
            <p:cNvPr id="25" name="TextBox 25"/>
            <p:cNvSpPr txBox="1"/>
            <p:nvPr/>
          </p:nvSpPr>
          <p:spPr>
            <a:xfrm>
              <a:off x="5843331" y="5544867"/>
              <a:ext cx="1151901" cy="683947"/>
            </a:xfrm>
            <a:prstGeom prst="rect">
              <a:avLst/>
            </a:prstGeom>
          </p:spPr>
          <p:txBody>
            <a:bodyPr lIns="0" tIns="0" rIns="0" bIns="0" rtlCol="0" anchor="t">
              <a:spAutoFit/>
            </a:bodyPr>
            <a:lstStyle/>
            <a:p>
              <a:pPr algn="ctr">
                <a:lnSpc>
                  <a:spcPts val="950"/>
                </a:lnSpc>
              </a:pPr>
              <a:r>
                <a:rPr lang="en-US" sz="679" b="1">
                  <a:solidFill>
                    <a:srgbClr val="000000"/>
                  </a:solidFill>
                  <a:latin typeface="Noto Sans T Chinese Bold"/>
                  <a:ea typeface="Noto Sans T Chinese Bold"/>
                  <a:cs typeface="Noto Sans T Chinese Bold"/>
                  <a:sym typeface="Noto Sans T Chinese Bold"/>
                </a:rPr>
                <a:t>Google LDAP</a:t>
              </a:r>
            </a:p>
          </p:txBody>
        </p:sp>
        <p:sp>
          <p:nvSpPr>
            <p:cNvPr id="26" name="Freeform 26"/>
            <p:cNvSpPr/>
            <p:nvPr/>
          </p:nvSpPr>
          <p:spPr>
            <a:xfrm>
              <a:off x="6147077" y="2746424"/>
              <a:ext cx="2817929" cy="2532614"/>
            </a:xfrm>
            <a:custGeom>
              <a:avLst/>
              <a:gdLst/>
              <a:ahLst/>
              <a:cxnLst/>
              <a:rect l="l" t="t" r="r" b="b"/>
              <a:pathLst>
                <a:path w="2817929" h="2532614">
                  <a:moveTo>
                    <a:pt x="0" y="0"/>
                  </a:moveTo>
                  <a:lnTo>
                    <a:pt x="2817929" y="0"/>
                  </a:lnTo>
                  <a:lnTo>
                    <a:pt x="2817929" y="2532613"/>
                  </a:lnTo>
                  <a:lnTo>
                    <a:pt x="0" y="2532613"/>
                  </a:lnTo>
                  <a:lnTo>
                    <a:pt x="0" y="0"/>
                  </a:lnTo>
                  <a:close/>
                </a:path>
              </a:pathLst>
            </a:custGeom>
            <a:blipFill>
              <a:blip r:embed="rId27">
                <a:extLst>
                  <a:ext uri="{96DAC541-7B7A-43D3-8B79-37D633B846F1}">
                    <asvg:svgBlip xmlns:asvg="http://schemas.microsoft.com/office/drawing/2016/SVG/main" xmlns="" r:embed="rId28"/>
                  </a:ext>
                </a:extLst>
              </a:blip>
              <a:stretch>
                <a:fillRect/>
              </a:stretch>
            </a:blipFill>
          </p:spPr>
        </p:sp>
        <p:sp>
          <p:nvSpPr>
            <p:cNvPr id="27" name="Freeform 27"/>
            <p:cNvSpPr/>
            <p:nvPr/>
          </p:nvSpPr>
          <p:spPr>
            <a:xfrm>
              <a:off x="7023202" y="2676274"/>
              <a:ext cx="1065679" cy="1065679"/>
            </a:xfrm>
            <a:custGeom>
              <a:avLst/>
              <a:gdLst/>
              <a:ahLst/>
              <a:cxnLst/>
              <a:rect l="l" t="t" r="r" b="b"/>
              <a:pathLst>
                <a:path w="1065679" h="1065679">
                  <a:moveTo>
                    <a:pt x="0" y="0"/>
                  </a:moveTo>
                  <a:lnTo>
                    <a:pt x="1065679" y="0"/>
                  </a:lnTo>
                  <a:lnTo>
                    <a:pt x="1065679" y="1065679"/>
                  </a:lnTo>
                  <a:lnTo>
                    <a:pt x="0" y="1065679"/>
                  </a:lnTo>
                  <a:lnTo>
                    <a:pt x="0" y="0"/>
                  </a:lnTo>
                  <a:close/>
                </a:path>
              </a:pathLst>
            </a:custGeom>
            <a:blipFill>
              <a:blip r:embed="rId29"/>
              <a:stretch>
                <a:fillRect/>
              </a:stretch>
            </a:blipFill>
          </p:spPr>
        </p:sp>
        <p:sp>
          <p:nvSpPr>
            <p:cNvPr id="28" name="AutoShape 28"/>
            <p:cNvSpPr/>
            <p:nvPr/>
          </p:nvSpPr>
          <p:spPr>
            <a:xfrm flipV="1">
              <a:off x="17748244" y="5308659"/>
              <a:ext cx="0" cy="3730384"/>
            </a:xfrm>
            <a:prstGeom prst="line">
              <a:avLst/>
            </a:prstGeom>
            <a:ln w="215900" cap="flat">
              <a:solidFill>
                <a:srgbClr val="2B4B82"/>
              </a:solidFill>
              <a:prstDash val="solid"/>
              <a:headEnd type="none" w="sm" len="sm"/>
              <a:tailEnd type="arrow" w="med" len="sm"/>
            </a:ln>
          </p:spPr>
        </p:sp>
        <p:sp>
          <p:nvSpPr>
            <p:cNvPr id="29" name="AutoShape 29"/>
            <p:cNvSpPr/>
            <p:nvPr/>
          </p:nvSpPr>
          <p:spPr>
            <a:xfrm flipV="1">
              <a:off x="14981972" y="8933960"/>
              <a:ext cx="2766271" cy="0"/>
            </a:xfrm>
            <a:prstGeom prst="line">
              <a:avLst/>
            </a:prstGeom>
            <a:ln w="215900" cap="flat">
              <a:solidFill>
                <a:srgbClr val="2B4B82"/>
              </a:solidFill>
              <a:prstDash val="solid"/>
              <a:headEnd type="none" w="sm" len="sm"/>
              <a:tailEnd type="none" w="sm" len="sm"/>
            </a:ln>
          </p:spPr>
        </p:sp>
        <p:sp>
          <p:nvSpPr>
            <p:cNvPr id="30" name="Freeform 30"/>
            <p:cNvSpPr/>
            <p:nvPr/>
          </p:nvSpPr>
          <p:spPr>
            <a:xfrm>
              <a:off x="5932532" y="8646069"/>
              <a:ext cx="1278069" cy="1278069"/>
            </a:xfrm>
            <a:custGeom>
              <a:avLst/>
              <a:gdLst/>
              <a:ahLst/>
              <a:cxnLst/>
              <a:rect l="l" t="t" r="r" b="b"/>
              <a:pathLst>
                <a:path w="1278069" h="1278069">
                  <a:moveTo>
                    <a:pt x="0" y="0"/>
                  </a:moveTo>
                  <a:lnTo>
                    <a:pt x="1278068" y="0"/>
                  </a:lnTo>
                  <a:lnTo>
                    <a:pt x="1278068" y="1278069"/>
                  </a:lnTo>
                  <a:lnTo>
                    <a:pt x="0" y="1278069"/>
                  </a:lnTo>
                  <a:lnTo>
                    <a:pt x="0" y="0"/>
                  </a:lnTo>
                  <a:close/>
                </a:path>
              </a:pathLst>
            </a:custGeom>
            <a:blipFill>
              <a:blip r:embed="rId30">
                <a:extLst>
                  <a:ext uri="{96DAC541-7B7A-43D3-8B79-37D633B846F1}">
                    <asvg:svgBlip xmlns:asvg="http://schemas.microsoft.com/office/drawing/2016/SVG/main" xmlns="" r:embed="rId31"/>
                  </a:ext>
                </a:extLst>
              </a:blip>
              <a:stretch>
                <a:fillRect/>
              </a:stretch>
            </a:blipFill>
          </p:spPr>
        </p:sp>
        <p:sp>
          <p:nvSpPr>
            <p:cNvPr id="31" name="Freeform 31"/>
            <p:cNvSpPr/>
            <p:nvPr/>
          </p:nvSpPr>
          <p:spPr>
            <a:xfrm>
              <a:off x="5092412" y="7623238"/>
              <a:ext cx="1081923" cy="1081923"/>
            </a:xfrm>
            <a:custGeom>
              <a:avLst/>
              <a:gdLst/>
              <a:ahLst/>
              <a:cxnLst/>
              <a:rect l="l" t="t" r="r" b="b"/>
              <a:pathLst>
                <a:path w="1081923" h="1081923">
                  <a:moveTo>
                    <a:pt x="0" y="0"/>
                  </a:moveTo>
                  <a:lnTo>
                    <a:pt x="1081922" y="0"/>
                  </a:lnTo>
                  <a:lnTo>
                    <a:pt x="1081922" y="1081923"/>
                  </a:lnTo>
                  <a:lnTo>
                    <a:pt x="0" y="1081923"/>
                  </a:lnTo>
                  <a:lnTo>
                    <a:pt x="0" y="0"/>
                  </a:lnTo>
                  <a:close/>
                </a:path>
              </a:pathLst>
            </a:custGeom>
            <a:blipFill>
              <a:blip r:embed="rId32">
                <a:extLst>
                  <a:ext uri="{96DAC541-7B7A-43D3-8B79-37D633B846F1}">
                    <asvg:svgBlip xmlns:asvg="http://schemas.microsoft.com/office/drawing/2016/SVG/main" xmlns="" r:embed="rId33"/>
                  </a:ext>
                </a:extLst>
              </a:blip>
              <a:stretch>
                <a:fillRect/>
              </a:stretch>
            </a:blipFill>
          </p:spPr>
        </p:sp>
        <p:sp>
          <p:nvSpPr>
            <p:cNvPr id="32" name="Freeform 32"/>
            <p:cNvSpPr/>
            <p:nvPr/>
          </p:nvSpPr>
          <p:spPr>
            <a:xfrm>
              <a:off x="1650527" y="3315160"/>
              <a:ext cx="1314085" cy="1314085"/>
            </a:xfrm>
            <a:custGeom>
              <a:avLst/>
              <a:gdLst/>
              <a:ahLst/>
              <a:cxnLst/>
              <a:rect l="l" t="t" r="r" b="b"/>
              <a:pathLst>
                <a:path w="1314085" h="1314085">
                  <a:moveTo>
                    <a:pt x="0" y="0"/>
                  </a:moveTo>
                  <a:lnTo>
                    <a:pt x="1314085" y="0"/>
                  </a:lnTo>
                  <a:lnTo>
                    <a:pt x="1314085" y="1314085"/>
                  </a:lnTo>
                  <a:lnTo>
                    <a:pt x="0" y="1314085"/>
                  </a:lnTo>
                  <a:lnTo>
                    <a:pt x="0" y="0"/>
                  </a:lnTo>
                  <a:close/>
                </a:path>
              </a:pathLst>
            </a:custGeom>
            <a:blipFill>
              <a:blip r:embed="rId34">
                <a:extLst>
                  <a:ext uri="{96DAC541-7B7A-43D3-8B79-37D633B846F1}">
                    <asvg:svgBlip xmlns:asvg="http://schemas.microsoft.com/office/drawing/2016/SVG/main" xmlns="" r:embed="rId35"/>
                  </a:ext>
                </a:extLst>
              </a:blip>
              <a:stretch>
                <a:fillRect/>
              </a:stretch>
            </a:blipFill>
          </p:spPr>
        </p:sp>
        <p:sp>
          <p:nvSpPr>
            <p:cNvPr id="33" name="TextBox 33"/>
            <p:cNvSpPr txBox="1"/>
            <p:nvPr/>
          </p:nvSpPr>
          <p:spPr>
            <a:xfrm>
              <a:off x="8098779" y="7860838"/>
              <a:ext cx="1015424" cy="615552"/>
            </a:xfrm>
            <a:prstGeom prst="rect">
              <a:avLst/>
            </a:prstGeom>
          </p:spPr>
          <p:txBody>
            <a:bodyPr lIns="0" tIns="0" rIns="0" bIns="0" rtlCol="0" anchor="t">
              <a:spAutoFit/>
            </a:bodyPr>
            <a:lstStyle/>
            <a:p>
              <a:pPr>
                <a:lnSpc>
                  <a:spcPts val="886"/>
                </a:lnSpc>
              </a:pPr>
              <a:r>
                <a:rPr lang="en-US" sz="791" b="1">
                  <a:solidFill>
                    <a:srgbClr val="FF3131"/>
                  </a:solidFill>
                  <a:latin typeface="Glacial Indifference Bold"/>
                  <a:ea typeface="Glacial Indifference Bold"/>
                  <a:cs typeface="Glacial Indifference Bold"/>
                  <a:sym typeface="Glacial Indifference Bold"/>
                </a:rPr>
                <a:t>3YEARS</a:t>
              </a:r>
            </a:p>
          </p:txBody>
        </p:sp>
        <p:sp>
          <p:nvSpPr>
            <p:cNvPr id="34" name="TextBox 34"/>
            <p:cNvSpPr txBox="1"/>
            <p:nvPr/>
          </p:nvSpPr>
          <p:spPr>
            <a:xfrm>
              <a:off x="6441035" y="7606040"/>
              <a:ext cx="953269" cy="478763"/>
            </a:xfrm>
            <a:prstGeom prst="rect">
              <a:avLst/>
            </a:prstGeom>
          </p:spPr>
          <p:txBody>
            <a:bodyPr lIns="0" tIns="0" rIns="0" bIns="0" rtlCol="0" anchor="t">
              <a:spAutoFit/>
            </a:bodyPr>
            <a:lstStyle/>
            <a:p>
              <a:pPr algn="ctr">
                <a:lnSpc>
                  <a:spcPts val="697"/>
                </a:lnSpc>
              </a:pPr>
              <a:r>
                <a:rPr lang="en-US" sz="497" b="1">
                  <a:solidFill>
                    <a:srgbClr val="000000"/>
                  </a:solidFill>
                  <a:latin typeface="Noto Sans T Chinese Bold"/>
                  <a:ea typeface="Noto Sans T Chinese Bold"/>
                  <a:cs typeface="Noto Sans T Chinese Bold"/>
                  <a:sym typeface="Noto Sans T Chinese Bold"/>
                </a:rPr>
                <a:t>申請eduroam</a:t>
              </a:r>
            </a:p>
          </p:txBody>
        </p:sp>
        <p:sp>
          <p:nvSpPr>
            <p:cNvPr id="35" name="TextBox 35"/>
            <p:cNvSpPr txBox="1"/>
            <p:nvPr/>
          </p:nvSpPr>
          <p:spPr>
            <a:xfrm>
              <a:off x="2367939" y="5925782"/>
              <a:ext cx="1038472" cy="615552"/>
            </a:xfrm>
            <a:prstGeom prst="rect">
              <a:avLst/>
            </a:prstGeom>
          </p:spPr>
          <p:txBody>
            <a:bodyPr lIns="0" tIns="0" rIns="0" bIns="0" rtlCol="0" anchor="t">
              <a:spAutoFit/>
            </a:bodyPr>
            <a:lstStyle/>
            <a:p>
              <a:pPr>
                <a:lnSpc>
                  <a:spcPts val="906"/>
                </a:lnSpc>
              </a:pPr>
              <a:r>
                <a:rPr lang="en-US" sz="809" b="1">
                  <a:solidFill>
                    <a:srgbClr val="FF3131"/>
                  </a:solidFill>
                  <a:latin typeface="Glacial Indifference Bold"/>
                  <a:ea typeface="Glacial Indifference Bold"/>
                  <a:cs typeface="Glacial Indifference Bold"/>
                  <a:sym typeface="Glacial Indifference Bold"/>
                </a:rPr>
                <a:t>3YEARS</a:t>
              </a:r>
            </a:p>
          </p:txBody>
        </p:sp>
        <p:sp>
          <p:nvSpPr>
            <p:cNvPr id="36" name="TextBox 36"/>
            <p:cNvSpPr txBox="1"/>
            <p:nvPr/>
          </p:nvSpPr>
          <p:spPr>
            <a:xfrm>
              <a:off x="10955899" y="1580624"/>
              <a:ext cx="3536744" cy="1094317"/>
            </a:xfrm>
            <a:prstGeom prst="rect">
              <a:avLst/>
            </a:prstGeom>
          </p:spPr>
          <p:txBody>
            <a:bodyPr lIns="0" tIns="0" rIns="0" bIns="0" rtlCol="0" anchor="t">
              <a:spAutoFit/>
            </a:bodyPr>
            <a:lstStyle/>
            <a:p>
              <a:pPr algn="ctr">
                <a:lnSpc>
                  <a:spcPts val="1575"/>
                </a:lnSpc>
                <a:spcBef>
                  <a:spcPct val="0"/>
                </a:spcBef>
              </a:pPr>
              <a:r>
                <a:rPr lang="en-US" sz="1500" b="1">
                  <a:solidFill>
                    <a:srgbClr val="2B4B82"/>
                  </a:solidFill>
                  <a:latin typeface="Clear Sans Bold"/>
                  <a:ea typeface="Clear Sans Bold"/>
                  <a:cs typeface="Clear Sans Bold"/>
                  <a:sym typeface="Clear Sans Bold"/>
                </a:rPr>
                <a:t>網域憑證認證 伺服器</a:t>
              </a:r>
            </a:p>
          </p:txBody>
        </p:sp>
        <p:sp>
          <p:nvSpPr>
            <p:cNvPr id="37" name="TextBox 37"/>
            <p:cNvSpPr txBox="1"/>
            <p:nvPr/>
          </p:nvSpPr>
          <p:spPr>
            <a:xfrm>
              <a:off x="8965008" y="6187427"/>
              <a:ext cx="1529899" cy="307776"/>
            </a:xfrm>
            <a:prstGeom prst="rect">
              <a:avLst/>
            </a:prstGeom>
          </p:spPr>
          <p:txBody>
            <a:bodyPr lIns="0" tIns="0" rIns="0" bIns="0" rtlCol="0" anchor="t">
              <a:spAutoFit/>
            </a:bodyPr>
            <a:lstStyle/>
            <a:p>
              <a:pPr algn="ctr">
                <a:lnSpc>
                  <a:spcPts val="931"/>
                </a:lnSpc>
              </a:pPr>
              <a:r>
                <a:rPr lang="en-US" sz="887" b="1">
                  <a:solidFill>
                    <a:srgbClr val="FFFFFF"/>
                  </a:solidFill>
                  <a:latin typeface="Clarendon Narrow Bold"/>
                  <a:ea typeface="Clarendon Narrow Bold"/>
                  <a:cs typeface="Clarendon Narrow Bold"/>
                  <a:sym typeface="Clarendon Narrow Bold"/>
                </a:rPr>
                <a:t>LDAP</a:t>
              </a:r>
            </a:p>
          </p:txBody>
        </p:sp>
        <p:sp>
          <p:nvSpPr>
            <p:cNvPr id="38" name="TextBox 38"/>
            <p:cNvSpPr txBox="1"/>
            <p:nvPr/>
          </p:nvSpPr>
          <p:spPr>
            <a:xfrm>
              <a:off x="6441035" y="1540371"/>
              <a:ext cx="2230016" cy="1094317"/>
            </a:xfrm>
            <a:prstGeom prst="rect">
              <a:avLst/>
            </a:prstGeom>
          </p:spPr>
          <p:txBody>
            <a:bodyPr lIns="0" tIns="0" rIns="0" bIns="0" rtlCol="0" anchor="t">
              <a:spAutoFit/>
            </a:bodyPr>
            <a:lstStyle/>
            <a:p>
              <a:pPr algn="ctr">
                <a:lnSpc>
                  <a:spcPts val="1575"/>
                </a:lnSpc>
                <a:spcBef>
                  <a:spcPct val="0"/>
                </a:spcBef>
              </a:pPr>
              <a:r>
                <a:rPr lang="en-US" sz="1500" b="1">
                  <a:solidFill>
                    <a:srgbClr val="2B4B82"/>
                  </a:solidFill>
                  <a:latin typeface="Clear Sans Bold"/>
                  <a:ea typeface="Clear Sans Bold"/>
                  <a:cs typeface="Clear Sans Bold"/>
                  <a:sym typeface="Clear Sans Bold"/>
                </a:rPr>
                <a:t>Google 帳號認證</a:t>
              </a:r>
            </a:p>
          </p:txBody>
        </p:sp>
        <p:sp>
          <p:nvSpPr>
            <p:cNvPr id="39" name="TextBox 39"/>
            <p:cNvSpPr txBox="1"/>
            <p:nvPr/>
          </p:nvSpPr>
          <p:spPr>
            <a:xfrm>
              <a:off x="15742539" y="1580624"/>
              <a:ext cx="4227312" cy="1094317"/>
            </a:xfrm>
            <a:prstGeom prst="rect">
              <a:avLst/>
            </a:prstGeom>
          </p:spPr>
          <p:txBody>
            <a:bodyPr lIns="0" tIns="0" rIns="0" bIns="0" rtlCol="0" anchor="t">
              <a:spAutoFit/>
            </a:bodyPr>
            <a:lstStyle/>
            <a:p>
              <a:pPr algn="ctr">
                <a:lnSpc>
                  <a:spcPts val="1575"/>
                </a:lnSpc>
                <a:spcBef>
                  <a:spcPct val="0"/>
                </a:spcBef>
              </a:pPr>
              <a:r>
                <a:rPr lang="en-US" sz="1500" b="1">
                  <a:solidFill>
                    <a:srgbClr val="2B4B82"/>
                  </a:solidFill>
                  <a:latin typeface="Clear Sans Bold"/>
                  <a:ea typeface="Clear Sans Bold"/>
                  <a:cs typeface="Clear Sans Bold"/>
                  <a:sym typeface="Clear Sans Bold"/>
                </a:rPr>
                <a:t>漫遊中心 eduroam 伺服器</a:t>
              </a:r>
            </a:p>
          </p:txBody>
        </p:sp>
        <p:sp>
          <p:nvSpPr>
            <p:cNvPr id="40" name="TextBox 40"/>
            <p:cNvSpPr txBox="1"/>
            <p:nvPr/>
          </p:nvSpPr>
          <p:spPr>
            <a:xfrm>
              <a:off x="10419768" y="10163793"/>
              <a:ext cx="4562208" cy="1094317"/>
            </a:xfrm>
            <a:prstGeom prst="rect">
              <a:avLst/>
            </a:prstGeom>
          </p:spPr>
          <p:txBody>
            <a:bodyPr lIns="0" tIns="0" rIns="0" bIns="0" rtlCol="0" anchor="t">
              <a:spAutoFit/>
            </a:bodyPr>
            <a:lstStyle/>
            <a:p>
              <a:pPr algn="ctr">
                <a:lnSpc>
                  <a:spcPts val="1575"/>
                </a:lnSpc>
                <a:spcBef>
                  <a:spcPct val="0"/>
                </a:spcBef>
              </a:pPr>
              <a:r>
                <a:rPr lang="en-US" sz="1500" b="1">
                  <a:solidFill>
                    <a:srgbClr val="2B4B82"/>
                  </a:solidFill>
                  <a:latin typeface="Clear Sans Bold"/>
                  <a:ea typeface="Clear Sans Bold"/>
                  <a:cs typeface="Clear Sans Bold"/>
                  <a:sym typeface="Clear Sans Bold"/>
                </a:rPr>
                <a:t>桃園區網 eduroam 伺服器</a:t>
              </a:r>
            </a:p>
          </p:txBody>
        </p:sp>
        <p:sp>
          <p:nvSpPr>
            <p:cNvPr id="41" name="TextBox 41"/>
            <p:cNvSpPr txBox="1"/>
            <p:nvPr/>
          </p:nvSpPr>
          <p:spPr>
            <a:xfrm>
              <a:off x="2964613" y="3448328"/>
              <a:ext cx="2967920" cy="1094317"/>
            </a:xfrm>
            <a:prstGeom prst="rect">
              <a:avLst/>
            </a:prstGeom>
          </p:spPr>
          <p:txBody>
            <a:bodyPr lIns="0" tIns="0" rIns="0" bIns="0" rtlCol="0" anchor="t">
              <a:spAutoFit/>
            </a:bodyPr>
            <a:lstStyle/>
            <a:p>
              <a:pPr algn="ctr">
                <a:lnSpc>
                  <a:spcPts val="1575"/>
                </a:lnSpc>
                <a:spcBef>
                  <a:spcPct val="0"/>
                </a:spcBef>
              </a:pPr>
              <a:r>
                <a:rPr lang="en-US" sz="1500" b="1">
                  <a:solidFill>
                    <a:srgbClr val="2B4B82"/>
                  </a:solidFill>
                  <a:latin typeface="Clear Sans Bold"/>
                  <a:ea typeface="Clear Sans Bold"/>
                  <a:cs typeface="Clear Sans Bold"/>
                  <a:sym typeface="Clear Sans Bold"/>
                </a:rPr>
                <a:t>Google 建立LDAP 憑證</a:t>
              </a:r>
            </a:p>
          </p:txBody>
        </p:sp>
        <p:sp>
          <p:nvSpPr>
            <p:cNvPr id="42" name="TextBox 42"/>
            <p:cNvSpPr txBox="1"/>
            <p:nvPr/>
          </p:nvSpPr>
          <p:spPr>
            <a:xfrm>
              <a:off x="17894296" y="6501390"/>
              <a:ext cx="3687205" cy="2154435"/>
            </a:xfrm>
            <a:prstGeom prst="rect">
              <a:avLst/>
            </a:prstGeom>
          </p:spPr>
          <p:txBody>
            <a:bodyPr lIns="0" tIns="0" rIns="0" bIns="0" rtlCol="0" anchor="t">
              <a:spAutoFit/>
            </a:bodyPr>
            <a:lstStyle/>
            <a:p>
              <a:pPr algn="ctr">
                <a:lnSpc>
                  <a:spcPts val="2100"/>
                </a:lnSpc>
              </a:pPr>
              <a:r>
                <a:rPr lang="en-US" sz="1500" b="1">
                  <a:solidFill>
                    <a:srgbClr val="2B4B82"/>
                  </a:solidFill>
                  <a:latin typeface="Noto Sans T Chinese Bold"/>
                  <a:ea typeface="Noto Sans T Chinese Bold"/>
                  <a:cs typeface="Noto Sans T Chinese Bold"/>
                  <a:sym typeface="Noto Sans T Chinese Bold"/>
                </a:rPr>
                <a:t>桃園區網向漫遊中心提出設定 Proxy</a:t>
              </a:r>
            </a:p>
          </p:txBody>
        </p:sp>
        <p:sp>
          <p:nvSpPr>
            <p:cNvPr id="43" name="TextBox 43"/>
            <p:cNvSpPr txBox="1"/>
            <p:nvPr/>
          </p:nvSpPr>
          <p:spPr>
            <a:xfrm>
              <a:off x="7154792" y="8898835"/>
              <a:ext cx="2032000" cy="718144"/>
            </a:xfrm>
            <a:prstGeom prst="rect">
              <a:avLst/>
            </a:prstGeom>
          </p:spPr>
          <p:txBody>
            <a:bodyPr lIns="0" tIns="0" rIns="0" bIns="0" rtlCol="0" anchor="t">
              <a:spAutoFit/>
            </a:bodyPr>
            <a:lstStyle/>
            <a:p>
              <a:pPr algn="ctr">
                <a:lnSpc>
                  <a:spcPts val="2100"/>
                </a:lnSpc>
              </a:pPr>
              <a:r>
                <a:rPr lang="en-US" sz="1500" b="1">
                  <a:solidFill>
                    <a:srgbClr val="000000"/>
                  </a:solidFill>
                  <a:latin typeface="Noto Sans T Chinese Bold"/>
                  <a:ea typeface="Noto Sans T Chinese Bold"/>
                  <a:cs typeface="Noto Sans T Chinese Bold"/>
                  <a:sym typeface="Noto Sans T Chinese Bold"/>
                </a:rPr>
                <a:t>申請</a:t>
              </a:r>
              <a:r>
                <a:rPr lang="en-US" sz="1500" b="1">
                  <a:solidFill>
                    <a:srgbClr val="CB6CE6"/>
                  </a:solidFill>
                  <a:latin typeface="Noto Sans T Chinese Bold"/>
                  <a:ea typeface="Noto Sans T Chinese Bold"/>
                  <a:cs typeface="Noto Sans T Chinese Bold"/>
                  <a:sym typeface="Noto Sans T Chinese Bold"/>
                </a:rPr>
                <a:t>雙</a:t>
              </a:r>
              <a:r>
                <a:rPr lang="en-US" sz="1500" b="1">
                  <a:solidFill>
                    <a:srgbClr val="2B4B82"/>
                  </a:solidFill>
                  <a:latin typeface="Noto Sans T Chinese Bold"/>
                  <a:ea typeface="Noto Sans T Chinese Bold"/>
                  <a:cs typeface="Noto Sans T Chinese Bold"/>
                  <a:sym typeface="Noto Sans T Chinese Bold"/>
                </a:rPr>
                <a:t>向</a:t>
              </a:r>
            </a:p>
          </p:txBody>
        </p:sp>
        <p:sp>
          <p:nvSpPr>
            <p:cNvPr id="44" name="TextBox 44"/>
            <p:cNvSpPr txBox="1"/>
            <p:nvPr/>
          </p:nvSpPr>
          <p:spPr>
            <a:xfrm>
              <a:off x="5633373" y="9927313"/>
              <a:ext cx="3464616" cy="1299501"/>
            </a:xfrm>
            <a:prstGeom prst="rect">
              <a:avLst/>
            </a:prstGeom>
          </p:spPr>
          <p:txBody>
            <a:bodyPr lIns="0" tIns="0" rIns="0" bIns="0" rtlCol="0" anchor="t">
              <a:spAutoFit/>
            </a:bodyPr>
            <a:lstStyle/>
            <a:p>
              <a:pPr algn="ctr">
                <a:lnSpc>
                  <a:spcPts val="1890"/>
                </a:lnSpc>
              </a:pPr>
              <a:r>
                <a:rPr lang="en-US" sz="1350" b="1">
                  <a:solidFill>
                    <a:srgbClr val="2B4B82"/>
                  </a:solidFill>
                  <a:latin typeface="Noto Sans T Chinese Bold"/>
                  <a:ea typeface="Noto Sans T Chinese Bold"/>
                  <a:cs typeface="Noto Sans T Chinese Bold"/>
                  <a:sym typeface="Noto Sans T Chinese Bold"/>
                </a:rPr>
                <a:t>桃園區網提供Radius Key</a:t>
              </a:r>
            </a:p>
          </p:txBody>
        </p:sp>
        <p:sp>
          <p:nvSpPr>
            <p:cNvPr id="45" name="TextBox 45"/>
            <p:cNvSpPr txBox="1"/>
            <p:nvPr/>
          </p:nvSpPr>
          <p:spPr>
            <a:xfrm>
              <a:off x="2275088" y="475995"/>
              <a:ext cx="18462224" cy="1025923"/>
            </a:xfrm>
            <a:prstGeom prst="rect">
              <a:avLst/>
            </a:prstGeom>
          </p:spPr>
          <p:txBody>
            <a:bodyPr lIns="0" tIns="0" rIns="0" bIns="0" rtlCol="0" anchor="t">
              <a:spAutoFit/>
            </a:bodyPr>
            <a:lstStyle/>
            <a:p>
              <a:pPr>
                <a:lnSpc>
                  <a:spcPts val="3016"/>
                </a:lnSpc>
              </a:pPr>
              <a:r>
                <a:rPr lang="en-US" sz="2513" b="1">
                  <a:solidFill>
                    <a:srgbClr val="2B4B82"/>
                  </a:solidFill>
                  <a:latin typeface="Clear Sans Bold"/>
                  <a:ea typeface="Clear Sans Bold"/>
                  <a:cs typeface="Clear Sans Bold"/>
                  <a:sym typeface="Clear Sans Bold"/>
                </a:rPr>
                <a:t>桃園區網 eduroam 向上集中架構(申請雙向服務)</a:t>
              </a:r>
            </a:p>
          </p:txBody>
        </p:sp>
        <p:sp>
          <p:nvSpPr>
            <p:cNvPr id="46" name="AutoShape 46"/>
            <p:cNvSpPr/>
            <p:nvPr/>
          </p:nvSpPr>
          <p:spPr>
            <a:xfrm>
              <a:off x="5138927" y="8833344"/>
              <a:ext cx="5454473" cy="17868"/>
            </a:xfrm>
            <a:prstGeom prst="line">
              <a:avLst/>
            </a:prstGeom>
            <a:ln w="228600" cap="flat">
              <a:solidFill>
                <a:srgbClr val="CB6CE6"/>
              </a:solidFill>
              <a:prstDash val="solid"/>
              <a:headEnd type="none" w="sm" len="sm"/>
              <a:tailEnd type="arrow" w="med" len="sm"/>
            </a:ln>
          </p:spPr>
        </p:sp>
        <p:sp>
          <p:nvSpPr>
            <p:cNvPr id="47" name="TextBox 47"/>
            <p:cNvSpPr txBox="1"/>
            <p:nvPr/>
          </p:nvSpPr>
          <p:spPr>
            <a:xfrm>
              <a:off x="1750493" y="10068542"/>
              <a:ext cx="3440269" cy="1299501"/>
            </a:xfrm>
            <a:prstGeom prst="rect">
              <a:avLst/>
            </a:prstGeom>
          </p:spPr>
          <p:txBody>
            <a:bodyPr lIns="0" tIns="0" rIns="0" bIns="0" rtlCol="0" anchor="t">
              <a:spAutoFit/>
            </a:bodyPr>
            <a:lstStyle/>
            <a:p>
              <a:pPr algn="ctr">
                <a:lnSpc>
                  <a:spcPts val="1890"/>
                </a:lnSpc>
              </a:pPr>
              <a:r>
                <a:rPr lang="en-US" sz="1350" b="1">
                  <a:solidFill>
                    <a:srgbClr val="FF3131"/>
                  </a:solidFill>
                  <a:latin typeface="Noto Sans T Chinese Bold"/>
                  <a:ea typeface="Noto Sans T Chinese Bold"/>
                  <a:cs typeface="Noto Sans T Chinese Bold"/>
                  <a:sym typeface="Noto Sans T Chinese Bold"/>
                </a:rPr>
                <a:t>無線設備需支援IEE802.1X</a:t>
              </a:r>
            </a:p>
          </p:txBody>
        </p:sp>
      </p:grpSp>
      <p:sp>
        <p:nvSpPr>
          <p:cNvPr id="48" name="標題 47"/>
          <p:cNvSpPr>
            <a:spLocks noGrp="1"/>
          </p:cNvSpPr>
          <p:nvPr>
            <p:ph type="title"/>
          </p:nvPr>
        </p:nvSpPr>
        <p:spPr/>
        <p:txBody>
          <a:bodyPr>
            <a:normAutofit fontScale="90000"/>
          </a:bodyPr>
          <a:lstStyle/>
          <a:p>
            <a:r>
              <a:rPr lang="zh-TW" altLang="en-US" dirty="0" smtClean="0"/>
              <a:t>桃園區網 </a:t>
            </a:r>
            <a:r>
              <a:rPr lang="en-US" altLang="zh-TW" dirty="0" err="1" smtClean="0"/>
              <a:t>Eduroam</a:t>
            </a:r>
            <a:r>
              <a:rPr lang="zh-TW" altLang="en-US" dirty="0" smtClean="0"/>
              <a:t> 向上集中</a:t>
            </a:r>
            <a:endParaRPr lang="zh-TW" altLang="en-US" dirty="0"/>
          </a:p>
        </p:txBody>
      </p:sp>
    </p:spTree>
    <p:extLst>
      <p:ext uri="{BB962C8B-B14F-4D97-AF65-F5344CB8AC3E}">
        <p14:creationId xmlns:p14="http://schemas.microsoft.com/office/powerpoint/2010/main" val="7916700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C2EADE2-60BD-44C5-AB92-ADCFBDE124A0}"/>
              </a:ext>
            </a:extLst>
          </p:cNvPr>
          <p:cNvSpPr>
            <a:spLocks noGrp="1"/>
          </p:cNvSpPr>
          <p:nvPr>
            <p:ph type="title"/>
          </p:nvPr>
        </p:nvSpPr>
        <p:spPr/>
        <p:txBody>
          <a:bodyPr>
            <a:noAutofit/>
          </a:bodyPr>
          <a:lstStyle/>
          <a:p>
            <a:r>
              <a:rPr lang="zh-TW" altLang="en-US" dirty="0"/>
              <a:t>異地</a:t>
            </a:r>
            <a:r>
              <a:rPr lang="zh-TW" altLang="en-US" dirty="0" smtClean="0"/>
              <a:t>備援服務</a:t>
            </a:r>
            <a:endParaRPr lang="zh-HK" altLang="en-US" dirty="0"/>
          </a:p>
        </p:txBody>
      </p:sp>
      <p:sp>
        <p:nvSpPr>
          <p:cNvPr id="13" name="Google Shape;441;p16"/>
          <p:cNvSpPr txBox="1"/>
          <p:nvPr/>
        </p:nvSpPr>
        <p:spPr>
          <a:xfrm>
            <a:off x="371475" y="1088758"/>
            <a:ext cx="8143875" cy="1309895"/>
          </a:xfrm>
          <a:prstGeom prst="rect">
            <a:avLst/>
          </a:prstGeom>
          <a:noFill/>
          <a:ln>
            <a:noFill/>
          </a:ln>
        </p:spPr>
        <p:txBody>
          <a:bodyPr spcFirstLastPara="1" wrap="square" lIns="91425" tIns="45700" rIns="91425" bIns="45700" anchor="t" anchorCtr="0">
            <a:noAutofit/>
          </a:bodyPr>
          <a:lstStyle/>
          <a:p>
            <a:pPr marL="742950" lvl="1" indent="-285750">
              <a:lnSpc>
                <a:spcPct val="120000"/>
              </a:lnSpc>
              <a:buClr>
                <a:srgbClr val="555DAB"/>
              </a:buClr>
              <a:buSzPts val="1800"/>
              <a:buFont typeface="Noto Sans Symbols"/>
              <a:buChar char="❏"/>
            </a:pPr>
            <a:r>
              <a:rPr lang="en-US" altLang="zh-TW" sz="2000" dirty="0">
                <a:solidFill>
                  <a:srgbClr val="0070C0"/>
                </a:solidFill>
                <a:latin typeface="DFKai-SB"/>
                <a:ea typeface="DFKai-SB"/>
                <a:cs typeface="DFKai-SB"/>
                <a:sym typeface="DFKai-SB"/>
              </a:rPr>
              <a:t>112</a:t>
            </a:r>
            <a:r>
              <a:rPr lang="zh-TW" altLang="en-US" sz="2000" dirty="0">
                <a:solidFill>
                  <a:srgbClr val="0070C0"/>
                </a:solidFill>
                <a:latin typeface="DFKai-SB"/>
                <a:ea typeface="DFKai-SB"/>
                <a:cs typeface="DFKai-SB"/>
                <a:sym typeface="DFKai-SB"/>
              </a:rPr>
              <a:t>年</a:t>
            </a:r>
            <a:r>
              <a:rPr lang="en-US" altLang="zh-TW" sz="2000" dirty="0">
                <a:solidFill>
                  <a:srgbClr val="0070C0"/>
                </a:solidFill>
                <a:latin typeface="DFKai-SB"/>
                <a:ea typeface="DFKai-SB"/>
                <a:cs typeface="DFKai-SB"/>
                <a:sym typeface="DFKai-SB"/>
              </a:rPr>
              <a:t>9</a:t>
            </a:r>
            <a:r>
              <a:rPr lang="zh-TW" altLang="en-US" sz="2000" dirty="0">
                <a:solidFill>
                  <a:srgbClr val="0070C0"/>
                </a:solidFill>
                <a:latin typeface="DFKai-SB"/>
                <a:ea typeface="DFKai-SB"/>
                <a:cs typeface="DFKai-SB"/>
                <a:sym typeface="DFKai-SB"/>
              </a:rPr>
              <a:t>月升級為異地備援服務</a:t>
            </a:r>
            <a:r>
              <a:rPr lang="zh-TW" altLang="en-US" sz="2000" dirty="0">
                <a:latin typeface="DFKai-SB"/>
                <a:ea typeface="DFKai-SB"/>
                <a:cs typeface="DFKai-SB"/>
                <a:sym typeface="DFKai-SB"/>
              </a:rPr>
              <a:t>，桃園區網中心全面提供連線學校申請使用。如連線學校重要系統無法使用時，可以在桃園區網恢復系統正常運作，</a:t>
            </a:r>
            <a:r>
              <a:rPr lang="zh-TW" altLang="en-US" sz="2000" dirty="0">
                <a:solidFill>
                  <a:srgbClr val="0070C0"/>
                </a:solidFill>
                <a:latin typeface="DFKai-SB"/>
                <a:ea typeface="DFKai-SB"/>
                <a:cs typeface="DFKai-SB"/>
                <a:sym typeface="DFKai-SB"/>
              </a:rPr>
              <a:t>讓連線學校重要服務不致中斷</a:t>
            </a:r>
            <a:r>
              <a:rPr lang="zh-TW" altLang="en-US" sz="2000" dirty="0" smtClean="0">
                <a:latin typeface="DFKai-SB"/>
                <a:ea typeface="DFKai-SB"/>
                <a:cs typeface="DFKai-SB"/>
                <a:sym typeface="DFKai-SB"/>
              </a:rPr>
              <a:t>。</a:t>
            </a:r>
            <a:endParaRPr lang="en-US" altLang="zh-TW" sz="2000" dirty="0">
              <a:latin typeface="DFKai-SB"/>
              <a:ea typeface="DFKai-SB"/>
              <a:cs typeface="DFKai-SB"/>
              <a:sym typeface="DFKai-SB"/>
            </a:endParaRPr>
          </a:p>
        </p:txBody>
      </p:sp>
      <p:sp>
        <p:nvSpPr>
          <p:cNvPr id="14" name="投影片編號版面配置區 13"/>
          <p:cNvSpPr>
            <a:spLocks noGrp="1"/>
          </p:cNvSpPr>
          <p:nvPr>
            <p:ph type="sldNum" sz="quarter" idx="12"/>
          </p:nvPr>
        </p:nvSpPr>
        <p:spPr>
          <a:xfrm>
            <a:off x="6922550" y="6492875"/>
            <a:ext cx="2057400" cy="365125"/>
          </a:xfrm>
        </p:spPr>
        <p:txBody>
          <a:bodyPr/>
          <a:lstStyle/>
          <a:p>
            <a:fld id="{B46171ED-8A70-41BD-A3D6-12C0EBDE3C61}" type="slidenum">
              <a:rPr lang="zh-TW" altLang="en-US" smtClean="0"/>
              <a:t>17</a:t>
            </a:fld>
            <a:endParaRPr lang="zh-TW" altLang="en-US"/>
          </a:p>
        </p:txBody>
      </p:sp>
      <p:grpSp>
        <p:nvGrpSpPr>
          <p:cNvPr id="3" name="群組 2"/>
          <p:cNvGrpSpPr/>
          <p:nvPr/>
        </p:nvGrpSpPr>
        <p:grpSpPr>
          <a:xfrm>
            <a:off x="1185305" y="2852178"/>
            <a:ext cx="6438718" cy="2820399"/>
            <a:chOff x="1203235" y="3560390"/>
            <a:chExt cx="6438718" cy="2820399"/>
          </a:xfrm>
        </p:grpSpPr>
        <p:sp>
          <p:nvSpPr>
            <p:cNvPr id="15" name="圓角矩形 14"/>
            <p:cNvSpPr/>
            <p:nvPr/>
          </p:nvSpPr>
          <p:spPr>
            <a:xfrm>
              <a:off x="1236302" y="3562006"/>
              <a:ext cx="595223" cy="36230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TW" dirty="0" smtClean="0"/>
                <a:t>VM</a:t>
              </a:r>
              <a:endParaRPr lang="zh-TW" altLang="en-US" dirty="0"/>
            </a:p>
          </p:txBody>
        </p:sp>
        <p:sp>
          <p:nvSpPr>
            <p:cNvPr id="16" name="圓角矩形 15"/>
            <p:cNvSpPr/>
            <p:nvPr/>
          </p:nvSpPr>
          <p:spPr>
            <a:xfrm>
              <a:off x="1867470" y="3562015"/>
              <a:ext cx="595223" cy="36230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TW" dirty="0" smtClean="0"/>
                <a:t>VM</a:t>
              </a:r>
              <a:endParaRPr lang="zh-TW" altLang="en-US" dirty="0"/>
            </a:p>
          </p:txBody>
        </p:sp>
        <p:sp>
          <p:nvSpPr>
            <p:cNvPr id="17" name="圓角矩形 16"/>
            <p:cNvSpPr/>
            <p:nvPr/>
          </p:nvSpPr>
          <p:spPr>
            <a:xfrm>
              <a:off x="2498638" y="3562006"/>
              <a:ext cx="595223" cy="36230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TW" dirty="0" smtClean="0"/>
                <a:t>VM</a:t>
              </a:r>
              <a:endParaRPr lang="zh-TW" altLang="en-US" dirty="0"/>
            </a:p>
          </p:txBody>
        </p:sp>
        <p:sp>
          <p:nvSpPr>
            <p:cNvPr id="18" name="圓角矩形 17"/>
            <p:cNvSpPr/>
            <p:nvPr/>
          </p:nvSpPr>
          <p:spPr>
            <a:xfrm>
              <a:off x="5692293" y="3560390"/>
              <a:ext cx="595223" cy="36230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TW" dirty="0" smtClean="0"/>
                <a:t>VM</a:t>
              </a:r>
              <a:endParaRPr lang="zh-TW" altLang="en-US" dirty="0"/>
            </a:p>
          </p:txBody>
        </p:sp>
        <p:sp>
          <p:nvSpPr>
            <p:cNvPr id="19" name="圓角矩形 18"/>
            <p:cNvSpPr/>
            <p:nvPr/>
          </p:nvSpPr>
          <p:spPr>
            <a:xfrm>
              <a:off x="6327327" y="3562007"/>
              <a:ext cx="595223" cy="36230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TW" dirty="0" smtClean="0"/>
                <a:t>VM</a:t>
              </a:r>
              <a:endParaRPr lang="zh-TW" altLang="en-US" dirty="0"/>
            </a:p>
          </p:txBody>
        </p:sp>
        <p:sp>
          <p:nvSpPr>
            <p:cNvPr id="20" name="圓角矩形 19"/>
            <p:cNvSpPr/>
            <p:nvPr/>
          </p:nvSpPr>
          <p:spPr>
            <a:xfrm>
              <a:off x="1203235" y="3947505"/>
              <a:ext cx="1952448" cy="362309"/>
            </a:xfrm>
            <a:prstGeom prst="roundRect">
              <a:avLst/>
            </a:prstGeom>
            <a:solidFill>
              <a:srgbClr val="00B05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TW" dirty="0" smtClean="0"/>
                <a:t>Hypervisor</a:t>
              </a:r>
              <a:endParaRPr lang="zh-TW" altLang="en-US" dirty="0"/>
            </a:p>
          </p:txBody>
        </p:sp>
        <p:sp>
          <p:nvSpPr>
            <p:cNvPr id="21" name="圓角矩形 20"/>
            <p:cNvSpPr/>
            <p:nvPr/>
          </p:nvSpPr>
          <p:spPr>
            <a:xfrm>
              <a:off x="5648714" y="3947505"/>
              <a:ext cx="1952448" cy="362309"/>
            </a:xfrm>
            <a:prstGeom prst="roundRect">
              <a:avLst/>
            </a:prstGeom>
            <a:solidFill>
              <a:srgbClr val="00B05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TW" dirty="0" smtClean="0"/>
                <a:t>VM</a:t>
              </a:r>
              <a:r>
                <a:rPr lang="zh-TW" altLang="en-US" dirty="0" smtClean="0"/>
                <a:t> </a:t>
              </a:r>
              <a:r>
                <a:rPr lang="en-US" altLang="zh-TW" dirty="0" smtClean="0"/>
                <a:t>Manager</a:t>
              </a:r>
              <a:endParaRPr lang="zh-TW" altLang="en-US" dirty="0"/>
            </a:p>
          </p:txBody>
        </p:sp>
        <p:sp>
          <p:nvSpPr>
            <p:cNvPr id="22" name="圓柱 21"/>
            <p:cNvSpPr/>
            <p:nvPr/>
          </p:nvSpPr>
          <p:spPr>
            <a:xfrm>
              <a:off x="1745262" y="5167018"/>
              <a:ext cx="868393" cy="767751"/>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smtClean="0"/>
                <a:t>NAS</a:t>
              </a:r>
              <a:endParaRPr lang="zh-TW" altLang="en-US" dirty="0"/>
            </a:p>
          </p:txBody>
        </p:sp>
        <p:sp>
          <p:nvSpPr>
            <p:cNvPr id="23" name="圓柱 22"/>
            <p:cNvSpPr/>
            <p:nvPr/>
          </p:nvSpPr>
          <p:spPr>
            <a:xfrm>
              <a:off x="6103041" y="5167017"/>
              <a:ext cx="1043794" cy="767751"/>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dirty="0" smtClean="0"/>
                <a:t>NAS</a:t>
              </a:r>
            </a:p>
            <a:p>
              <a:pPr algn="ctr"/>
              <a:r>
                <a:rPr lang="en-US" altLang="zh-TW" sz="1600" dirty="0" smtClean="0"/>
                <a:t>Recovery</a:t>
              </a:r>
              <a:endParaRPr lang="zh-TW" altLang="en-US" sz="1600" dirty="0"/>
            </a:p>
          </p:txBody>
        </p:sp>
        <p:sp>
          <p:nvSpPr>
            <p:cNvPr id="24" name="雲朵形 23"/>
            <p:cNvSpPr/>
            <p:nvPr/>
          </p:nvSpPr>
          <p:spPr>
            <a:xfrm>
              <a:off x="3587718" y="5135551"/>
              <a:ext cx="1492372" cy="854016"/>
            </a:xfrm>
            <a:prstGeom prst="cloud">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dirty="0" err="1" smtClean="0"/>
                <a:t>TANet</a:t>
              </a:r>
              <a:endParaRPr lang="zh-TW" altLang="en-US" dirty="0"/>
            </a:p>
          </p:txBody>
        </p:sp>
        <p:sp>
          <p:nvSpPr>
            <p:cNvPr id="25" name="圓角矩形 24"/>
            <p:cNvSpPr/>
            <p:nvPr/>
          </p:nvSpPr>
          <p:spPr>
            <a:xfrm>
              <a:off x="6962361" y="3560391"/>
              <a:ext cx="595223" cy="36230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TW" dirty="0" smtClean="0"/>
                <a:t>VM</a:t>
              </a:r>
              <a:endParaRPr lang="zh-TW" altLang="en-US" dirty="0"/>
            </a:p>
          </p:txBody>
        </p:sp>
        <p:cxnSp>
          <p:nvCxnSpPr>
            <p:cNvPr id="26" name="直線接點 25"/>
            <p:cNvCxnSpPr>
              <a:stCxn id="20" idx="2"/>
              <a:endCxn id="22" idx="1"/>
            </p:cNvCxnSpPr>
            <p:nvPr/>
          </p:nvCxnSpPr>
          <p:spPr>
            <a:xfrm>
              <a:off x="2179459" y="4309814"/>
              <a:ext cx="0" cy="8572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線接點 26"/>
            <p:cNvCxnSpPr>
              <a:stCxn id="21" idx="2"/>
              <a:endCxn id="23" idx="1"/>
            </p:cNvCxnSpPr>
            <p:nvPr/>
          </p:nvCxnSpPr>
          <p:spPr>
            <a:xfrm>
              <a:off x="6624938" y="4309814"/>
              <a:ext cx="0" cy="857203"/>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直線單箭頭接點 27"/>
            <p:cNvCxnSpPr>
              <a:stCxn id="22" idx="4"/>
              <a:endCxn id="24" idx="2"/>
            </p:cNvCxnSpPr>
            <p:nvPr/>
          </p:nvCxnSpPr>
          <p:spPr>
            <a:xfrm>
              <a:off x="2613655" y="5550894"/>
              <a:ext cx="978692" cy="116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直線單箭頭接點 28"/>
            <p:cNvCxnSpPr>
              <a:stCxn id="24" idx="0"/>
              <a:endCxn id="23" idx="2"/>
            </p:cNvCxnSpPr>
            <p:nvPr/>
          </p:nvCxnSpPr>
          <p:spPr>
            <a:xfrm flipV="1">
              <a:off x="5078846" y="5550893"/>
              <a:ext cx="1024195" cy="116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文字方塊 29"/>
            <p:cNvSpPr txBox="1"/>
            <p:nvPr/>
          </p:nvSpPr>
          <p:spPr>
            <a:xfrm>
              <a:off x="2729396" y="5251728"/>
              <a:ext cx="791469" cy="307777"/>
            </a:xfrm>
            <a:prstGeom prst="rect">
              <a:avLst/>
            </a:prstGeom>
            <a:noFill/>
          </p:spPr>
          <p:txBody>
            <a:bodyPr wrap="square" rtlCol="0">
              <a:spAutoFit/>
            </a:bodyPr>
            <a:lstStyle/>
            <a:p>
              <a:r>
                <a:rPr lang="en-US" altLang="zh-TW" sz="1400" dirty="0" smtClean="0"/>
                <a:t>Backup</a:t>
              </a:r>
              <a:endParaRPr lang="zh-TW" altLang="en-US" sz="1400" dirty="0"/>
            </a:p>
          </p:txBody>
        </p:sp>
        <p:sp>
          <p:nvSpPr>
            <p:cNvPr id="31" name="文字方塊 30"/>
            <p:cNvSpPr txBox="1"/>
            <p:nvPr/>
          </p:nvSpPr>
          <p:spPr>
            <a:xfrm>
              <a:off x="6651716" y="4636246"/>
              <a:ext cx="990237" cy="307777"/>
            </a:xfrm>
            <a:prstGeom prst="rect">
              <a:avLst/>
            </a:prstGeom>
            <a:noFill/>
          </p:spPr>
          <p:txBody>
            <a:bodyPr wrap="square" rtlCol="0">
              <a:spAutoFit/>
            </a:bodyPr>
            <a:lstStyle/>
            <a:p>
              <a:r>
                <a:rPr lang="en-US" altLang="zh-TW" sz="1400" dirty="0" smtClean="0"/>
                <a:t>Recovery</a:t>
              </a:r>
              <a:endParaRPr lang="zh-TW" altLang="en-US" sz="1400" dirty="0"/>
            </a:p>
          </p:txBody>
        </p:sp>
        <p:sp>
          <p:nvSpPr>
            <p:cNvPr id="32" name="文字方塊 31"/>
            <p:cNvSpPr txBox="1"/>
            <p:nvPr/>
          </p:nvSpPr>
          <p:spPr>
            <a:xfrm>
              <a:off x="1669061" y="6011457"/>
              <a:ext cx="1587263" cy="369332"/>
            </a:xfrm>
            <a:prstGeom prst="rect">
              <a:avLst/>
            </a:prstGeom>
            <a:noFill/>
          </p:spPr>
          <p:txBody>
            <a:bodyPr wrap="square" rtlCol="0">
              <a:spAutoFit/>
            </a:bodyPr>
            <a:lstStyle/>
            <a:p>
              <a:r>
                <a:rPr lang="zh-TW" altLang="en-US" dirty="0" smtClean="0">
                  <a:latin typeface="標楷體" panose="03000509000000000000" pitchFamily="65" charset="-120"/>
                  <a:ea typeface="標楷體" panose="03000509000000000000" pitchFamily="65" charset="-120"/>
                </a:rPr>
                <a:t>連線學校</a:t>
              </a:r>
              <a:endParaRPr lang="zh-TW" altLang="en-US" dirty="0">
                <a:latin typeface="標楷體" panose="03000509000000000000" pitchFamily="65" charset="-120"/>
                <a:ea typeface="標楷體" panose="03000509000000000000" pitchFamily="65" charset="-120"/>
              </a:endParaRPr>
            </a:p>
          </p:txBody>
        </p:sp>
        <p:sp>
          <p:nvSpPr>
            <p:cNvPr id="33" name="文字方塊 32"/>
            <p:cNvSpPr txBox="1"/>
            <p:nvPr/>
          </p:nvSpPr>
          <p:spPr>
            <a:xfrm>
              <a:off x="5964324" y="6011457"/>
              <a:ext cx="1587263" cy="369332"/>
            </a:xfrm>
            <a:prstGeom prst="rect">
              <a:avLst/>
            </a:prstGeom>
            <a:noFill/>
          </p:spPr>
          <p:txBody>
            <a:bodyPr wrap="square" rtlCol="0">
              <a:spAutoFit/>
            </a:bodyPr>
            <a:lstStyle/>
            <a:p>
              <a:r>
                <a:rPr lang="zh-TW" altLang="en-US" dirty="0" smtClean="0">
                  <a:latin typeface="標楷體" panose="03000509000000000000" pitchFamily="65" charset="-120"/>
                  <a:ea typeface="標楷體" panose="03000509000000000000" pitchFamily="65" charset="-120"/>
                </a:rPr>
                <a:t>桃園區網中心</a:t>
              </a:r>
              <a:endParaRPr lang="zh-TW" altLang="en-US" dirty="0">
                <a:latin typeface="標楷體" panose="03000509000000000000" pitchFamily="65" charset="-120"/>
                <a:ea typeface="標楷體" panose="03000509000000000000" pitchFamily="65" charset="-120"/>
              </a:endParaRPr>
            </a:p>
          </p:txBody>
        </p:sp>
      </p:grpSp>
    </p:spTree>
    <p:extLst>
      <p:ext uri="{BB962C8B-B14F-4D97-AF65-F5344CB8AC3E}">
        <p14:creationId xmlns:p14="http://schemas.microsoft.com/office/powerpoint/2010/main" val="18081967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title"/>
          </p:nvPr>
        </p:nvSpPr>
        <p:spPr/>
        <p:txBody>
          <a:bodyPr>
            <a:normAutofit fontScale="90000"/>
          </a:bodyPr>
          <a:lstStyle/>
          <a:p>
            <a:r>
              <a:rPr lang="zh-TW" altLang="en-US" dirty="0"/>
              <a:t>使用桃園區網異地備份的連線</a:t>
            </a:r>
            <a:r>
              <a:rPr lang="zh-TW" altLang="en-US" dirty="0" smtClean="0"/>
              <a:t>學校</a:t>
            </a:r>
            <a:endParaRPr lang="zh-TW" altLang="en-US" dirty="0"/>
          </a:p>
        </p:txBody>
      </p:sp>
      <p:sp>
        <p:nvSpPr>
          <p:cNvPr id="3" name="頁尾版面配置區 2"/>
          <p:cNvSpPr>
            <a:spLocks noGrp="1"/>
          </p:cNvSpPr>
          <p:nvPr>
            <p:ph type="ftr" sz="quarter" idx="11"/>
          </p:nvPr>
        </p:nvSpPr>
        <p:spPr/>
        <p:txBody>
          <a:bodyPr/>
          <a:lstStyle/>
          <a:p>
            <a:endParaRPr lang="zh-TW" dirty="0"/>
          </a:p>
        </p:txBody>
      </p:sp>
      <p:sp>
        <p:nvSpPr>
          <p:cNvPr id="4" name="投影片編號版面配置區 3"/>
          <p:cNvSpPr>
            <a:spLocks noGrp="1"/>
          </p:cNvSpPr>
          <p:nvPr>
            <p:ph type="sldNum" sz="quarter" idx="12"/>
          </p:nvPr>
        </p:nvSpPr>
        <p:spPr/>
        <p:txBody>
          <a:bodyPr/>
          <a:lstStyle/>
          <a:p>
            <a:fld id="{2A013F82-EE5E-44EE-A61D-E31C6657F26F}" type="slidenum">
              <a:rPr lang="en-US" altLang="zh-TW" smtClean="0"/>
              <a:t>18</a:t>
            </a:fld>
            <a:endParaRPr lang="zh-TW" altLang="en-US"/>
          </a:p>
        </p:txBody>
      </p:sp>
      <p:sp>
        <p:nvSpPr>
          <p:cNvPr id="7" name="Google Shape;403;p11"/>
          <p:cNvSpPr txBox="1"/>
          <p:nvPr/>
        </p:nvSpPr>
        <p:spPr>
          <a:xfrm>
            <a:off x="628650" y="5334087"/>
            <a:ext cx="7253162" cy="983109"/>
          </a:xfrm>
          <a:prstGeom prst="rect">
            <a:avLst/>
          </a:prstGeom>
          <a:noFill/>
          <a:ln>
            <a:noFill/>
          </a:ln>
        </p:spPr>
        <p:txBody>
          <a:bodyPr spcFirstLastPara="1" wrap="square" lIns="91425" tIns="45700" rIns="91425" bIns="45700" anchor="t" anchorCtr="0">
            <a:noAutofit/>
          </a:bodyPr>
          <a:lstStyle/>
          <a:p>
            <a:pPr marL="742950" lvl="1" indent="-285750">
              <a:lnSpc>
                <a:spcPct val="120000"/>
              </a:lnSpc>
              <a:spcAft>
                <a:spcPts val="1200"/>
              </a:spcAft>
              <a:buClr>
                <a:srgbClr val="555DAB"/>
              </a:buClr>
              <a:buSzPts val="1800"/>
              <a:buFont typeface="Noto Sans Symbols"/>
              <a:buChar char="❏"/>
            </a:pPr>
            <a:r>
              <a:rPr lang="zh-TW" altLang="en-US" sz="2000" dirty="0">
                <a:solidFill>
                  <a:srgbClr val="000000"/>
                </a:solidFill>
                <a:latin typeface="DFKai-SB"/>
                <a:ea typeface="DFKai-SB"/>
                <a:cs typeface="DFKai-SB"/>
                <a:sym typeface="DFKai-SB"/>
              </a:rPr>
              <a:t>每所高中職異地備份空間 </a:t>
            </a:r>
            <a:r>
              <a:rPr lang="en-US" altLang="zh-TW" sz="2000" dirty="0">
                <a:solidFill>
                  <a:srgbClr val="000000"/>
                </a:solidFill>
                <a:latin typeface="DFKai-SB"/>
                <a:ea typeface="DFKai-SB"/>
                <a:cs typeface="DFKai-SB"/>
                <a:sym typeface="DFKai-SB"/>
              </a:rPr>
              <a:t>2TB</a:t>
            </a:r>
            <a:r>
              <a:rPr lang="zh-TW" altLang="en-US" sz="2000" dirty="0">
                <a:solidFill>
                  <a:srgbClr val="000000"/>
                </a:solidFill>
                <a:latin typeface="DFKai-SB"/>
                <a:ea typeface="DFKai-SB"/>
                <a:cs typeface="DFKai-SB"/>
                <a:sym typeface="DFKai-SB"/>
              </a:rPr>
              <a:t>，大專院校異地備份空間 </a:t>
            </a:r>
            <a:r>
              <a:rPr lang="en-US" altLang="zh-TW" sz="2000" dirty="0">
                <a:solidFill>
                  <a:srgbClr val="000000"/>
                </a:solidFill>
                <a:latin typeface="DFKai-SB"/>
                <a:ea typeface="DFKai-SB"/>
                <a:cs typeface="DFKai-SB"/>
                <a:sym typeface="DFKai-SB"/>
              </a:rPr>
              <a:t>3TB</a:t>
            </a:r>
            <a:r>
              <a:rPr lang="zh-TW" altLang="en-US" sz="2000" dirty="0">
                <a:solidFill>
                  <a:srgbClr val="000000"/>
                </a:solidFill>
                <a:latin typeface="DFKai-SB"/>
                <a:ea typeface="DFKai-SB"/>
                <a:cs typeface="DFKai-SB"/>
                <a:sym typeface="DFKai-SB"/>
              </a:rPr>
              <a:t>，縣市網教育網路中心異地備份空間</a:t>
            </a:r>
            <a:r>
              <a:rPr lang="en-US" altLang="zh-TW" sz="2000" dirty="0">
                <a:solidFill>
                  <a:srgbClr val="000000"/>
                </a:solidFill>
                <a:latin typeface="DFKai-SB"/>
                <a:ea typeface="DFKai-SB"/>
                <a:cs typeface="DFKai-SB"/>
                <a:sym typeface="DFKai-SB"/>
              </a:rPr>
              <a:t>4TB</a:t>
            </a:r>
            <a:endParaRPr lang="zh-TW" altLang="en-US" sz="2000" dirty="0">
              <a:solidFill>
                <a:srgbClr val="000000"/>
              </a:solidFill>
              <a:latin typeface="DFKai-SB"/>
              <a:ea typeface="DFKai-SB"/>
              <a:cs typeface="DFKai-SB"/>
              <a:sym typeface="DFKai-SB"/>
            </a:endParaRPr>
          </a:p>
        </p:txBody>
      </p:sp>
      <p:graphicFrame>
        <p:nvGraphicFramePr>
          <p:cNvPr id="6" name="表格 5"/>
          <p:cNvGraphicFramePr>
            <a:graphicFrameLocks noGrp="1"/>
          </p:cNvGraphicFramePr>
          <p:nvPr>
            <p:extLst/>
          </p:nvPr>
        </p:nvGraphicFramePr>
        <p:xfrm>
          <a:off x="1674744" y="1136959"/>
          <a:ext cx="5160974" cy="4197128"/>
        </p:xfrm>
        <a:graphic>
          <a:graphicData uri="http://schemas.openxmlformats.org/drawingml/2006/table">
            <a:tbl>
              <a:tblPr firstRow="1" firstCol="1" bandRow="1">
                <a:tableStyleId>{5C22544A-7EE6-4342-B048-85BDC9FD1C3A}</a:tableStyleId>
              </a:tblPr>
              <a:tblGrid>
                <a:gridCol w="568342">
                  <a:extLst>
                    <a:ext uri="{9D8B030D-6E8A-4147-A177-3AD203B41FA5}">
                      <a16:colId xmlns:a16="http://schemas.microsoft.com/office/drawing/2014/main" val="2599265276"/>
                    </a:ext>
                  </a:extLst>
                </a:gridCol>
                <a:gridCol w="1672625">
                  <a:extLst>
                    <a:ext uri="{9D8B030D-6E8A-4147-A177-3AD203B41FA5}">
                      <a16:colId xmlns:a16="http://schemas.microsoft.com/office/drawing/2014/main" val="1445370696"/>
                    </a:ext>
                  </a:extLst>
                </a:gridCol>
                <a:gridCol w="647991">
                  <a:extLst>
                    <a:ext uri="{9D8B030D-6E8A-4147-A177-3AD203B41FA5}">
                      <a16:colId xmlns:a16="http://schemas.microsoft.com/office/drawing/2014/main" val="2786486804"/>
                    </a:ext>
                  </a:extLst>
                </a:gridCol>
                <a:gridCol w="2272016">
                  <a:extLst>
                    <a:ext uri="{9D8B030D-6E8A-4147-A177-3AD203B41FA5}">
                      <a16:colId xmlns:a16="http://schemas.microsoft.com/office/drawing/2014/main" val="3849330526"/>
                    </a:ext>
                  </a:extLst>
                </a:gridCol>
              </a:tblGrid>
              <a:tr h="524641">
                <a:tc>
                  <a:txBody>
                    <a:bodyPr/>
                    <a:lstStyle/>
                    <a:p>
                      <a:pPr algn="ctr">
                        <a:spcAft>
                          <a:spcPts val="0"/>
                        </a:spcAft>
                      </a:pPr>
                      <a:r>
                        <a:rPr lang="en-US" sz="2000" kern="0">
                          <a:effectLst/>
                          <a:latin typeface="標楷體" panose="03000509000000000000" pitchFamily="65" charset="-120"/>
                          <a:ea typeface="標楷體" panose="03000509000000000000" pitchFamily="65" charset="-120"/>
                        </a:rPr>
                        <a:t>1</a:t>
                      </a:r>
                      <a:endParaRPr lang="zh-TW" sz="2000" kern="100">
                        <a:effectLst/>
                        <a:latin typeface="標楷體" panose="03000509000000000000" pitchFamily="65" charset="-120"/>
                        <a:ea typeface="標楷體" panose="03000509000000000000" pitchFamily="65" charset="-120"/>
                      </a:endParaRPr>
                    </a:p>
                  </a:txBody>
                  <a:tcPr marL="17780" marR="17780" marT="0" marB="0" anchor="ctr"/>
                </a:tc>
                <a:tc>
                  <a:txBody>
                    <a:bodyPr/>
                    <a:lstStyle/>
                    <a:p>
                      <a:pPr>
                        <a:spcAft>
                          <a:spcPts val="0"/>
                        </a:spcAft>
                      </a:pPr>
                      <a:r>
                        <a:rPr lang="zh-TW" sz="2000" b="0" kern="0" baseline="0" dirty="0">
                          <a:solidFill>
                            <a:schemeClr val="tx1"/>
                          </a:solidFill>
                          <a:effectLst/>
                          <a:latin typeface="標楷體" panose="03000509000000000000" pitchFamily="65" charset="-120"/>
                          <a:ea typeface="標楷體" panose="03000509000000000000" pitchFamily="65" charset="-120"/>
                        </a:rPr>
                        <a:t>萬能科大</a:t>
                      </a:r>
                      <a:endParaRPr lang="zh-TW" sz="2000" b="0" kern="100" baseline="0" dirty="0">
                        <a:solidFill>
                          <a:schemeClr val="tx1"/>
                        </a:solidFill>
                        <a:effectLst/>
                        <a:latin typeface="標楷體" panose="03000509000000000000" pitchFamily="65" charset="-120"/>
                        <a:ea typeface="標楷體" panose="03000509000000000000" pitchFamily="65" charset="-120"/>
                      </a:endParaRPr>
                    </a:p>
                  </a:txBody>
                  <a:tcPr marL="17780" marR="17780" marT="0" marB="0" anchor="ctr">
                    <a:solidFill>
                      <a:schemeClr val="accent3">
                        <a:lumMod val="60000"/>
                        <a:lumOff val="40000"/>
                      </a:schemeClr>
                    </a:solidFill>
                  </a:tcPr>
                </a:tc>
                <a:tc>
                  <a:txBody>
                    <a:bodyPr/>
                    <a:lstStyle/>
                    <a:p>
                      <a:pPr algn="ctr">
                        <a:spcAft>
                          <a:spcPts val="0"/>
                        </a:spcAft>
                      </a:pPr>
                      <a:r>
                        <a:rPr lang="en-US" sz="2000" kern="0" dirty="0">
                          <a:effectLst/>
                          <a:latin typeface="標楷體" panose="03000509000000000000" pitchFamily="65" charset="-120"/>
                          <a:ea typeface="標楷體" panose="03000509000000000000" pitchFamily="65" charset="-120"/>
                        </a:rPr>
                        <a:t>2</a:t>
                      </a:r>
                      <a:endParaRPr lang="zh-TW" sz="2000" kern="100" dirty="0">
                        <a:effectLst/>
                        <a:latin typeface="標楷體" panose="03000509000000000000" pitchFamily="65" charset="-120"/>
                        <a:ea typeface="標楷體" panose="03000509000000000000" pitchFamily="65" charset="-120"/>
                      </a:endParaRPr>
                    </a:p>
                  </a:txBody>
                  <a:tcPr marL="17780" marR="17780" marT="0" marB="0" anchor="ctr"/>
                </a:tc>
                <a:tc>
                  <a:txBody>
                    <a:bodyPr/>
                    <a:lstStyle/>
                    <a:p>
                      <a:pPr>
                        <a:spcAft>
                          <a:spcPts val="0"/>
                        </a:spcAft>
                      </a:pPr>
                      <a:r>
                        <a:rPr lang="zh-TW" sz="2000" b="0" kern="0" baseline="0" dirty="0">
                          <a:solidFill>
                            <a:schemeClr val="tx1"/>
                          </a:solidFill>
                          <a:effectLst/>
                          <a:latin typeface="標楷體" panose="03000509000000000000" pitchFamily="65" charset="-120"/>
                          <a:ea typeface="標楷體" panose="03000509000000000000" pitchFamily="65" charset="-120"/>
                        </a:rPr>
                        <a:t>陸軍專科學校</a:t>
                      </a:r>
                      <a:endParaRPr lang="zh-TW" sz="2000" b="0" kern="100" baseline="0" dirty="0">
                        <a:solidFill>
                          <a:schemeClr val="tx1"/>
                        </a:solidFill>
                        <a:effectLst/>
                        <a:latin typeface="標楷體" panose="03000509000000000000" pitchFamily="65" charset="-120"/>
                        <a:ea typeface="標楷體" panose="03000509000000000000" pitchFamily="65" charset="-120"/>
                      </a:endParaRPr>
                    </a:p>
                  </a:txBody>
                  <a:tcPr marL="17780" marR="17780" marT="0" marB="0" anchor="ctr">
                    <a:solidFill>
                      <a:schemeClr val="accent3">
                        <a:lumMod val="60000"/>
                        <a:lumOff val="40000"/>
                      </a:schemeClr>
                    </a:solidFill>
                  </a:tcPr>
                </a:tc>
                <a:extLst>
                  <a:ext uri="{0D108BD9-81ED-4DB2-BD59-A6C34878D82A}">
                    <a16:rowId xmlns:a16="http://schemas.microsoft.com/office/drawing/2014/main" val="2282488674"/>
                  </a:ext>
                </a:extLst>
              </a:tr>
              <a:tr h="524641">
                <a:tc>
                  <a:txBody>
                    <a:bodyPr/>
                    <a:lstStyle/>
                    <a:p>
                      <a:pPr algn="ctr">
                        <a:spcAft>
                          <a:spcPts val="0"/>
                        </a:spcAft>
                      </a:pPr>
                      <a:r>
                        <a:rPr lang="en-US" sz="2000" kern="0">
                          <a:effectLst/>
                          <a:latin typeface="標楷體" panose="03000509000000000000" pitchFamily="65" charset="-120"/>
                          <a:ea typeface="標楷體" panose="03000509000000000000" pitchFamily="65" charset="-120"/>
                        </a:rPr>
                        <a:t>3</a:t>
                      </a:r>
                      <a:endParaRPr lang="zh-TW" sz="2000" kern="100">
                        <a:effectLst/>
                        <a:latin typeface="標楷體" panose="03000509000000000000" pitchFamily="65" charset="-120"/>
                        <a:ea typeface="標楷體" panose="03000509000000000000" pitchFamily="65" charset="-120"/>
                      </a:endParaRPr>
                    </a:p>
                  </a:txBody>
                  <a:tcPr marL="17780" marR="17780" marT="0" marB="0" anchor="ctr"/>
                </a:tc>
                <a:tc>
                  <a:txBody>
                    <a:bodyPr/>
                    <a:lstStyle/>
                    <a:p>
                      <a:pPr>
                        <a:spcAft>
                          <a:spcPts val="0"/>
                        </a:spcAft>
                      </a:pPr>
                      <a:r>
                        <a:rPr lang="zh-TW" sz="2000" kern="0" dirty="0">
                          <a:effectLst/>
                          <a:latin typeface="標楷體" panose="03000509000000000000" pitchFamily="65" charset="-120"/>
                          <a:ea typeface="標楷體" panose="03000509000000000000" pitchFamily="65" charset="-120"/>
                        </a:rPr>
                        <a:t>六和高中</a:t>
                      </a:r>
                      <a:endParaRPr lang="zh-TW" sz="2000" kern="100" dirty="0">
                        <a:effectLst/>
                        <a:latin typeface="標楷體" panose="03000509000000000000" pitchFamily="65" charset="-120"/>
                        <a:ea typeface="標楷體" panose="03000509000000000000" pitchFamily="65" charset="-120"/>
                      </a:endParaRPr>
                    </a:p>
                  </a:txBody>
                  <a:tcPr marL="17780" marR="17780" marT="0" marB="0" anchor="ctr"/>
                </a:tc>
                <a:tc>
                  <a:txBody>
                    <a:bodyPr/>
                    <a:lstStyle/>
                    <a:p>
                      <a:pPr algn="ctr">
                        <a:spcAft>
                          <a:spcPts val="0"/>
                        </a:spcAft>
                      </a:pPr>
                      <a:r>
                        <a:rPr lang="en-US" sz="2000" kern="0" baseline="0" dirty="0">
                          <a:solidFill>
                            <a:schemeClr val="bg1"/>
                          </a:solidFill>
                          <a:effectLst/>
                          <a:latin typeface="標楷體" panose="03000509000000000000" pitchFamily="65" charset="-120"/>
                          <a:ea typeface="標楷體" panose="03000509000000000000" pitchFamily="65" charset="-120"/>
                        </a:rPr>
                        <a:t>4</a:t>
                      </a:r>
                      <a:endParaRPr lang="zh-TW" sz="2000" kern="100" baseline="0" dirty="0">
                        <a:solidFill>
                          <a:schemeClr val="bg1"/>
                        </a:solidFill>
                        <a:effectLst/>
                        <a:latin typeface="標楷體" panose="03000509000000000000" pitchFamily="65" charset="-120"/>
                        <a:ea typeface="標楷體" panose="03000509000000000000" pitchFamily="65" charset="-120"/>
                      </a:endParaRPr>
                    </a:p>
                  </a:txBody>
                  <a:tcPr marL="17780" marR="17780" marT="0" marB="0" anchor="ctr">
                    <a:solidFill>
                      <a:schemeClr val="accent1"/>
                    </a:solidFill>
                  </a:tcPr>
                </a:tc>
                <a:tc>
                  <a:txBody>
                    <a:bodyPr/>
                    <a:lstStyle/>
                    <a:p>
                      <a:pPr>
                        <a:spcAft>
                          <a:spcPts val="0"/>
                        </a:spcAft>
                      </a:pPr>
                      <a:r>
                        <a:rPr lang="zh-TW" sz="2000" kern="0" dirty="0">
                          <a:effectLst/>
                          <a:latin typeface="標楷體" panose="03000509000000000000" pitchFamily="65" charset="-120"/>
                          <a:ea typeface="標楷體" panose="03000509000000000000" pitchFamily="65" charset="-120"/>
                        </a:rPr>
                        <a:t>連江縣網</a:t>
                      </a:r>
                      <a:endParaRPr lang="zh-TW" sz="2000" kern="100" dirty="0">
                        <a:effectLst/>
                        <a:latin typeface="標楷體" panose="03000509000000000000" pitchFamily="65" charset="-120"/>
                        <a:ea typeface="標楷體" panose="03000509000000000000" pitchFamily="65" charset="-120"/>
                      </a:endParaRPr>
                    </a:p>
                  </a:txBody>
                  <a:tcPr marL="17780" marR="17780" marT="0" marB="0" anchor="ctr"/>
                </a:tc>
                <a:extLst>
                  <a:ext uri="{0D108BD9-81ED-4DB2-BD59-A6C34878D82A}">
                    <a16:rowId xmlns:a16="http://schemas.microsoft.com/office/drawing/2014/main" val="2591497428"/>
                  </a:ext>
                </a:extLst>
              </a:tr>
              <a:tr h="524641">
                <a:tc>
                  <a:txBody>
                    <a:bodyPr/>
                    <a:lstStyle/>
                    <a:p>
                      <a:pPr algn="ctr">
                        <a:spcAft>
                          <a:spcPts val="0"/>
                        </a:spcAft>
                      </a:pPr>
                      <a:r>
                        <a:rPr lang="en-US" sz="2000" kern="0">
                          <a:effectLst/>
                          <a:latin typeface="標楷體" panose="03000509000000000000" pitchFamily="65" charset="-120"/>
                          <a:ea typeface="標楷體" panose="03000509000000000000" pitchFamily="65" charset="-120"/>
                        </a:rPr>
                        <a:t>5</a:t>
                      </a:r>
                      <a:endParaRPr lang="zh-TW" sz="2000" kern="100">
                        <a:effectLst/>
                        <a:latin typeface="標楷體" panose="03000509000000000000" pitchFamily="65" charset="-120"/>
                        <a:ea typeface="標楷體" panose="03000509000000000000" pitchFamily="65" charset="-120"/>
                      </a:endParaRPr>
                    </a:p>
                  </a:txBody>
                  <a:tcPr marL="17780" marR="17780" marT="0" marB="0" anchor="ctr"/>
                </a:tc>
                <a:tc>
                  <a:txBody>
                    <a:bodyPr/>
                    <a:lstStyle/>
                    <a:p>
                      <a:pPr>
                        <a:spcAft>
                          <a:spcPts val="0"/>
                        </a:spcAft>
                      </a:pPr>
                      <a:r>
                        <a:rPr lang="zh-TW" sz="2000" kern="0" dirty="0">
                          <a:effectLst/>
                          <a:latin typeface="標楷體" panose="03000509000000000000" pitchFamily="65" charset="-120"/>
                          <a:ea typeface="標楷體" panose="03000509000000000000" pitchFamily="65" charset="-120"/>
                        </a:rPr>
                        <a:t>振聲高中</a:t>
                      </a:r>
                      <a:endParaRPr lang="zh-TW" sz="2000" kern="100" dirty="0">
                        <a:effectLst/>
                        <a:latin typeface="標楷體" panose="03000509000000000000" pitchFamily="65" charset="-120"/>
                        <a:ea typeface="標楷體" panose="03000509000000000000" pitchFamily="65" charset="-120"/>
                      </a:endParaRPr>
                    </a:p>
                  </a:txBody>
                  <a:tcPr marL="17780" marR="17780" marT="0" marB="0" anchor="ctr"/>
                </a:tc>
                <a:tc>
                  <a:txBody>
                    <a:bodyPr/>
                    <a:lstStyle/>
                    <a:p>
                      <a:pPr algn="ctr">
                        <a:spcAft>
                          <a:spcPts val="0"/>
                        </a:spcAft>
                      </a:pPr>
                      <a:r>
                        <a:rPr lang="en-US" sz="2000" kern="0" baseline="0" dirty="0">
                          <a:solidFill>
                            <a:schemeClr val="bg1"/>
                          </a:solidFill>
                          <a:effectLst/>
                          <a:latin typeface="標楷體" panose="03000509000000000000" pitchFamily="65" charset="-120"/>
                          <a:ea typeface="標楷體" panose="03000509000000000000" pitchFamily="65" charset="-120"/>
                        </a:rPr>
                        <a:t>6</a:t>
                      </a:r>
                      <a:endParaRPr lang="zh-TW" sz="2000" kern="100" baseline="0" dirty="0">
                        <a:solidFill>
                          <a:schemeClr val="bg1"/>
                        </a:solidFill>
                        <a:effectLst/>
                        <a:latin typeface="標楷體" panose="03000509000000000000" pitchFamily="65" charset="-120"/>
                        <a:ea typeface="標楷體" panose="03000509000000000000" pitchFamily="65" charset="-120"/>
                      </a:endParaRPr>
                    </a:p>
                  </a:txBody>
                  <a:tcPr marL="17780" marR="17780" marT="0" marB="0" anchor="ctr">
                    <a:solidFill>
                      <a:schemeClr val="accent1"/>
                    </a:solidFill>
                  </a:tcPr>
                </a:tc>
                <a:tc>
                  <a:txBody>
                    <a:bodyPr/>
                    <a:lstStyle/>
                    <a:p>
                      <a:pPr>
                        <a:spcAft>
                          <a:spcPts val="0"/>
                        </a:spcAft>
                      </a:pPr>
                      <a:r>
                        <a:rPr lang="zh-TW" sz="2000" kern="0" dirty="0">
                          <a:effectLst/>
                          <a:latin typeface="標楷體" panose="03000509000000000000" pitchFamily="65" charset="-120"/>
                          <a:ea typeface="標楷體" panose="03000509000000000000" pitchFamily="65" charset="-120"/>
                        </a:rPr>
                        <a:t>中壢高商</a:t>
                      </a:r>
                      <a:endParaRPr lang="zh-TW" sz="2000" kern="100" dirty="0">
                        <a:effectLst/>
                        <a:latin typeface="標楷體" panose="03000509000000000000" pitchFamily="65" charset="-120"/>
                        <a:ea typeface="標楷體" panose="03000509000000000000" pitchFamily="65" charset="-120"/>
                      </a:endParaRPr>
                    </a:p>
                  </a:txBody>
                  <a:tcPr marL="17780" marR="17780" marT="0" marB="0" anchor="ctr"/>
                </a:tc>
                <a:extLst>
                  <a:ext uri="{0D108BD9-81ED-4DB2-BD59-A6C34878D82A}">
                    <a16:rowId xmlns:a16="http://schemas.microsoft.com/office/drawing/2014/main" val="3317135197"/>
                  </a:ext>
                </a:extLst>
              </a:tr>
              <a:tr h="524641">
                <a:tc>
                  <a:txBody>
                    <a:bodyPr/>
                    <a:lstStyle/>
                    <a:p>
                      <a:pPr algn="ctr">
                        <a:spcAft>
                          <a:spcPts val="0"/>
                        </a:spcAft>
                      </a:pPr>
                      <a:r>
                        <a:rPr lang="en-US" sz="2000" kern="0">
                          <a:effectLst/>
                          <a:latin typeface="標楷體" panose="03000509000000000000" pitchFamily="65" charset="-120"/>
                          <a:ea typeface="標楷體" panose="03000509000000000000" pitchFamily="65" charset="-120"/>
                        </a:rPr>
                        <a:t>7</a:t>
                      </a:r>
                      <a:endParaRPr lang="zh-TW" sz="2000" kern="100">
                        <a:effectLst/>
                        <a:latin typeface="標楷體" panose="03000509000000000000" pitchFamily="65" charset="-120"/>
                        <a:ea typeface="標楷體" panose="03000509000000000000" pitchFamily="65" charset="-120"/>
                      </a:endParaRPr>
                    </a:p>
                  </a:txBody>
                  <a:tcPr marL="17780" marR="17780" marT="0" marB="0" anchor="ctr"/>
                </a:tc>
                <a:tc>
                  <a:txBody>
                    <a:bodyPr/>
                    <a:lstStyle/>
                    <a:p>
                      <a:pPr>
                        <a:spcAft>
                          <a:spcPts val="0"/>
                        </a:spcAft>
                      </a:pPr>
                      <a:r>
                        <a:rPr lang="zh-TW" sz="2000" kern="0">
                          <a:effectLst/>
                          <a:latin typeface="標楷體" panose="03000509000000000000" pitchFamily="65" charset="-120"/>
                          <a:ea typeface="標楷體" panose="03000509000000000000" pitchFamily="65" charset="-120"/>
                        </a:rPr>
                        <a:t>治平高中</a:t>
                      </a:r>
                      <a:endParaRPr lang="zh-TW" sz="2000" kern="100">
                        <a:effectLst/>
                        <a:latin typeface="標楷體" panose="03000509000000000000" pitchFamily="65" charset="-120"/>
                        <a:ea typeface="標楷體" panose="03000509000000000000" pitchFamily="65" charset="-120"/>
                      </a:endParaRPr>
                    </a:p>
                  </a:txBody>
                  <a:tcPr marL="17780" marR="17780" marT="0" marB="0" anchor="ctr"/>
                </a:tc>
                <a:tc>
                  <a:txBody>
                    <a:bodyPr/>
                    <a:lstStyle/>
                    <a:p>
                      <a:pPr algn="ctr">
                        <a:spcAft>
                          <a:spcPts val="0"/>
                        </a:spcAft>
                      </a:pPr>
                      <a:r>
                        <a:rPr lang="en-US" sz="2000" kern="0" baseline="0" dirty="0">
                          <a:solidFill>
                            <a:schemeClr val="bg1"/>
                          </a:solidFill>
                          <a:effectLst/>
                          <a:latin typeface="標楷體" panose="03000509000000000000" pitchFamily="65" charset="-120"/>
                          <a:ea typeface="標楷體" panose="03000509000000000000" pitchFamily="65" charset="-120"/>
                        </a:rPr>
                        <a:t>8</a:t>
                      </a:r>
                      <a:endParaRPr lang="zh-TW" sz="2000" kern="100" baseline="0" dirty="0">
                        <a:solidFill>
                          <a:schemeClr val="bg1"/>
                        </a:solidFill>
                        <a:effectLst/>
                        <a:latin typeface="標楷體" panose="03000509000000000000" pitchFamily="65" charset="-120"/>
                        <a:ea typeface="標楷體" panose="03000509000000000000" pitchFamily="65" charset="-120"/>
                      </a:endParaRPr>
                    </a:p>
                  </a:txBody>
                  <a:tcPr marL="17780" marR="17780" marT="0" marB="0" anchor="ctr">
                    <a:solidFill>
                      <a:schemeClr val="accent1"/>
                    </a:solidFill>
                  </a:tcPr>
                </a:tc>
                <a:tc>
                  <a:txBody>
                    <a:bodyPr/>
                    <a:lstStyle/>
                    <a:p>
                      <a:pPr>
                        <a:spcAft>
                          <a:spcPts val="0"/>
                        </a:spcAft>
                      </a:pPr>
                      <a:r>
                        <a:rPr lang="zh-TW" sz="2000" kern="0">
                          <a:effectLst/>
                          <a:latin typeface="標楷體" panose="03000509000000000000" pitchFamily="65" charset="-120"/>
                          <a:ea typeface="標楷體" panose="03000509000000000000" pitchFamily="65" charset="-120"/>
                        </a:rPr>
                        <a:t>壽山高中</a:t>
                      </a:r>
                      <a:endParaRPr lang="zh-TW" sz="2000" kern="100">
                        <a:effectLst/>
                        <a:latin typeface="標楷體" panose="03000509000000000000" pitchFamily="65" charset="-120"/>
                        <a:ea typeface="標楷體" panose="03000509000000000000" pitchFamily="65" charset="-120"/>
                      </a:endParaRPr>
                    </a:p>
                  </a:txBody>
                  <a:tcPr marL="17780" marR="17780" marT="0" marB="0" anchor="ctr"/>
                </a:tc>
                <a:extLst>
                  <a:ext uri="{0D108BD9-81ED-4DB2-BD59-A6C34878D82A}">
                    <a16:rowId xmlns:a16="http://schemas.microsoft.com/office/drawing/2014/main" val="3489620670"/>
                  </a:ext>
                </a:extLst>
              </a:tr>
              <a:tr h="524641">
                <a:tc>
                  <a:txBody>
                    <a:bodyPr/>
                    <a:lstStyle/>
                    <a:p>
                      <a:pPr algn="ctr">
                        <a:spcAft>
                          <a:spcPts val="0"/>
                        </a:spcAft>
                      </a:pPr>
                      <a:r>
                        <a:rPr lang="en-US" sz="2000" kern="0">
                          <a:effectLst/>
                          <a:latin typeface="標楷體" panose="03000509000000000000" pitchFamily="65" charset="-120"/>
                          <a:ea typeface="標楷體" panose="03000509000000000000" pitchFamily="65" charset="-120"/>
                        </a:rPr>
                        <a:t>9</a:t>
                      </a:r>
                      <a:endParaRPr lang="zh-TW" sz="2000" kern="100">
                        <a:effectLst/>
                        <a:latin typeface="標楷體" panose="03000509000000000000" pitchFamily="65" charset="-120"/>
                        <a:ea typeface="標楷體" panose="03000509000000000000" pitchFamily="65" charset="-120"/>
                      </a:endParaRPr>
                    </a:p>
                  </a:txBody>
                  <a:tcPr marL="17780" marR="17780" marT="0" marB="0" anchor="ctr"/>
                </a:tc>
                <a:tc>
                  <a:txBody>
                    <a:bodyPr/>
                    <a:lstStyle/>
                    <a:p>
                      <a:pPr>
                        <a:spcAft>
                          <a:spcPts val="0"/>
                        </a:spcAft>
                      </a:pPr>
                      <a:r>
                        <a:rPr lang="zh-TW" sz="2000" kern="0">
                          <a:effectLst/>
                          <a:latin typeface="標楷體" panose="03000509000000000000" pitchFamily="65" charset="-120"/>
                          <a:ea typeface="標楷體" panose="03000509000000000000" pitchFamily="65" charset="-120"/>
                        </a:rPr>
                        <a:t>長庚大學</a:t>
                      </a:r>
                      <a:endParaRPr lang="zh-TW" sz="2000" kern="100">
                        <a:effectLst/>
                        <a:latin typeface="標楷體" panose="03000509000000000000" pitchFamily="65" charset="-120"/>
                        <a:ea typeface="標楷體" panose="03000509000000000000" pitchFamily="65" charset="-120"/>
                      </a:endParaRPr>
                    </a:p>
                  </a:txBody>
                  <a:tcPr marL="17780" marR="17780" marT="0" marB="0" anchor="ctr"/>
                </a:tc>
                <a:tc>
                  <a:txBody>
                    <a:bodyPr/>
                    <a:lstStyle/>
                    <a:p>
                      <a:pPr algn="ctr">
                        <a:spcAft>
                          <a:spcPts val="0"/>
                        </a:spcAft>
                      </a:pPr>
                      <a:r>
                        <a:rPr lang="en-US" sz="2000" kern="0" baseline="0" dirty="0">
                          <a:solidFill>
                            <a:schemeClr val="bg1"/>
                          </a:solidFill>
                          <a:effectLst/>
                          <a:latin typeface="標楷體" panose="03000509000000000000" pitchFamily="65" charset="-120"/>
                          <a:ea typeface="標楷體" panose="03000509000000000000" pitchFamily="65" charset="-120"/>
                        </a:rPr>
                        <a:t>10</a:t>
                      </a:r>
                      <a:endParaRPr lang="zh-TW" sz="2000" kern="100" baseline="0" dirty="0">
                        <a:solidFill>
                          <a:schemeClr val="bg1"/>
                        </a:solidFill>
                        <a:effectLst/>
                        <a:latin typeface="標楷體" panose="03000509000000000000" pitchFamily="65" charset="-120"/>
                        <a:ea typeface="標楷體" panose="03000509000000000000" pitchFamily="65" charset="-120"/>
                      </a:endParaRPr>
                    </a:p>
                  </a:txBody>
                  <a:tcPr marL="17780" marR="17780" marT="0" marB="0" anchor="ctr">
                    <a:solidFill>
                      <a:schemeClr val="accent1"/>
                    </a:solidFill>
                  </a:tcPr>
                </a:tc>
                <a:tc>
                  <a:txBody>
                    <a:bodyPr/>
                    <a:lstStyle/>
                    <a:p>
                      <a:pPr>
                        <a:spcAft>
                          <a:spcPts val="0"/>
                        </a:spcAft>
                      </a:pPr>
                      <a:r>
                        <a:rPr lang="zh-TW" sz="2000" kern="0" dirty="0">
                          <a:effectLst/>
                          <a:latin typeface="標楷體" panose="03000509000000000000" pitchFamily="65" charset="-120"/>
                          <a:ea typeface="標楷體" panose="03000509000000000000" pitchFamily="65" charset="-120"/>
                        </a:rPr>
                        <a:t>成功工商</a:t>
                      </a:r>
                      <a:endParaRPr lang="zh-TW" sz="2000" kern="100" dirty="0">
                        <a:effectLst/>
                        <a:latin typeface="標楷體" panose="03000509000000000000" pitchFamily="65" charset="-120"/>
                        <a:ea typeface="標楷體" panose="03000509000000000000" pitchFamily="65" charset="-120"/>
                      </a:endParaRPr>
                    </a:p>
                  </a:txBody>
                  <a:tcPr marL="17780" marR="17780" marT="0" marB="0" anchor="ctr"/>
                </a:tc>
                <a:extLst>
                  <a:ext uri="{0D108BD9-81ED-4DB2-BD59-A6C34878D82A}">
                    <a16:rowId xmlns:a16="http://schemas.microsoft.com/office/drawing/2014/main" val="4224346359"/>
                  </a:ext>
                </a:extLst>
              </a:tr>
              <a:tr h="524641">
                <a:tc>
                  <a:txBody>
                    <a:bodyPr/>
                    <a:lstStyle/>
                    <a:p>
                      <a:pPr algn="ctr">
                        <a:spcAft>
                          <a:spcPts val="0"/>
                        </a:spcAft>
                      </a:pPr>
                      <a:r>
                        <a:rPr lang="en-US" sz="2000" kern="0">
                          <a:effectLst/>
                          <a:latin typeface="標楷體" panose="03000509000000000000" pitchFamily="65" charset="-120"/>
                          <a:ea typeface="標楷體" panose="03000509000000000000" pitchFamily="65" charset="-120"/>
                        </a:rPr>
                        <a:t>11</a:t>
                      </a:r>
                      <a:endParaRPr lang="zh-TW" sz="2000" kern="100">
                        <a:effectLst/>
                        <a:latin typeface="標楷體" panose="03000509000000000000" pitchFamily="65" charset="-120"/>
                        <a:ea typeface="標楷體" panose="03000509000000000000" pitchFamily="65" charset="-120"/>
                      </a:endParaRPr>
                    </a:p>
                  </a:txBody>
                  <a:tcPr marL="17780" marR="17780" marT="0" marB="0" anchor="ctr"/>
                </a:tc>
                <a:tc>
                  <a:txBody>
                    <a:bodyPr/>
                    <a:lstStyle/>
                    <a:p>
                      <a:pPr>
                        <a:spcAft>
                          <a:spcPts val="0"/>
                        </a:spcAft>
                      </a:pPr>
                      <a:r>
                        <a:rPr lang="zh-TW" sz="2000" kern="0">
                          <a:effectLst/>
                          <a:latin typeface="標楷體" panose="03000509000000000000" pitchFamily="65" charset="-120"/>
                          <a:ea typeface="標楷體" panose="03000509000000000000" pitchFamily="65" charset="-120"/>
                        </a:rPr>
                        <a:t>大興高中</a:t>
                      </a:r>
                      <a:endParaRPr lang="zh-TW" sz="2000" kern="100">
                        <a:effectLst/>
                        <a:latin typeface="標楷體" panose="03000509000000000000" pitchFamily="65" charset="-120"/>
                        <a:ea typeface="標楷體" panose="03000509000000000000" pitchFamily="65" charset="-120"/>
                      </a:endParaRPr>
                    </a:p>
                  </a:txBody>
                  <a:tcPr marL="17780" marR="17780" marT="0" marB="0" anchor="ctr"/>
                </a:tc>
                <a:tc>
                  <a:txBody>
                    <a:bodyPr/>
                    <a:lstStyle/>
                    <a:p>
                      <a:pPr algn="ctr">
                        <a:spcAft>
                          <a:spcPts val="0"/>
                        </a:spcAft>
                      </a:pPr>
                      <a:r>
                        <a:rPr lang="en-US" sz="2000" kern="0" baseline="0" dirty="0">
                          <a:solidFill>
                            <a:schemeClr val="bg1"/>
                          </a:solidFill>
                          <a:effectLst/>
                          <a:latin typeface="標楷體" panose="03000509000000000000" pitchFamily="65" charset="-120"/>
                          <a:ea typeface="標楷體" panose="03000509000000000000" pitchFamily="65" charset="-120"/>
                        </a:rPr>
                        <a:t>12</a:t>
                      </a:r>
                      <a:endParaRPr lang="zh-TW" sz="2000" kern="100" baseline="0" dirty="0">
                        <a:solidFill>
                          <a:schemeClr val="bg1"/>
                        </a:solidFill>
                        <a:effectLst/>
                        <a:latin typeface="標楷體" panose="03000509000000000000" pitchFamily="65" charset="-120"/>
                        <a:ea typeface="標楷體" panose="03000509000000000000" pitchFamily="65" charset="-120"/>
                      </a:endParaRPr>
                    </a:p>
                  </a:txBody>
                  <a:tcPr marL="17780" marR="17780" marT="0" marB="0" anchor="ctr">
                    <a:solidFill>
                      <a:schemeClr val="accent1"/>
                    </a:solidFill>
                  </a:tcPr>
                </a:tc>
                <a:tc>
                  <a:txBody>
                    <a:bodyPr/>
                    <a:lstStyle/>
                    <a:p>
                      <a:pPr>
                        <a:spcAft>
                          <a:spcPts val="0"/>
                        </a:spcAft>
                      </a:pPr>
                      <a:r>
                        <a:rPr lang="zh-TW" sz="2000" kern="0">
                          <a:effectLst/>
                          <a:latin typeface="標楷體" panose="03000509000000000000" pitchFamily="65" charset="-120"/>
                          <a:ea typeface="標楷體" panose="03000509000000000000" pitchFamily="65" charset="-120"/>
                        </a:rPr>
                        <a:t>永平工商</a:t>
                      </a:r>
                      <a:endParaRPr lang="zh-TW" sz="2000" kern="100">
                        <a:effectLst/>
                        <a:latin typeface="標楷體" panose="03000509000000000000" pitchFamily="65" charset="-120"/>
                        <a:ea typeface="標楷體" panose="03000509000000000000" pitchFamily="65" charset="-120"/>
                      </a:endParaRPr>
                    </a:p>
                  </a:txBody>
                  <a:tcPr marL="17780" marR="17780" marT="0" marB="0" anchor="ctr"/>
                </a:tc>
                <a:extLst>
                  <a:ext uri="{0D108BD9-81ED-4DB2-BD59-A6C34878D82A}">
                    <a16:rowId xmlns:a16="http://schemas.microsoft.com/office/drawing/2014/main" val="1978917079"/>
                  </a:ext>
                </a:extLst>
              </a:tr>
              <a:tr h="524641">
                <a:tc>
                  <a:txBody>
                    <a:bodyPr/>
                    <a:lstStyle/>
                    <a:p>
                      <a:pPr algn="ctr">
                        <a:spcAft>
                          <a:spcPts val="0"/>
                        </a:spcAft>
                      </a:pPr>
                      <a:r>
                        <a:rPr lang="en-US" sz="2000" kern="0">
                          <a:effectLst/>
                          <a:latin typeface="標楷體" panose="03000509000000000000" pitchFamily="65" charset="-120"/>
                          <a:ea typeface="標楷體" panose="03000509000000000000" pitchFamily="65" charset="-120"/>
                        </a:rPr>
                        <a:t>13</a:t>
                      </a:r>
                      <a:endParaRPr lang="zh-TW" sz="2000" kern="100">
                        <a:effectLst/>
                        <a:latin typeface="標楷體" panose="03000509000000000000" pitchFamily="65" charset="-120"/>
                        <a:ea typeface="標楷體" panose="03000509000000000000" pitchFamily="65" charset="-120"/>
                      </a:endParaRPr>
                    </a:p>
                  </a:txBody>
                  <a:tcPr marL="17780" marR="17780" marT="0" marB="0" anchor="ctr"/>
                </a:tc>
                <a:tc>
                  <a:txBody>
                    <a:bodyPr/>
                    <a:lstStyle/>
                    <a:p>
                      <a:pPr>
                        <a:spcAft>
                          <a:spcPts val="0"/>
                        </a:spcAft>
                      </a:pPr>
                      <a:r>
                        <a:rPr lang="zh-TW" sz="2000" kern="0">
                          <a:effectLst/>
                          <a:latin typeface="標楷體" panose="03000509000000000000" pitchFamily="65" charset="-120"/>
                          <a:ea typeface="標楷體" panose="03000509000000000000" pitchFamily="65" charset="-120"/>
                        </a:rPr>
                        <a:t>新興高中</a:t>
                      </a:r>
                      <a:endParaRPr lang="zh-TW" sz="2000" kern="100">
                        <a:effectLst/>
                        <a:latin typeface="標楷體" panose="03000509000000000000" pitchFamily="65" charset="-120"/>
                        <a:ea typeface="標楷體" panose="03000509000000000000" pitchFamily="65" charset="-120"/>
                      </a:endParaRPr>
                    </a:p>
                  </a:txBody>
                  <a:tcPr marL="17780" marR="17780" marT="0" marB="0" anchor="ctr"/>
                </a:tc>
                <a:tc>
                  <a:txBody>
                    <a:bodyPr/>
                    <a:lstStyle/>
                    <a:p>
                      <a:pPr algn="ctr">
                        <a:spcAft>
                          <a:spcPts val="0"/>
                        </a:spcAft>
                      </a:pPr>
                      <a:r>
                        <a:rPr lang="en-US" sz="2000" kern="0" baseline="0" dirty="0">
                          <a:solidFill>
                            <a:schemeClr val="bg1"/>
                          </a:solidFill>
                          <a:effectLst/>
                          <a:latin typeface="標楷體" panose="03000509000000000000" pitchFamily="65" charset="-120"/>
                          <a:ea typeface="標楷體" panose="03000509000000000000" pitchFamily="65" charset="-120"/>
                        </a:rPr>
                        <a:t>14</a:t>
                      </a:r>
                      <a:endParaRPr lang="zh-TW" sz="2000" kern="100" baseline="0" dirty="0">
                        <a:solidFill>
                          <a:schemeClr val="bg1"/>
                        </a:solidFill>
                        <a:effectLst/>
                        <a:latin typeface="標楷體" panose="03000509000000000000" pitchFamily="65" charset="-120"/>
                        <a:ea typeface="標楷體" panose="03000509000000000000" pitchFamily="65" charset="-120"/>
                      </a:endParaRPr>
                    </a:p>
                  </a:txBody>
                  <a:tcPr marL="17780" marR="17780" marT="0" marB="0" anchor="ctr">
                    <a:solidFill>
                      <a:schemeClr val="accent1"/>
                    </a:solidFill>
                  </a:tcPr>
                </a:tc>
                <a:tc>
                  <a:txBody>
                    <a:bodyPr/>
                    <a:lstStyle/>
                    <a:p>
                      <a:pPr>
                        <a:spcAft>
                          <a:spcPts val="0"/>
                        </a:spcAft>
                      </a:pPr>
                      <a:r>
                        <a:rPr lang="zh-TW" sz="2000" kern="0" dirty="0">
                          <a:effectLst/>
                          <a:latin typeface="標楷體" panose="03000509000000000000" pitchFamily="65" charset="-120"/>
                          <a:ea typeface="標楷體" panose="03000509000000000000" pitchFamily="65" charset="-120"/>
                        </a:rPr>
                        <a:t>元智大學</a:t>
                      </a:r>
                      <a:endParaRPr lang="zh-TW" sz="2000" kern="100" dirty="0">
                        <a:effectLst/>
                        <a:latin typeface="標楷體" panose="03000509000000000000" pitchFamily="65" charset="-120"/>
                        <a:ea typeface="標楷體" panose="03000509000000000000" pitchFamily="65" charset="-120"/>
                      </a:endParaRPr>
                    </a:p>
                  </a:txBody>
                  <a:tcPr marL="17780" marR="17780" marT="0" marB="0" anchor="ctr"/>
                </a:tc>
                <a:extLst>
                  <a:ext uri="{0D108BD9-81ED-4DB2-BD59-A6C34878D82A}">
                    <a16:rowId xmlns:a16="http://schemas.microsoft.com/office/drawing/2014/main" val="2442649573"/>
                  </a:ext>
                </a:extLst>
              </a:tr>
              <a:tr h="524641">
                <a:tc>
                  <a:txBody>
                    <a:bodyPr/>
                    <a:lstStyle/>
                    <a:p>
                      <a:pPr algn="ctr">
                        <a:spcAft>
                          <a:spcPts val="0"/>
                        </a:spcAft>
                      </a:pPr>
                      <a:r>
                        <a:rPr lang="en-US" sz="2000" kern="0">
                          <a:effectLst/>
                          <a:latin typeface="標楷體" panose="03000509000000000000" pitchFamily="65" charset="-120"/>
                          <a:ea typeface="標楷體" panose="03000509000000000000" pitchFamily="65" charset="-120"/>
                        </a:rPr>
                        <a:t>15</a:t>
                      </a:r>
                      <a:endParaRPr lang="zh-TW" sz="2000" kern="100">
                        <a:effectLst/>
                        <a:latin typeface="標楷體" panose="03000509000000000000" pitchFamily="65" charset="-120"/>
                        <a:ea typeface="標楷體" panose="03000509000000000000" pitchFamily="65" charset="-120"/>
                      </a:endParaRPr>
                    </a:p>
                  </a:txBody>
                  <a:tcPr marL="17780" marR="17780" marT="0" marB="0" anchor="ctr"/>
                </a:tc>
                <a:tc>
                  <a:txBody>
                    <a:bodyPr/>
                    <a:lstStyle/>
                    <a:p>
                      <a:pPr>
                        <a:spcAft>
                          <a:spcPts val="0"/>
                        </a:spcAft>
                      </a:pPr>
                      <a:r>
                        <a:rPr lang="zh-TW" sz="2000" kern="0">
                          <a:effectLst/>
                          <a:latin typeface="標楷體" panose="03000509000000000000" pitchFamily="65" charset="-120"/>
                          <a:ea typeface="標楷體" panose="03000509000000000000" pitchFamily="65" charset="-120"/>
                        </a:rPr>
                        <a:t>啟英高中</a:t>
                      </a:r>
                      <a:endParaRPr lang="zh-TW" sz="2000" kern="100">
                        <a:effectLst/>
                        <a:latin typeface="標楷體" panose="03000509000000000000" pitchFamily="65" charset="-120"/>
                        <a:ea typeface="標楷體" panose="03000509000000000000" pitchFamily="65" charset="-120"/>
                      </a:endParaRPr>
                    </a:p>
                  </a:txBody>
                  <a:tcPr marL="17780" marR="17780" marT="0" marB="0" anchor="ctr"/>
                </a:tc>
                <a:tc>
                  <a:txBody>
                    <a:bodyPr/>
                    <a:lstStyle/>
                    <a:p>
                      <a:pPr algn="ctr">
                        <a:spcAft>
                          <a:spcPts val="0"/>
                        </a:spcAft>
                      </a:pPr>
                      <a:r>
                        <a:rPr lang="en-US" sz="2000" kern="0" baseline="0" dirty="0">
                          <a:solidFill>
                            <a:schemeClr val="bg1"/>
                          </a:solidFill>
                          <a:effectLst/>
                          <a:latin typeface="標楷體" panose="03000509000000000000" pitchFamily="65" charset="-120"/>
                          <a:ea typeface="標楷體" panose="03000509000000000000" pitchFamily="65" charset="-120"/>
                        </a:rPr>
                        <a:t>16</a:t>
                      </a:r>
                      <a:endParaRPr lang="zh-TW" sz="2000" kern="100" baseline="0" dirty="0">
                        <a:solidFill>
                          <a:schemeClr val="bg1"/>
                        </a:solidFill>
                        <a:effectLst/>
                        <a:latin typeface="標楷體" panose="03000509000000000000" pitchFamily="65" charset="-120"/>
                        <a:ea typeface="標楷體" panose="03000509000000000000" pitchFamily="65" charset="-120"/>
                      </a:endParaRPr>
                    </a:p>
                  </a:txBody>
                  <a:tcPr marL="17780" marR="17780" marT="0" marB="0" anchor="ctr">
                    <a:solidFill>
                      <a:schemeClr val="accent1"/>
                    </a:solidFill>
                  </a:tcPr>
                </a:tc>
                <a:tc>
                  <a:txBody>
                    <a:bodyPr/>
                    <a:lstStyle/>
                    <a:p>
                      <a:pPr>
                        <a:spcAft>
                          <a:spcPts val="0"/>
                        </a:spcAft>
                      </a:pPr>
                      <a:r>
                        <a:rPr lang="zh-TW" sz="2000" kern="0" dirty="0">
                          <a:effectLst/>
                          <a:latin typeface="標楷體" panose="03000509000000000000" pitchFamily="65" charset="-120"/>
                          <a:ea typeface="標楷體" panose="03000509000000000000" pitchFamily="65" charset="-120"/>
                        </a:rPr>
                        <a:t>長庚科大</a:t>
                      </a:r>
                      <a:endParaRPr lang="zh-TW" sz="2000" kern="100" dirty="0">
                        <a:effectLst/>
                        <a:latin typeface="標楷體" panose="03000509000000000000" pitchFamily="65" charset="-120"/>
                        <a:ea typeface="標楷體" panose="03000509000000000000" pitchFamily="65" charset="-120"/>
                      </a:endParaRPr>
                    </a:p>
                  </a:txBody>
                  <a:tcPr marL="17780" marR="17780" marT="0" marB="0" anchor="ctr"/>
                </a:tc>
                <a:extLst>
                  <a:ext uri="{0D108BD9-81ED-4DB2-BD59-A6C34878D82A}">
                    <a16:rowId xmlns:a16="http://schemas.microsoft.com/office/drawing/2014/main" val="2567660991"/>
                  </a:ext>
                </a:extLst>
              </a:tr>
            </a:tbl>
          </a:graphicData>
        </a:graphic>
      </p:graphicFrame>
    </p:spTree>
    <p:extLst>
      <p:ext uri="{BB962C8B-B14F-4D97-AF65-F5344CB8AC3E}">
        <p14:creationId xmlns:p14="http://schemas.microsoft.com/office/powerpoint/2010/main" val="1453984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C2EADE2-60BD-44C5-AB92-ADCFBDE124A0}"/>
              </a:ext>
            </a:extLst>
          </p:cNvPr>
          <p:cNvSpPr>
            <a:spLocks noGrp="1"/>
          </p:cNvSpPr>
          <p:nvPr>
            <p:ph type="title"/>
          </p:nvPr>
        </p:nvSpPr>
        <p:spPr/>
        <p:txBody>
          <a:bodyPr>
            <a:noAutofit/>
          </a:bodyPr>
          <a:lstStyle/>
          <a:p>
            <a:r>
              <a:rPr lang="zh-TW" altLang="en-US" dirty="0" smtClean="0"/>
              <a:t>異地備援演練</a:t>
            </a:r>
            <a:endParaRPr lang="zh-HK" altLang="en-US" dirty="0"/>
          </a:p>
        </p:txBody>
      </p:sp>
      <p:sp>
        <p:nvSpPr>
          <p:cNvPr id="5" name="Google Shape;441;p16"/>
          <p:cNvSpPr txBox="1"/>
          <p:nvPr/>
        </p:nvSpPr>
        <p:spPr>
          <a:xfrm>
            <a:off x="124985" y="1050483"/>
            <a:ext cx="8143875" cy="1214993"/>
          </a:xfrm>
          <a:prstGeom prst="rect">
            <a:avLst/>
          </a:prstGeom>
          <a:noFill/>
          <a:ln>
            <a:noFill/>
          </a:ln>
        </p:spPr>
        <p:txBody>
          <a:bodyPr spcFirstLastPara="1" wrap="square" lIns="91425" tIns="45700" rIns="91425" bIns="45700" anchor="t" anchorCtr="0">
            <a:noAutofit/>
          </a:bodyPr>
          <a:lstStyle/>
          <a:p>
            <a:pPr marL="742950" lvl="1" indent="-285750">
              <a:lnSpc>
                <a:spcPct val="120000"/>
              </a:lnSpc>
              <a:buClr>
                <a:srgbClr val="555DAB"/>
              </a:buClr>
              <a:buSzPts val="1800"/>
              <a:buFont typeface="Noto Sans Symbols"/>
              <a:buChar char="❏"/>
            </a:pPr>
            <a:r>
              <a:rPr lang="en-US" altLang="zh-TW" sz="2000" dirty="0" smtClean="0">
                <a:latin typeface="DFKai-SB"/>
                <a:ea typeface="DFKai-SB"/>
                <a:cs typeface="DFKai-SB"/>
                <a:sym typeface="DFKai-SB"/>
              </a:rPr>
              <a:t>2023</a:t>
            </a:r>
            <a:r>
              <a:rPr lang="zh-TW" altLang="en-US" sz="2000" dirty="0" smtClean="0">
                <a:latin typeface="DFKai-SB"/>
                <a:ea typeface="DFKai-SB"/>
                <a:cs typeface="DFKai-SB"/>
                <a:sym typeface="DFKai-SB"/>
              </a:rPr>
              <a:t>年</a:t>
            </a:r>
            <a:r>
              <a:rPr lang="zh-TW" altLang="en-US" sz="2000" dirty="0">
                <a:latin typeface="DFKai-SB"/>
                <a:ea typeface="DFKai-SB"/>
                <a:cs typeface="DFKai-SB"/>
                <a:sym typeface="DFKai-SB"/>
              </a:rPr>
              <a:t>感謝陸軍專科學校、六和</a:t>
            </a:r>
            <a:r>
              <a:rPr lang="zh-TW" altLang="en-US" sz="2000" dirty="0" smtClean="0">
                <a:latin typeface="DFKai-SB"/>
                <a:ea typeface="DFKai-SB"/>
                <a:cs typeface="DFKai-SB"/>
                <a:sym typeface="DFKai-SB"/>
              </a:rPr>
              <a:t>高中協助異地</a:t>
            </a:r>
            <a:r>
              <a:rPr lang="zh-TW" altLang="en-US" sz="2000" dirty="0">
                <a:latin typeface="DFKai-SB"/>
                <a:ea typeface="DFKai-SB"/>
                <a:cs typeface="DFKai-SB"/>
                <a:sym typeface="DFKai-SB"/>
              </a:rPr>
              <a:t>備援演練。</a:t>
            </a:r>
            <a:endParaRPr lang="en-US" altLang="zh-TW" sz="2000" dirty="0" smtClean="0">
              <a:latin typeface="DFKai-SB"/>
              <a:ea typeface="DFKai-SB"/>
              <a:cs typeface="DFKai-SB"/>
              <a:sym typeface="DFKai-SB"/>
            </a:endParaRPr>
          </a:p>
          <a:p>
            <a:pPr marL="742950" lvl="1" indent="-285750">
              <a:lnSpc>
                <a:spcPct val="120000"/>
              </a:lnSpc>
              <a:buClr>
                <a:srgbClr val="555DAB"/>
              </a:buClr>
              <a:buSzPts val="1800"/>
              <a:buFont typeface="Noto Sans Symbols"/>
              <a:buChar char="❏"/>
            </a:pPr>
            <a:endParaRPr lang="en-US" altLang="zh-TW" sz="2000" dirty="0" smtClean="0">
              <a:latin typeface="DFKai-SB"/>
              <a:ea typeface="DFKai-SB"/>
              <a:cs typeface="DFKai-SB"/>
              <a:sym typeface="DFKai-SB"/>
            </a:endParaRPr>
          </a:p>
          <a:p>
            <a:pPr marL="742950" lvl="1" indent="-285750">
              <a:lnSpc>
                <a:spcPct val="120000"/>
              </a:lnSpc>
              <a:buClr>
                <a:srgbClr val="555DAB"/>
              </a:buClr>
              <a:buSzPts val="1800"/>
              <a:buFont typeface="Noto Sans Symbols"/>
              <a:buChar char="❏"/>
            </a:pPr>
            <a:r>
              <a:rPr lang="en-US" altLang="zh-TW" sz="2000" dirty="0" smtClean="0">
                <a:latin typeface="DFKai-SB"/>
                <a:ea typeface="DFKai-SB"/>
                <a:cs typeface="DFKai-SB"/>
                <a:sym typeface="DFKai-SB"/>
              </a:rPr>
              <a:t>2024</a:t>
            </a:r>
            <a:r>
              <a:rPr lang="zh-TW" altLang="en-US" sz="2000" dirty="0" smtClean="0">
                <a:latin typeface="DFKai-SB"/>
                <a:ea typeface="DFKai-SB"/>
                <a:cs typeface="DFKai-SB"/>
                <a:sym typeface="DFKai-SB"/>
              </a:rPr>
              <a:t>年感謝長庚科大、</a:t>
            </a:r>
            <a:r>
              <a:rPr lang="zh-TW" altLang="en-US" sz="2000" dirty="0">
                <a:latin typeface="DFKai-SB"/>
                <a:ea typeface="DFKai-SB"/>
                <a:cs typeface="DFKai-SB"/>
                <a:sym typeface="DFKai-SB"/>
              </a:rPr>
              <a:t>育達</a:t>
            </a:r>
            <a:r>
              <a:rPr lang="zh-TW" altLang="en-US" sz="2000" dirty="0" smtClean="0">
                <a:latin typeface="DFKai-SB"/>
                <a:ea typeface="DFKai-SB"/>
                <a:cs typeface="DFKai-SB"/>
                <a:sym typeface="DFKai-SB"/>
              </a:rPr>
              <a:t>高中、振</a:t>
            </a:r>
            <a:r>
              <a:rPr lang="zh-TW" altLang="en-US" sz="2000" dirty="0">
                <a:latin typeface="DFKai-SB"/>
                <a:ea typeface="DFKai-SB"/>
                <a:cs typeface="DFKai-SB"/>
                <a:sym typeface="DFKai-SB"/>
              </a:rPr>
              <a:t>聲高中</a:t>
            </a:r>
            <a:r>
              <a:rPr lang="zh-TW" altLang="en-US" sz="2000" dirty="0" smtClean="0">
                <a:latin typeface="DFKai-SB"/>
                <a:ea typeface="DFKai-SB"/>
                <a:cs typeface="DFKai-SB"/>
                <a:sym typeface="DFKai-SB"/>
              </a:rPr>
              <a:t>協助異地</a:t>
            </a:r>
            <a:r>
              <a:rPr lang="zh-TW" altLang="en-US" sz="2000" dirty="0">
                <a:latin typeface="DFKai-SB"/>
                <a:ea typeface="DFKai-SB"/>
                <a:cs typeface="DFKai-SB"/>
                <a:sym typeface="DFKai-SB"/>
              </a:rPr>
              <a:t>備援演練。</a:t>
            </a:r>
          </a:p>
        </p:txBody>
      </p:sp>
      <p:sp>
        <p:nvSpPr>
          <p:cNvPr id="3" name="投影片編號版面配置區 2"/>
          <p:cNvSpPr>
            <a:spLocks noGrp="1"/>
          </p:cNvSpPr>
          <p:nvPr>
            <p:ph type="sldNum" sz="quarter" idx="12"/>
          </p:nvPr>
        </p:nvSpPr>
        <p:spPr/>
        <p:txBody>
          <a:bodyPr/>
          <a:lstStyle/>
          <a:p>
            <a:fld id="{B46171ED-8A70-41BD-A3D6-12C0EBDE3C61}" type="slidenum">
              <a:rPr lang="zh-TW" altLang="en-US" smtClean="0"/>
              <a:t>19</a:t>
            </a:fld>
            <a:endParaRPr lang="zh-TW" altLang="en-US"/>
          </a:p>
        </p:txBody>
      </p:sp>
      <p:pic>
        <p:nvPicPr>
          <p:cNvPr id="27" name="圖片 26"/>
          <p:cNvPicPr/>
          <p:nvPr/>
        </p:nvPicPr>
        <p:blipFill>
          <a:blip r:embed="rId2"/>
          <a:stretch>
            <a:fillRect/>
          </a:stretch>
        </p:blipFill>
        <p:spPr>
          <a:xfrm>
            <a:off x="1828598" y="2265475"/>
            <a:ext cx="5002508" cy="4090876"/>
          </a:xfrm>
          <a:prstGeom prst="rect">
            <a:avLst/>
          </a:prstGeom>
        </p:spPr>
      </p:pic>
    </p:spTree>
    <p:extLst>
      <p:ext uri="{BB962C8B-B14F-4D97-AF65-F5344CB8AC3E}">
        <p14:creationId xmlns:p14="http://schemas.microsoft.com/office/powerpoint/2010/main" val="1086198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圖片 25">
            <a:extLst>
              <a:ext uri="{FF2B5EF4-FFF2-40B4-BE49-F238E27FC236}">
                <a16:creationId xmlns:a16="http://schemas.microsoft.com/office/drawing/2014/main" id="{B7407D7A-8CD0-4482-817F-4B20A258A3D9}"/>
              </a:ext>
            </a:extLst>
          </p:cNvPr>
          <p:cNvPicPr>
            <a:picLocks noChangeAspect="1"/>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4926"/>
          <a:stretch/>
        </p:blipFill>
        <p:spPr>
          <a:xfrm>
            <a:off x="0" y="0"/>
            <a:ext cx="9192519" cy="6867258"/>
          </a:xfrm>
          <a:prstGeom prst="rect">
            <a:avLst/>
          </a:prstGeom>
          <a:solidFill>
            <a:srgbClr val="FFC000"/>
          </a:solidFill>
          <a:ln>
            <a:solidFill>
              <a:srgbClr val="0070C0"/>
            </a:solidFill>
          </a:ln>
        </p:spPr>
      </p:pic>
      <p:grpSp>
        <p:nvGrpSpPr>
          <p:cNvPr id="15" name="组合 15">
            <a:extLst>
              <a:ext uri="{FF2B5EF4-FFF2-40B4-BE49-F238E27FC236}">
                <a16:creationId xmlns:a16="http://schemas.microsoft.com/office/drawing/2014/main" id="{EBC43D89-307D-43F9-9C4A-D35537C45032}"/>
              </a:ext>
            </a:extLst>
          </p:cNvPr>
          <p:cNvGrpSpPr/>
          <p:nvPr/>
        </p:nvGrpSpPr>
        <p:grpSpPr>
          <a:xfrm>
            <a:off x="3939810" y="1813159"/>
            <a:ext cx="288235" cy="3043430"/>
            <a:chOff x="2304906" y="1446070"/>
            <a:chExt cx="642258" cy="3789293"/>
          </a:xfrm>
        </p:grpSpPr>
        <p:cxnSp>
          <p:nvCxnSpPr>
            <p:cNvPr id="16" name="直接连接符 16">
              <a:extLst>
                <a:ext uri="{FF2B5EF4-FFF2-40B4-BE49-F238E27FC236}">
                  <a16:creationId xmlns:a16="http://schemas.microsoft.com/office/drawing/2014/main" id="{240FB15F-C5A3-4258-B87B-66EFCD62830C}"/>
                </a:ext>
              </a:extLst>
            </p:cNvPr>
            <p:cNvCxnSpPr>
              <a:cxnSpLocks/>
            </p:cNvCxnSpPr>
            <p:nvPr/>
          </p:nvCxnSpPr>
          <p:spPr>
            <a:xfrm>
              <a:off x="2304906" y="5080534"/>
              <a:ext cx="642258"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7" name="组合 17">
              <a:extLst>
                <a:ext uri="{FF2B5EF4-FFF2-40B4-BE49-F238E27FC236}">
                  <a16:creationId xmlns:a16="http://schemas.microsoft.com/office/drawing/2014/main" id="{B920D5AD-C67A-4761-A88F-F68708565360}"/>
                </a:ext>
              </a:extLst>
            </p:cNvPr>
            <p:cNvGrpSpPr/>
            <p:nvPr/>
          </p:nvGrpSpPr>
          <p:grpSpPr>
            <a:xfrm flipV="1">
              <a:off x="2304906" y="1446070"/>
              <a:ext cx="642258" cy="3789293"/>
              <a:chOff x="1774958" y="-31845508"/>
              <a:chExt cx="6607779" cy="38985674"/>
            </a:xfrm>
          </p:grpSpPr>
          <p:cxnSp>
            <p:nvCxnSpPr>
              <p:cNvPr id="18" name="直接连接符 18">
                <a:extLst>
                  <a:ext uri="{FF2B5EF4-FFF2-40B4-BE49-F238E27FC236}">
                    <a16:creationId xmlns:a16="http://schemas.microsoft.com/office/drawing/2014/main" id="{8515BEB4-8B67-4040-A387-D95F927812DC}"/>
                  </a:ext>
                </a:extLst>
              </p:cNvPr>
              <p:cNvCxnSpPr>
                <a:cxnSpLocks/>
              </p:cNvCxnSpPr>
              <p:nvPr/>
            </p:nvCxnSpPr>
            <p:spPr>
              <a:xfrm>
                <a:off x="4714142" y="-31845508"/>
                <a:ext cx="0" cy="389856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9">
                <a:extLst>
                  <a:ext uri="{FF2B5EF4-FFF2-40B4-BE49-F238E27FC236}">
                    <a16:creationId xmlns:a16="http://schemas.microsoft.com/office/drawing/2014/main" id="{FCDA9C92-A633-48BF-9DD1-E3A31DD3EE09}"/>
                  </a:ext>
                </a:extLst>
              </p:cNvPr>
              <p:cNvCxnSpPr>
                <a:cxnSpLocks/>
              </p:cNvCxnSpPr>
              <p:nvPr/>
            </p:nvCxnSpPr>
            <p:spPr>
              <a:xfrm flipV="1">
                <a:off x="1774958" y="5227011"/>
                <a:ext cx="6607779"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TextBox 4">
            <a:extLst>
              <a:ext uri="{FF2B5EF4-FFF2-40B4-BE49-F238E27FC236}">
                <a16:creationId xmlns:a16="http://schemas.microsoft.com/office/drawing/2014/main" id="{67DF3FD4-2437-4E43-920E-D90045863252}"/>
              </a:ext>
            </a:extLst>
          </p:cNvPr>
          <p:cNvSpPr txBox="1"/>
          <p:nvPr/>
        </p:nvSpPr>
        <p:spPr>
          <a:xfrm>
            <a:off x="3033796" y="470802"/>
            <a:ext cx="738664" cy="1938992"/>
          </a:xfrm>
          <a:prstGeom prst="rect">
            <a:avLst/>
          </a:prstGeom>
          <a:noFill/>
        </p:spPr>
        <p:txBody>
          <a:bodyPr vert="eaVert" wrap="none" rtlCol="0">
            <a:spAutoFit/>
          </a:bodyPr>
          <a:lstStyle/>
          <a:p>
            <a:pPr algn="ctr"/>
            <a:r>
              <a:rPr lang="zh-TW" altLang="en-US" sz="3600" dirty="0" smtClean="0">
                <a:solidFill>
                  <a:schemeClr val="bg1"/>
                </a:solidFill>
                <a:latin typeface="微軟正黑體" panose="020B0604030504040204" pitchFamily="34" charset="-120"/>
                <a:ea typeface="微軟正黑體" panose="020B0604030504040204" pitchFamily="34" charset="-120"/>
              </a:rPr>
              <a:t>會議議程</a:t>
            </a:r>
            <a:endParaRPr lang="en-US" altLang="zh-CN" sz="3600" spc="450" dirty="0">
              <a:solidFill>
                <a:schemeClr val="bg1"/>
              </a:solidFill>
              <a:latin typeface="微軟正黑體" panose="020B0604030504040204" pitchFamily="34" charset="-120"/>
              <a:ea typeface="微軟正黑體" panose="020B0604030504040204" pitchFamily="34" charset="-120"/>
            </a:endParaRPr>
          </a:p>
        </p:txBody>
      </p:sp>
      <p:grpSp>
        <p:nvGrpSpPr>
          <p:cNvPr id="2" name="群組 1"/>
          <p:cNvGrpSpPr/>
          <p:nvPr/>
        </p:nvGrpSpPr>
        <p:grpSpPr>
          <a:xfrm>
            <a:off x="4523604" y="1931696"/>
            <a:ext cx="4241016" cy="2315765"/>
            <a:chOff x="5678714" y="1603004"/>
            <a:chExt cx="4241016" cy="2315765"/>
          </a:xfrm>
        </p:grpSpPr>
        <p:sp>
          <p:nvSpPr>
            <p:cNvPr id="3" name="椭圆 3">
              <a:extLst>
                <a:ext uri="{FF2B5EF4-FFF2-40B4-BE49-F238E27FC236}">
                  <a16:creationId xmlns:a16="http://schemas.microsoft.com/office/drawing/2014/main" id="{20072517-444C-4434-9255-4C005B98D3C1}"/>
                </a:ext>
              </a:extLst>
            </p:cNvPr>
            <p:cNvSpPr/>
            <p:nvPr/>
          </p:nvSpPr>
          <p:spPr>
            <a:xfrm>
              <a:off x="5678715" y="1603004"/>
              <a:ext cx="421750" cy="42031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1500" noProof="1" smtClean="0">
                  <a:solidFill>
                    <a:schemeClr val="bg1"/>
                  </a:solidFill>
                  <a:latin typeface="微軟正黑體" panose="020B0604030504040204" pitchFamily="34" charset="-120"/>
                  <a:ea typeface="微軟正黑體" panose="020B0604030504040204" pitchFamily="34" charset="-120"/>
                </a:rPr>
                <a:t>一</a:t>
              </a:r>
              <a:endParaRPr lang="zh-CN" altLang="en-US" sz="1500" noProof="1">
                <a:solidFill>
                  <a:schemeClr val="bg1"/>
                </a:solidFill>
                <a:latin typeface="微軟正黑體" panose="020B0604030504040204" pitchFamily="34" charset="-120"/>
                <a:ea typeface="微軟正黑體" panose="020B0604030504040204" pitchFamily="34" charset="-120"/>
              </a:endParaRPr>
            </a:p>
          </p:txBody>
        </p:sp>
        <p:sp>
          <p:nvSpPr>
            <p:cNvPr id="4" name="椭圆 4">
              <a:extLst>
                <a:ext uri="{FF2B5EF4-FFF2-40B4-BE49-F238E27FC236}">
                  <a16:creationId xmlns:a16="http://schemas.microsoft.com/office/drawing/2014/main" id="{F7A94B7D-366F-4DF3-9CCD-1818972C994A}"/>
                </a:ext>
              </a:extLst>
            </p:cNvPr>
            <p:cNvSpPr/>
            <p:nvPr/>
          </p:nvSpPr>
          <p:spPr>
            <a:xfrm>
              <a:off x="5678715" y="2198925"/>
              <a:ext cx="421750" cy="42175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1500" noProof="1" smtClean="0">
                  <a:solidFill>
                    <a:schemeClr val="bg1"/>
                  </a:solidFill>
                  <a:latin typeface="微軟正黑體" panose="020B0604030504040204" pitchFamily="34" charset="-120"/>
                  <a:ea typeface="微軟正黑體" panose="020B0604030504040204" pitchFamily="34" charset="-120"/>
                </a:rPr>
                <a:t>二</a:t>
              </a:r>
              <a:endParaRPr lang="zh-CN" altLang="en-US" sz="1500" noProof="1">
                <a:solidFill>
                  <a:schemeClr val="bg1"/>
                </a:solidFill>
                <a:latin typeface="微軟正黑體" panose="020B0604030504040204" pitchFamily="34" charset="-120"/>
                <a:ea typeface="微軟正黑體" panose="020B0604030504040204" pitchFamily="34" charset="-120"/>
              </a:endParaRPr>
            </a:p>
          </p:txBody>
        </p:sp>
        <p:sp>
          <p:nvSpPr>
            <p:cNvPr id="5" name="椭圆 5">
              <a:extLst>
                <a:ext uri="{FF2B5EF4-FFF2-40B4-BE49-F238E27FC236}">
                  <a16:creationId xmlns:a16="http://schemas.microsoft.com/office/drawing/2014/main" id="{A1FC1DF6-A0D0-484A-9E53-6BA2E0248508}"/>
                </a:ext>
              </a:extLst>
            </p:cNvPr>
            <p:cNvSpPr/>
            <p:nvPr/>
          </p:nvSpPr>
          <p:spPr>
            <a:xfrm>
              <a:off x="5678715" y="2796285"/>
              <a:ext cx="421750" cy="42031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1500" noProof="1" smtClean="0">
                  <a:solidFill>
                    <a:schemeClr val="bg1"/>
                  </a:solidFill>
                  <a:latin typeface="微軟正黑體" panose="020B0604030504040204" pitchFamily="34" charset="-120"/>
                  <a:ea typeface="微軟正黑體" panose="020B0604030504040204" pitchFamily="34" charset="-120"/>
                </a:rPr>
                <a:t>三</a:t>
              </a:r>
              <a:endParaRPr lang="zh-CN" altLang="en-US" sz="1500" noProof="1">
                <a:solidFill>
                  <a:schemeClr val="bg1"/>
                </a:solidFill>
                <a:latin typeface="微軟正黑體" panose="020B0604030504040204" pitchFamily="34" charset="-120"/>
                <a:ea typeface="微軟正黑體" panose="020B0604030504040204" pitchFamily="34" charset="-120"/>
              </a:endParaRPr>
            </a:p>
          </p:txBody>
        </p:sp>
        <p:sp>
          <p:nvSpPr>
            <p:cNvPr id="6" name="椭圆 6">
              <a:extLst>
                <a:ext uri="{FF2B5EF4-FFF2-40B4-BE49-F238E27FC236}">
                  <a16:creationId xmlns:a16="http://schemas.microsoft.com/office/drawing/2014/main" id="{034FCECD-EFF7-408E-9788-AABCE9900356}"/>
                </a:ext>
              </a:extLst>
            </p:cNvPr>
            <p:cNvSpPr/>
            <p:nvPr/>
          </p:nvSpPr>
          <p:spPr>
            <a:xfrm>
              <a:off x="5678715" y="3392205"/>
              <a:ext cx="421750" cy="42175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1500" noProof="1" smtClean="0">
                  <a:solidFill>
                    <a:schemeClr val="bg1"/>
                  </a:solidFill>
                  <a:latin typeface="微軟正黑體" panose="020B0604030504040204" pitchFamily="34" charset="-120"/>
                  <a:ea typeface="微軟正黑體" panose="020B0604030504040204" pitchFamily="34" charset="-120"/>
                </a:rPr>
                <a:t>四</a:t>
              </a:r>
              <a:endParaRPr lang="zh-CN" altLang="en-US" sz="1500" noProof="1">
                <a:solidFill>
                  <a:schemeClr val="bg1"/>
                </a:solidFill>
                <a:latin typeface="微軟正黑體" panose="020B0604030504040204" pitchFamily="34" charset="-120"/>
                <a:ea typeface="微軟正黑體" panose="020B0604030504040204" pitchFamily="34" charset="-120"/>
              </a:endParaRPr>
            </a:p>
          </p:txBody>
        </p:sp>
        <p:cxnSp>
          <p:nvCxnSpPr>
            <p:cNvPr id="7" name="直接连接符 7">
              <a:extLst>
                <a:ext uri="{FF2B5EF4-FFF2-40B4-BE49-F238E27FC236}">
                  <a16:creationId xmlns:a16="http://schemas.microsoft.com/office/drawing/2014/main" id="{09058C8C-ED1C-4DEF-9963-80555F1DFCDA}"/>
                </a:ext>
              </a:extLst>
            </p:cNvPr>
            <p:cNvCxnSpPr>
              <a:cxnSpLocks/>
            </p:cNvCxnSpPr>
            <p:nvPr/>
          </p:nvCxnSpPr>
          <p:spPr>
            <a:xfrm>
              <a:off x="5678714" y="2069960"/>
              <a:ext cx="242837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979EF341-3814-4104-A224-CA48489188C2}"/>
                </a:ext>
              </a:extLst>
            </p:cNvPr>
            <p:cNvSpPr/>
            <p:nvPr/>
          </p:nvSpPr>
          <p:spPr>
            <a:xfrm>
              <a:off x="6304646" y="1634587"/>
              <a:ext cx="2880559" cy="369332"/>
            </a:xfrm>
            <a:prstGeom prst="rect">
              <a:avLst/>
            </a:prstGeom>
            <a:ln>
              <a:noFill/>
            </a:ln>
          </p:spPr>
          <p:txBody>
            <a:bodyPr wrap="square">
              <a:spAutoFit/>
            </a:bodyPr>
            <a:lstStyle/>
            <a:p>
              <a:pPr lvl="0"/>
              <a:r>
                <a:rPr lang="zh-TW" altLang="en-US" dirty="0">
                  <a:solidFill>
                    <a:schemeClr val="bg1"/>
                  </a:solidFill>
                  <a:latin typeface="微軟正黑體" panose="020B0604030504040204" pitchFamily="34" charset="-120"/>
                  <a:ea typeface="微軟正黑體" panose="020B0604030504040204" pitchFamily="34" charset="-120"/>
                </a:rPr>
                <a:t>工作</a:t>
              </a:r>
              <a:r>
                <a:rPr lang="zh-TW" altLang="en-US" dirty="0" smtClean="0">
                  <a:solidFill>
                    <a:schemeClr val="bg1"/>
                  </a:solidFill>
                  <a:latin typeface="微軟正黑體" panose="020B0604030504040204" pitchFamily="34" charset="-120"/>
                  <a:ea typeface="微軟正黑體" panose="020B0604030504040204" pitchFamily="34" charset="-120"/>
                </a:rPr>
                <a:t>報告</a:t>
              </a:r>
              <a:endParaRPr lang="zh-TW" altLang="en-US" dirty="0">
                <a:solidFill>
                  <a:schemeClr val="bg1"/>
                </a:solidFill>
                <a:latin typeface="微軟正黑體" panose="020B0604030504040204" pitchFamily="34" charset="-120"/>
                <a:ea typeface="微軟正黑體" panose="020B0604030504040204" pitchFamily="34" charset="-120"/>
              </a:endParaRPr>
            </a:p>
          </p:txBody>
        </p:sp>
        <p:sp>
          <p:nvSpPr>
            <p:cNvPr id="9" name="矩形 8">
              <a:extLst>
                <a:ext uri="{FF2B5EF4-FFF2-40B4-BE49-F238E27FC236}">
                  <a16:creationId xmlns:a16="http://schemas.microsoft.com/office/drawing/2014/main" id="{DBB28419-CF90-4D9A-A423-C2CF50823339}"/>
                </a:ext>
              </a:extLst>
            </p:cNvPr>
            <p:cNvSpPr/>
            <p:nvPr/>
          </p:nvSpPr>
          <p:spPr>
            <a:xfrm>
              <a:off x="6304645" y="2219750"/>
              <a:ext cx="3615085" cy="369332"/>
            </a:xfrm>
            <a:prstGeom prst="rect">
              <a:avLst/>
            </a:prstGeom>
            <a:ln>
              <a:noFill/>
            </a:ln>
          </p:spPr>
          <p:txBody>
            <a:bodyPr wrap="square">
              <a:spAutoFit/>
            </a:bodyPr>
            <a:lstStyle/>
            <a:p>
              <a:pPr lvl="0"/>
              <a:r>
                <a:rPr lang="en-US" altLang="zh-TW" dirty="0">
                  <a:solidFill>
                    <a:schemeClr val="bg1"/>
                  </a:solidFill>
                  <a:latin typeface="微軟正黑體" panose="020B0604030504040204" pitchFamily="34" charset="-120"/>
                  <a:ea typeface="微軟正黑體" panose="020B0604030504040204" pitchFamily="34" charset="-120"/>
                </a:rPr>
                <a:t>TWAREN/</a:t>
              </a:r>
              <a:r>
                <a:rPr lang="en-US" altLang="zh-TW" dirty="0" err="1">
                  <a:solidFill>
                    <a:schemeClr val="bg1"/>
                  </a:solidFill>
                  <a:latin typeface="微軟正黑體" panose="020B0604030504040204" pitchFamily="34" charset="-120"/>
                  <a:ea typeface="微軟正黑體" panose="020B0604030504040204" pitchFamily="34" charset="-120"/>
                </a:rPr>
                <a:t>TANet</a:t>
              </a:r>
              <a:r>
                <a:rPr lang="zh-TW" altLang="en-US" dirty="0">
                  <a:solidFill>
                    <a:schemeClr val="bg1"/>
                  </a:solidFill>
                  <a:latin typeface="微軟正黑體" panose="020B0604030504040204" pitchFamily="34" charset="-120"/>
                  <a:ea typeface="微軟正黑體" panose="020B0604030504040204" pitchFamily="34" charset="-120"/>
                </a:rPr>
                <a:t>新一代骨幹</a:t>
              </a:r>
              <a:r>
                <a:rPr lang="zh-TW" altLang="en-US" dirty="0" smtClean="0">
                  <a:solidFill>
                    <a:schemeClr val="bg1"/>
                  </a:solidFill>
                  <a:latin typeface="微軟正黑體" panose="020B0604030504040204" pitchFamily="34" charset="-120"/>
                  <a:ea typeface="微軟正黑體" panose="020B0604030504040204" pitchFamily="34" charset="-120"/>
                </a:rPr>
                <a:t>網路</a:t>
              </a:r>
              <a:endParaRPr lang="zh-TW" altLang="en-US" dirty="0">
                <a:solidFill>
                  <a:schemeClr val="bg1"/>
                </a:solidFill>
                <a:latin typeface="微軟正黑體" panose="020B0604030504040204" pitchFamily="34" charset="-120"/>
                <a:ea typeface="微軟正黑體" panose="020B0604030504040204" pitchFamily="34" charset="-120"/>
              </a:endParaRPr>
            </a:p>
          </p:txBody>
        </p:sp>
        <p:sp>
          <p:nvSpPr>
            <p:cNvPr id="10" name="矩形 9">
              <a:extLst>
                <a:ext uri="{FF2B5EF4-FFF2-40B4-BE49-F238E27FC236}">
                  <a16:creationId xmlns:a16="http://schemas.microsoft.com/office/drawing/2014/main" id="{76B958BB-0E5D-4D38-A8EA-86C2A52D1FD5}"/>
                </a:ext>
              </a:extLst>
            </p:cNvPr>
            <p:cNvSpPr/>
            <p:nvPr/>
          </p:nvSpPr>
          <p:spPr>
            <a:xfrm>
              <a:off x="6304646" y="2826156"/>
              <a:ext cx="3615084" cy="369332"/>
            </a:xfrm>
            <a:prstGeom prst="rect">
              <a:avLst/>
            </a:prstGeom>
            <a:ln>
              <a:noFill/>
            </a:ln>
          </p:spPr>
          <p:txBody>
            <a:bodyPr wrap="square">
              <a:spAutoFit/>
            </a:bodyPr>
            <a:lstStyle/>
            <a:p>
              <a:r>
                <a:rPr lang="zh-TW" altLang="en-US" dirty="0">
                  <a:solidFill>
                    <a:schemeClr val="bg1"/>
                  </a:solidFill>
                  <a:latin typeface="微軟正黑體" panose="020B0604030504040204" pitchFamily="34" charset="-120"/>
                  <a:ea typeface="微軟正黑體" panose="020B0604030504040204" pitchFamily="34" charset="-120"/>
                </a:rPr>
                <a:t>桃園區</a:t>
              </a:r>
              <a:r>
                <a:rPr lang="zh-TW" altLang="en-US" dirty="0" smtClean="0">
                  <a:solidFill>
                    <a:schemeClr val="bg1"/>
                  </a:solidFill>
                  <a:latin typeface="微軟正黑體" panose="020B0604030504040204" pitchFamily="34" charset="-120"/>
                  <a:ea typeface="微軟正黑體" panose="020B0604030504040204" pitchFamily="34" charset="-120"/>
                </a:rPr>
                <a:t>網提供之服務</a:t>
              </a:r>
              <a:endParaRPr lang="zh-TW" altLang="en-US" dirty="0">
                <a:solidFill>
                  <a:schemeClr val="bg1"/>
                </a:solidFill>
                <a:latin typeface="微軟正黑體" panose="020B0604030504040204" pitchFamily="34" charset="-120"/>
                <a:ea typeface="微軟正黑體" panose="020B0604030504040204" pitchFamily="34" charset="-120"/>
              </a:endParaRPr>
            </a:p>
          </p:txBody>
        </p:sp>
        <p:cxnSp>
          <p:nvCxnSpPr>
            <p:cNvPr id="12" name="直接连接符 12">
              <a:extLst>
                <a:ext uri="{FF2B5EF4-FFF2-40B4-BE49-F238E27FC236}">
                  <a16:creationId xmlns:a16="http://schemas.microsoft.com/office/drawing/2014/main" id="{D0DE3225-2CC2-410F-BA80-2B67CDF4F735}"/>
                </a:ext>
              </a:extLst>
            </p:cNvPr>
            <p:cNvCxnSpPr>
              <a:cxnSpLocks/>
            </p:cNvCxnSpPr>
            <p:nvPr/>
          </p:nvCxnSpPr>
          <p:spPr>
            <a:xfrm flipV="1">
              <a:off x="5678715" y="3297567"/>
              <a:ext cx="2428378" cy="1"/>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3">
              <a:extLst>
                <a:ext uri="{FF2B5EF4-FFF2-40B4-BE49-F238E27FC236}">
                  <a16:creationId xmlns:a16="http://schemas.microsoft.com/office/drawing/2014/main" id="{A5BCA3E7-8F58-4547-8D86-320B5E8AB486}"/>
                </a:ext>
              </a:extLst>
            </p:cNvPr>
            <p:cNvCxnSpPr>
              <a:cxnSpLocks/>
            </p:cNvCxnSpPr>
            <p:nvPr/>
          </p:nvCxnSpPr>
          <p:spPr>
            <a:xfrm>
              <a:off x="5678714" y="2691161"/>
              <a:ext cx="242837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4">
              <a:extLst>
                <a:ext uri="{FF2B5EF4-FFF2-40B4-BE49-F238E27FC236}">
                  <a16:creationId xmlns:a16="http://schemas.microsoft.com/office/drawing/2014/main" id="{5E0C9C92-D8C0-4B43-A5AD-078784C9047E}"/>
                </a:ext>
              </a:extLst>
            </p:cNvPr>
            <p:cNvCxnSpPr>
              <a:cxnSpLocks/>
            </p:cNvCxnSpPr>
            <p:nvPr/>
          </p:nvCxnSpPr>
          <p:spPr>
            <a:xfrm flipV="1">
              <a:off x="5678714" y="3918768"/>
              <a:ext cx="2428377" cy="1"/>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id="{E3264FCC-E285-4CFF-873E-F63987CABB12}"/>
                </a:ext>
              </a:extLst>
            </p:cNvPr>
            <p:cNvSpPr/>
            <p:nvPr/>
          </p:nvSpPr>
          <p:spPr>
            <a:xfrm>
              <a:off x="6304645" y="3432561"/>
              <a:ext cx="3284521" cy="369332"/>
            </a:xfrm>
            <a:prstGeom prst="rect">
              <a:avLst/>
            </a:prstGeom>
            <a:ln>
              <a:noFill/>
            </a:ln>
          </p:spPr>
          <p:txBody>
            <a:bodyPr wrap="square">
              <a:spAutoFit/>
            </a:bodyPr>
            <a:lstStyle/>
            <a:p>
              <a:r>
                <a:rPr lang="zh-TW" altLang="en-US" dirty="0" smtClean="0">
                  <a:solidFill>
                    <a:schemeClr val="bg1"/>
                  </a:solidFill>
                  <a:latin typeface="微軟正黑體" panose="020B0604030504040204" pitchFamily="34" charset="-120"/>
                  <a:ea typeface="微軟正黑體" panose="020B0604030504040204" pitchFamily="34" charset="-120"/>
                </a:rPr>
                <a:t>討論議案</a:t>
              </a:r>
              <a:endParaRPr lang="zh-TW" altLang="en-US" dirty="0">
                <a:solidFill>
                  <a:schemeClr val="bg1"/>
                </a:solidFill>
                <a:latin typeface="微軟正黑體" panose="020B0604030504040204" pitchFamily="34" charset="-120"/>
                <a:ea typeface="微軟正黑體" panose="020B0604030504040204" pitchFamily="34" charset="-120"/>
              </a:endParaRPr>
            </a:p>
          </p:txBody>
        </p:sp>
      </p:grpSp>
      <p:sp>
        <p:nvSpPr>
          <p:cNvPr id="35" name="圖形 1">
            <a:extLst>
              <a:ext uri="{FF2B5EF4-FFF2-40B4-BE49-F238E27FC236}">
                <a16:creationId xmlns:a16="http://schemas.microsoft.com/office/drawing/2014/main" id="{1985BBED-601C-4C83-94FC-01E0AAE7579C}"/>
              </a:ext>
            </a:extLst>
          </p:cNvPr>
          <p:cNvSpPr/>
          <p:nvPr/>
        </p:nvSpPr>
        <p:spPr>
          <a:xfrm>
            <a:off x="-49710" y="109000"/>
            <a:ext cx="3324629" cy="6649257"/>
          </a:xfrm>
          <a:custGeom>
            <a:avLst/>
            <a:gdLst>
              <a:gd name="connsiteX0" fmla="*/ 0 w 1943100"/>
              <a:gd name="connsiteY0" fmla="*/ 0 h 3886200"/>
              <a:gd name="connsiteX1" fmla="*/ 0 w 1943100"/>
              <a:gd name="connsiteY1" fmla="*/ 3894773 h 3886200"/>
              <a:gd name="connsiteX2" fmla="*/ 1947863 w 1943100"/>
              <a:gd name="connsiteY2" fmla="*/ 1947863 h 3886200"/>
            </a:gdLst>
            <a:ahLst/>
            <a:cxnLst>
              <a:cxn ang="0">
                <a:pos x="connsiteX0" y="connsiteY0"/>
              </a:cxn>
              <a:cxn ang="0">
                <a:pos x="connsiteX1" y="connsiteY1"/>
              </a:cxn>
              <a:cxn ang="0">
                <a:pos x="connsiteX2" y="connsiteY2"/>
              </a:cxn>
            </a:cxnLst>
            <a:rect l="l" t="t" r="r" b="b"/>
            <a:pathLst>
              <a:path w="1943100" h="3886200">
                <a:moveTo>
                  <a:pt x="0" y="0"/>
                </a:moveTo>
                <a:lnTo>
                  <a:pt x="0" y="3894773"/>
                </a:lnTo>
                <a:lnTo>
                  <a:pt x="1947863" y="1947863"/>
                </a:lnTo>
                <a:close/>
              </a:path>
            </a:pathLst>
          </a:custGeom>
          <a:blipFill dpi="0" rotWithShape="1">
            <a:blip r:embed="rId3"/>
            <a:srcRect/>
            <a:tile tx="0" ty="0" sx="100000" sy="100000" flip="y" algn="ctr"/>
          </a:blipFill>
          <a:ln w="9525" cap="flat">
            <a:noFill/>
            <a:prstDash val="solid"/>
            <a:miter/>
          </a:ln>
        </p:spPr>
        <p:txBody>
          <a:bodyPr rtlCol="0" anchor="ctr"/>
          <a:lstStyle/>
          <a:p>
            <a:endParaRPr lang="zh-TW" altLang="en-US" dirty="0"/>
          </a:p>
        </p:txBody>
      </p:sp>
      <p:sp>
        <p:nvSpPr>
          <p:cNvPr id="24" name="投影片編號版面配置區 23"/>
          <p:cNvSpPr>
            <a:spLocks noGrp="1"/>
          </p:cNvSpPr>
          <p:nvPr>
            <p:ph type="sldNum" sz="quarter" idx="12"/>
          </p:nvPr>
        </p:nvSpPr>
        <p:spPr/>
        <p:txBody>
          <a:bodyPr/>
          <a:lstStyle/>
          <a:p>
            <a:fld id="{B46171ED-8A70-41BD-A3D6-12C0EBDE3C61}" type="slidenum">
              <a:rPr lang="zh-TW" altLang="en-US" smtClean="0"/>
              <a:t>2</a:t>
            </a:fld>
            <a:endParaRPr lang="zh-TW" altLang="en-US" dirty="0"/>
          </a:p>
        </p:txBody>
      </p:sp>
    </p:spTree>
    <p:extLst>
      <p:ext uri="{BB962C8B-B14F-4D97-AF65-F5344CB8AC3E}">
        <p14:creationId xmlns:p14="http://schemas.microsoft.com/office/powerpoint/2010/main" val="5521550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sp>
        <p:nvSpPr>
          <p:cNvPr id="3" name="標題 2"/>
          <p:cNvSpPr>
            <a:spLocks noGrp="1"/>
          </p:cNvSpPr>
          <p:nvPr>
            <p:ph type="title"/>
          </p:nvPr>
        </p:nvSpPr>
        <p:spPr/>
        <p:txBody>
          <a:bodyPr>
            <a:normAutofit fontScale="90000"/>
          </a:bodyPr>
          <a:lstStyle/>
          <a:p>
            <a:r>
              <a:rPr lang="en-US" altLang="zh-TW" dirty="0"/>
              <a:t>DNS </a:t>
            </a:r>
            <a:r>
              <a:rPr lang="zh-TW" altLang="en-US" dirty="0"/>
              <a:t>向上集中</a:t>
            </a:r>
            <a:br>
              <a:rPr lang="zh-TW" altLang="en-US" dirty="0"/>
            </a:br>
            <a:endParaRPr lang="zh-TW" altLang="en-US" dirty="0"/>
          </a:p>
        </p:txBody>
      </p:sp>
      <p:sp>
        <p:nvSpPr>
          <p:cNvPr id="546" name="Google Shape;546;p50"/>
          <p:cNvSpPr txBox="1">
            <a:spLocks noGrp="1"/>
          </p:cNvSpPr>
          <p:nvPr>
            <p:ph idx="1"/>
          </p:nvPr>
        </p:nvSpPr>
        <p:spPr>
          <a:xfrm>
            <a:off x="628650" y="1304516"/>
            <a:ext cx="7886700" cy="4351338"/>
          </a:xfrm>
          <a:prstGeom prst="rect">
            <a:avLst/>
          </a:prstGeom>
          <a:noFill/>
          <a:ln>
            <a:noFill/>
          </a:ln>
        </p:spPr>
        <p:txBody>
          <a:bodyPr spcFirstLastPara="1" wrap="square" lIns="91425" tIns="45700" rIns="91425" bIns="45700" anchor="ctr" anchorCtr="0">
            <a:noAutofit/>
          </a:bodyPr>
          <a:lstStyle/>
          <a:p>
            <a:pPr marL="361950" indent="-361950">
              <a:lnSpc>
                <a:spcPct val="100000"/>
              </a:lnSpc>
              <a:spcBef>
                <a:spcPts val="0"/>
              </a:spcBef>
              <a:spcAft>
                <a:spcPts val="1200"/>
              </a:spcAft>
              <a:buClr>
                <a:srgbClr val="555DAB"/>
              </a:buClr>
              <a:buSzPts val="2200"/>
              <a:buNone/>
            </a:pPr>
            <a:r>
              <a:rPr lang="en-US" sz="2000" dirty="0">
                <a:solidFill>
                  <a:srgbClr val="555DAB"/>
                </a:solidFill>
                <a:latin typeface="標楷體" panose="03000509000000000000" pitchFamily="65" charset="-120"/>
                <a:ea typeface="標楷體" panose="03000509000000000000" pitchFamily="65" charset="-120"/>
              </a:rPr>
              <a:t>❑</a:t>
            </a:r>
            <a:r>
              <a:rPr lang="en-US" sz="2000" dirty="0">
                <a:solidFill>
                  <a:schemeClr val="dk1"/>
                </a:solidFill>
                <a:latin typeface="標楷體" panose="03000509000000000000" pitchFamily="65" charset="-120"/>
                <a:ea typeface="標楷體" panose="03000509000000000000" pitchFamily="65" charset="-120"/>
              </a:rPr>
              <a:t> </a:t>
            </a:r>
            <a:r>
              <a:rPr lang="zh-TW" altLang="en-US" sz="2000" dirty="0" smtClean="0">
                <a:latin typeface="標楷體" panose="03000509000000000000" pitchFamily="65" charset="-120"/>
                <a:ea typeface="標楷體" panose="03000509000000000000" pitchFamily="65" charset="-120"/>
              </a:rPr>
              <a:t>為提升</a:t>
            </a:r>
            <a:r>
              <a:rPr lang="zh-TW" altLang="en-US" sz="2000" dirty="0">
                <a:latin typeface="標楷體" panose="03000509000000000000" pitchFamily="65" charset="-120"/>
                <a:ea typeface="標楷體" panose="03000509000000000000" pitchFamily="65" charset="-120"/>
              </a:rPr>
              <a:t>連線學校</a:t>
            </a:r>
            <a:r>
              <a:rPr lang="en-US" altLang="zh-TW" sz="2000" dirty="0" smtClean="0">
                <a:latin typeface="標楷體" panose="03000509000000000000" pitchFamily="65" charset="-120"/>
                <a:ea typeface="標楷體" panose="03000509000000000000" pitchFamily="65" charset="-120"/>
              </a:rPr>
              <a:t>DNS</a:t>
            </a:r>
            <a:r>
              <a:rPr lang="zh-TW" altLang="en-US" sz="2000" dirty="0">
                <a:latin typeface="標楷體" panose="03000509000000000000" pitchFamily="65" charset="-120"/>
                <a:ea typeface="標楷體" panose="03000509000000000000" pitchFamily="65" charset="-120"/>
              </a:rPr>
              <a:t>的</a:t>
            </a:r>
            <a:r>
              <a:rPr lang="zh-TW" altLang="en-US" sz="2000" dirty="0" smtClean="0">
                <a:latin typeface="標楷體" panose="03000509000000000000" pitchFamily="65" charset="-120"/>
                <a:ea typeface="標楷體" panose="03000509000000000000" pitchFamily="65" charset="-120"/>
              </a:rPr>
              <a:t>安全性</a:t>
            </a:r>
            <a:r>
              <a:rPr lang="zh-TW" altLang="en-US" sz="2000" dirty="0">
                <a:latin typeface="標楷體" panose="03000509000000000000" pitchFamily="65" charset="-120"/>
                <a:ea typeface="標楷體" panose="03000509000000000000" pitchFamily="65" charset="-120"/>
              </a:rPr>
              <a:t>，</a:t>
            </a:r>
            <a:r>
              <a:rPr lang="zh-TW" altLang="en-US" sz="2000" dirty="0">
                <a:solidFill>
                  <a:srgbClr val="0070C0"/>
                </a:solidFill>
                <a:latin typeface="標楷體" panose="03000509000000000000" pitchFamily="65" charset="-120"/>
                <a:ea typeface="標楷體" panose="03000509000000000000" pitchFamily="65" charset="-120"/>
              </a:rPr>
              <a:t>桃園區網與桃園市網中心合作</a:t>
            </a:r>
            <a:r>
              <a:rPr lang="zh-TW" altLang="en-US" sz="2000" dirty="0" smtClean="0">
                <a:latin typeface="標楷體" panose="03000509000000000000" pitchFamily="65" charset="-120"/>
                <a:ea typeface="標楷體" panose="03000509000000000000" pitchFamily="65" charset="-120"/>
              </a:rPr>
              <a:t>，</a:t>
            </a:r>
            <a:r>
              <a:rPr lang="zh-TW" altLang="en-US" sz="2000" dirty="0">
                <a:latin typeface="標楷體" panose="03000509000000000000" pitchFamily="65" charset="-120"/>
                <a:ea typeface="標楷體" panose="03000509000000000000" pitchFamily="65" charset="-120"/>
              </a:rPr>
              <a:t>主動進行私立高中職</a:t>
            </a:r>
            <a:r>
              <a:rPr lang="en-US" altLang="zh-TW" sz="2000" dirty="0">
                <a:latin typeface="標楷體" panose="03000509000000000000" pitchFamily="65" charset="-120"/>
                <a:ea typeface="標楷體" panose="03000509000000000000" pitchFamily="65" charset="-120"/>
              </a:rPr>
              <a:t>DNS</a:t>
            </a:r>
            <a:r>
              <a:rPr lang="zh-TW" altLang="en-US" sz="2000" dirty="0">
                <a:latin typeface="標楷體" panose="03000509000000000000" pitchFamily="65" charset="-120"/>
                <a:ea typeface="標楷體" panose="03000509000000000000" pitchFamily="65" charset="-120"/>
              </a:rPr>
              <a:t>向上集中作業。</a:t>
            </a:r>
            <a:endParaRPr lang="en-US" altLang="zh-TW" sz="2000" dirty="0">
              <a:latin typeface="標楷體" panose="03000509000000000000" pitchFamily="65" charset="-120"/>
              <a:ea typeface="標楷體" panose="03000509000000000000" pitchFamily="65" charset="-120"/>
            </a:endParaRPr>
          </a:p>
          <a:p>
            <a:pPr marL="0" indent="0">
              <a:lnSpc>
                <a:spcPct val="100000"/>
              </a:lnSpc>
              <a:spcBef>
                <a:spcPts val="0"/>
              </a:spcBef>
              <a:spcAft>
                <a:spcPts val="1200"/>
              </a:spcAft>
              <a:buClr>
                <a:srgbClr val="555DAB"/>
              </a:buClr>
              <a:buSzPts val="2200"/>
              <a:buNone/>
            </a:pPr>
            <a:r>
              <a:rPr lang="en-US" altLang="zh-TW" sz="2000" dirty="0" smtClean="0">
                <a:solidFill>
                  <a:srgbClr val="555DAB"/>
                </a:solidFill>
                <a:latin typeface="標楷體" panose="03000509000000000000" pitchFamily="65" charset="-120"/>
                <a:ea typeface="標楷體" panose="03000509000000000000" pitchFamily="65" charset="-120"/>
              </a:rPr>
              <a:t>❑</a:t>
            </a:r>
            <a:r>
              <a:rPr lang="zh-TW" altLang="en-US" sz="2000" dirty="0" smtClean="0">
                <a:solidFill>
                  <a:srgbClr val="555DAB"/>
                </a:solidFill>
                <a:latin typeface="標楷體" panose="03000509000000000000" pitchFamily="65" charset="-120"/>
                <a:ea typeface="標楷體" panose="03000509000000000000" pitchFamily="65" charset="-120"/>
              </a:rPr>
              <a:t> </a:t>
            </a:r>
            <a:r>
              <a:rPr lang="zh-TW" altLang="en-US" sz="2000" dirty="0" smtClean="0">
                <a:solidFill>
                  <a:srgbClr val="0070C0"/>
                </a:solidFill>
                <a:latin typeface="標楷體" panose="03000509000000000000" pitchFamily="65" charset="-120"/>
                <a:ea typeface="標楷體" panose="03000509000000000000" pitchFamily="65" charset="-120"/>
              </a:rPr>
              <a:t>總計完成</a:t>
            </a:r>
            <a:r>
              <a:rPr lang="zh-TW" altLang="en-US" sz="2000" dirty="0">
                <a:solidFill>
                  <a:srgbClr val="0070C0"/>
                </a:solidFill>
                <a:latin typeface="標楷體" panose="03000509000000000000" pitchFamily="65" charset="-120"/>
                <a:ea typeface="標楷體" panose="03000509000000000000" pitchFamily="65" charset="-120"/>
              </a:rPr>
              <a:t>全部</a:t>
            </a:r>
            <a:r>
              <a:rPr lang="en-US" altLang="zh-TW" sz="2000" u="sng" dirty="0">
                <a:solidFill>
                  <a:srgbClr val="0070C0"/>
                </a:solidFill>
                <a:latin typeface="標楷體" panose="03000509000000000000" pitchFamily="65" charset="-120"/>
                <a:ea typeface="標楷體" panose="03000509000000000000" pitchFamily="65" charset="-120"/>
              </a:rPr>
              <a:t>14</a:t>
            </a:r>
            <a:r>
              <a:rPr lang="zh-TW" altLang="en-US" sz="2000" u="sng" dirty="0">
                <a:solidFill>
                  <a:srgbClr val="0070C0"/>
                </a:solidFill>
                <a:latin typeface="標楷體" panose="03000509000000000000" pitchFamily="65" charset="-120"/>
                <a:ea typeface="標楷體" panose="03000509000000000000" pitchFamily="65" charset="-120"/>
              </a:rPr>
              <a:t>所私立高中職</a:t>
            </a:r>
            <a:r>
              <a:rPr lang="en-US" altLang="zh-TW" sz="2000" u="sng" dirty="0">
                <a:solidFill>
                  <a:srgbClr val="0070C0"/>
                </a:solidFill>
                <a:latin typeface="標楷體" panose="03000509000000000000" pitchFamily="65" charset="-120"/>
                <a:ea typeface="標楷體" panose="03000509000000000000" pitchFamily="65" charset="-120"/>
              </a:rPr>
              <a:t>DNS</a:t>
            </a:r>
            <a:r>
              <a:rPr lang="zh-TW" altLang="en-US" sz="2000" u="sng" dirty="0">
                <a:solidFill>
                  <a:srgbClr val="0070C0"/>
                </a:solidFill>
                <a:latin typeface="標楷體" panose="03000509000000000000" pitchFamily="65" charset="-120"/>
                <a:ea typeface="標楷體" panose="03000509000000000000" pitchFamily="65" charset="-120"/>
              </a:rPr>
              <a:t>向上集中</a:t>
            </a:r>
            <a:r>
              <a:rPr lang="zh-TW" altLang="en-US" sz="2000" dirty="0" smtClean="0">
                <a:latin typeface="標楷體" panose="03000509000000000000" pitchFamily="65" charset="-120"/>
                <a:ea typeface="標楷體" panose="03000509000000000000" pitchFamily="65" charset="-120"/>
              </a:rPr>
              <a:t>。</a:t>
            </a:r>
            <a:endParaRPr lang="en-US" altLang="zh-TW" sz="2000" dirty="0" smtClean="0">
              <a:latin typeface="標楷體" panose="03000509000000000000" pitchFamily="65" charset="-120"/>
              <a:ea typeface="標楷體" panose="03000509000000000000" pitchFamily="65" charset="-120"/>
            </a:endParaRPr>
          </a:p>
          <a:p>
            <a:pPr marL="0" indent="0">
              <a:lnSpc>
                <a:spcPct val="150000"/>
              </a:lnSpc>
              <a:spcBef>
                <a:spcPts val="0"/>
              </a:spcBef>
              <a:buClr>
                <a:srgbClr val="555DAB"/>
              </a:buClr>
              <a:buSzPts val="2200"/>
              <a:buNone/>
            </a:pPr>
            <a:r>
              <a:rPr lang="en-US" altLang="zh-TW" sz="2000" dirty="0">
                <a:solidFill>
                  <a:srgbClr val="555DAB"/>
                </a:solidFill>
                <a:latin typeface="標楷體" panose="03000509000000000000" pitchFamily="65" charset="-120"/>
                <a:ea typeface="標楷體" panose="03000509000000000000" pitchFamily="65" charset="-120"/>
              </a:rPr>
              <a:t>❑</a:t>
            </a:r>
            <a:r>
              <a:rPr lang="en-US" altLang="zh-TW" sz="2000" dirty="0">
                <a:latin typeface="標楷體" panose="03000509000000000000" pitchFamily="65" charset="-120"/>
                <a:ea typeface="標楷體" panose="03000509000000000000" pitchFamily="65" charset="-120"/>
              </a:rPr>
              <a:t> </a:t>
            </a:r>
            <a:r>
              <a:rPr lang="en-US" altLang="zh-TW" sz="2000" dirty="0" smtClean="0">
                <a:latin typeface="標楷體" panose="03000509000000000000" pitchFamily="65" charset="-120"/>
                <a:ea typeface="標楷體" panose="03000509000000000000" pitchFamily="65" charset="-120"/>
              </a:rPr>
              <a:t>DNS</a:t>
            </a:r>
            <a:r>
              <a:rPr lang="zh-TW" altLang="en-US" sz="2000" dirty="0">
                <a:latin typeface="標楷體" panose="03000509000000000000" pitchFamily="65" charset="-120"/>
                <a:ea typeface="標楷體" panose="03000509000000000000" pitchFamily="65" charset="-120"/>
              </a:rPr>
              <a:t>向上集中</a:t>
            </a:r>
            <a:r>
              <a:rPr lang="zh-TW" altLang="en-US" sz="2000" dirty="0" smtClean="0">
                <a:latin typeface="標楷體" panose="03000509000000000000" pitchFamily="65" charset="-120"/>
                <a:ea typeface="標楷體" panose="03000509000000000000" pitchFamily="65" charset="-120"/>
              </a:rPr>
              <a:t>優點</a:t>
            </a:r>
            <a:endParaRPr lang="zh-TW" altLang="en-US" sz="2000" dirty="0">
              <a:latin typeface="標楷體" panose="03000509000000000000" pitchFamily="65" charset="-120"/>
              <a:ea typeface="標楷體" panose="03000509000000000000" pitchFamily="65" charset="-120"/>
            </a:endParaRPr>
          </a:p>
          <a:p>
            <a:pPr marL="774700" lvl="1">
              <a:lnSpc>
                <a:spcPct val="150000"/>
              </a:lnSpc>
              <a:spcBef>
                <a:spcPts val="0"/>
              </a:spcBef>
              <a:buSzPts val="2200"/>
              <a:buFont typeface="Wingdings" panose="05000000000000000000" pitchFamily="2" charset="2"/>
              <a:buChar char="ü"/>
            </a:pPr>
            <a:r>
              <a:rPr lang="zh-TW" altLang="en-US" sz="2000" dirty="0">
                <a:latin typeface="標楷體" panose="03000509000000000000" pitchFamily="65" charset="-120"/>
                <a:ea typeface="標楷體" panose="03000509000000000000" pitchFamily="65" charset="-120"/>
              </a:rPr>
              <a:t>減少高中職學校建置管理</a:t>
            </a:r>
            <a:r>
              <a:rPr lang="en-US" altLang="zh-TW" sz="2000" dirty="0">
                <a:latin typeface="標楷體" panose="03000509000000000000" pitchFamily="65" charset="-120"/>
                <a:ea typeface="標楷體" panose="03000509000000000000" pitchFamily="65" charset="-120"/>
              </a:rPr>
              <a:t>DNS</a:t>
            </a:r>
            <a:r>
              <a:rPr lang="zh-TW" altLang="en-US" sz="2000" dirty="0">
                <a:latin typeface="標楷體" panose="03000509000000000000" pitchFamily="65" charset="-120"/>
                <a:ea typeface="標楷體" panose="03000509000000000000" pitchFamily="65" charset="-120"/>
              </a:rPr>
              <a:t>系統</a:t>
            </a:r>
            <a:r>
              <a:rPr lang="zh-TW" altLang="en-US" sz="2000" dirty="0" smtClean="0">
                <a:latin typeface="標楷體" panose="03000509000000000000" pitchFamily="65" charset="-120"/>
                <a:ea typeface="標楷體" panose="03000509000000000000" pitchFamily="65" charset="-120"/>
              </a:rPr>
              <a:t>維護人力及成本。</a:t>
            </a:r>
            <a:endParaRPr lang="zh-TW" altLang="en-US" sz="2000" dirty="0">
              <a:latin typeface="標楷體" panose="03000509000000000000" pitchFamily="65" charset="-120"/>
              <a:ea typeface="標楷體" panose="03000509000000000000" pitchFamily="65" charset="-120"/>
            </a:endParaRPr>
          </a:p>
          <a:p>
            <a:pPr marL="774700" lvl="1">
              <a:lnSpc>
                <a:spcPct val="150000"/>
              </a:lnSpc>
              <a:spcBef>
                <a:spcPts val="0"/>
              </a:spcBef>
              <a:buSzPts val="2200"/>
              <a:buFont typeface="Wingdings" panose="05000000000000000000" pitchFamily="2" charset="2"/>
              <a:buChar char="ü"/>
            </a:pPr>
            <a:r>
              <a:rPr lang="zh-TW" altLang="en-US" sz="2000" dirty="0">
                <a:latin typeface="標楷體" panose="03000509000000000000" pitchFamily="65" charset="-120"/>
                <a:ea typeface="標楷體" panose="03000509000000000000" pitchFamily="65" charset="-120"/>
              </a:rPr>
              <a:t>完成</a:t>
            </a:r>
            <a:r>
              <a:rPr lang="en-US" altLang="zh-TW" sz="2000" dirty="0">
                <a:latin typeface="標楷體" panose="03000509000000000000" pitchFamily="65" charset="-120"/>
                <a:ea typeface="標楷體" panose="03000509000000000000" pitchFamily="65" charset="-120"/>
              </a:rPr>
              <a:t>DNSSEC</a:t>
            </a:r>
            <a:r>
              <a:rPr lang="zh-TW" altLang="en-US" sz="2000" dirty="0">
                <a:latin typeface="標楷體" panose="03000509000000000000" pitchFamily="65" charset="-120"/>
                <a:ea typeface="標楷體" panose="03000509000000000000" pitchFamily="65" charset="-120"/>
              </a:rPr>
              <a:t>簽署及</a:t>
            </a:r>
            <a:r>
              <a:rPr lang="en-US" altLang="zh-TW" sz="2000" dirty="0">
                <a:latin typeface="標楷體" panose="03000509000000000000" pitchFamily="65" charset="-120"/>
                <a:ea typeface="標楷體" panose="03000509000000000000" pitchFamily="65" charset="-120"/>
              </a:rPr>
              <a:t>RPZ</a:t>
            </a:r>
            <a:r>
              <a:rPr lang="zh-TW" altLang="en-US" sz="2000" dirty="0">
                <a:latin typeface="標楷體" panose="03000509000000000000" pitchFamily="65" charset="-120"/>
                <a:ea typeface="標楷體" panose="03000509000000000000" pitchFamily="65" charset="-120"/>
              </a:rPr>
              <a:t>設定，增加了</a:t>
            </a:r>
            <a:r>
              <a:rPr lang="en-US" altLang="zh-TW" sz="2000" dirty="0">
                <a:latin typeface="標楷體" panose="03000509000000000000" pitchFamily="65" charset="-120"/>
                <a:ea typeface="標楷體" panose="03000509000000000000" pitchFamily="65" charset="-120"/>
              </a:rPr>
              <a:t>DNS</a:t>
            </a:r>
            <a:r>
              <a:rPr lang="zh-TW" altLang="en-US" sz="2000" dirty="0">
                <a:latin typeface="標楷體" panose="03000509000000000000" pitchFamily="65" charset="-120"/>
                <a:ea typeface="標楷體" panose="03000509000000000000" pitchFamily="65" charset="-120"/>
              </a:rPr>
              <a:t>服務安全性</a:t>
            </a:r>
            <a:r>
              <a:rPr lang="zh-TW" altLang="en-US" sz="2000" dirty="0" smtClean="0">
                <a:latin typeface="標楷體" panose="03000509000000000000" pitchFamily="65" charset="-120"/>
                <a:ea typeface="標楷體" panose="03000509000000000000" pitchFamily="65" charset="-120"/>
              </a:rPr>
              <a:t>。</a:t>
            </a:r>
            <a:endParaRPr lang="zh-TW" altLang="en-US" sz="2000" dirty="0">
              <a:latin typeface="標楷體" panose="03000509000000000000" pitchFamily="65" charset="-120"/>
              <a:ea typeface="標楷體" panose="03000509000000000000" pitchFamily="65" charset="-120"/>
            </a:endParaRPr>
          </a:p>
          <a:p>
            <a:pPr marL="774700" lvl="1">
              <a:lnSpc>
                <a:spcPct val="150000"/>
              </a:lnSpc>
              <a:spcBef>
                <a:spcPts val="0"/>
              </a:spcBef>
              <a:buSzPts val="2200"/>
              <a:buFont typeface="Wingdings" panose="05000000000000000000" pitchFamily="2" charset="2"/>
              <a:buChar char="ü"/>
            </a:pPr>
            <a:r>
              <a:rPr lang="zh-TW" altLang="en-US" sz="2000" dirty="0">
                <a:latin typeface="標楷體" panose="03000509000000000000" pitchFamily="65" charset="-120"/>
                <a:ea typeface="標楷體" panose="03000509000000000000" pitchFamily="65" charset="-120"/>
              </a:rPr>
              <a:t>達成環保節能減碳，減少</a:t>
            </a:r>
            <a:r>
              <a:rPr lang="en-US" altLang="zh-TW" sz="2000" dirty="0">
                <a:latin typeface="標楷體" panose="03000509000000000000" pitchFamily="65" charset="-120"/>
                <a:ea typeface="標楷體" panose="03000509000000000000" pitchFamily="65" charset="-120"/>
              </a:rPr>
              <a:t>14</a:t>
            </a:r>
            <a:r>
              <a:rPr lang="zh-TW" altLang="en-US" sz="2000" dirty="0">
                <a:latin typeface="標楷體" panose="03000509000000000000" pitchFamily="65" charset="-120"/>
                <a:ea typeface="標楷體" panose="03000509000000000000" pitchFamily="65" charset="-120"/>
              </a:rPr>
              <a:t>所學校共</a:t>
            </a:r>
            <a:r>
              <a:rPr lang="en-US" altLang="zh-TW" sz="2000" dirty="0">
                <a:latin typeface="標楷體" panose="03000509000000000000" pitchFamily="65" charset="-120"/>
                <a:ea typeface="標楷體" panose="03000509000000000000" pitchFamily="65" charset="-120"/>
              </a:rPr>
              <a:t>16</a:t>
            </a:r>
            <a:r>
              <a:rPr lang="zh-TW" altLang="en-US" sz="2000" dirty="0">
                <a:latin typeface="標楷體" panose="03000509000000000000" pitchFamily="65" charset="-120"/>
                <a:ea typeface="標楷體" panose="03000509000000000000" pitchFamily="65" charset="-120"/>
              </a:rPr>
              <a:t>台 </a:t>
            </a:r>
            <a:r>
              <a:rPr lang="en-US" altLang="zh-TW" sz="2000" dirty="0">
                <a:latin typeface="標楷體" panose="03000509000000000000" pitchFamily="65" charset="-120"/>
                <a:ea typeface="標楷體" panose="03000509000000000000" pitchFamily="65" charset="-120"/>
              </a:rPr>
              <a:t>DNS </a:t>
            </a:r>
            <a:r>
              <a:rPr lang="zh-TW" altLang="en-US" sz="2000" dirty="0">
                <a:latin typeface="標楷體" panose="03000509000000000000" pitchFamily="65" charset="-120"/>
                <a:ea typeface="標楷體" panose="03000509000000000000" pitchFamily="65" charset="-120"/>
              </a:rPr>
              <a:t>伺服器的能源消耗。</a:t>
            </a:r>
          </a:p>
          <a:p>
            <a:pPr marL="0" lvl="0" indent="0">
              <a:spcBef>
                <a:spcPts val="0"/>
              </a:spcBef>
              <a:buClr>
                <a:srgbClr val="555DAB"/>
              </a:buClr>
              <a:buSzPts val="2200"/>
              <a:buNone/>
            </a:pPr>
            <a:r>
              <a:rPr lang="en-US" altLang="zh-TW" sz="2000" dirty="0" smtClean="0">
                <a:latin typeface="標楷體" panose="03000509000000000000" pitchFamily="65" charset="-120"/>
                <a:ea typeface="標楷體" panose="03000509000000000000" pitchFamily="65" charset="-120"/>
              </a:rPr>
              <a:t/>
            </a:r>
            <a:br>
              <a:rPr lang="en-US" altLang="zh-TW" sz="2000" dirty="0" smtClean="0">
                <a:latin typeface="標楷體" panose="03000509000000000000" pitchFamily="65" charset="-120"/>
                <a:ea typeface="標楷體" panose="03000509000000000000" pitchFamily="65" charset="-120"/>
              </a:rPr>
            </a:br>
            <a:endParaRPr sz="2000" dirty="0">
              <a:solidFill>
                <a:schemeClr val="dk1"/>
              </a:solidFill>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4204735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09"/>
        <p:cNvGrpSpPr/>
        <p:nvPr/>
      </p:nvGrpSpPr>
      <p:grpSpPr>
        <a:xfrm>
          <a:off x="0" y="0"/>
          <a:ext cx="0" cy="0"/>
          <a:chOff x="0" y="0"/>
          <a:chExt cx="0" cy="0"/>
        </a:xfrm>
      </p:grpSpPr>
      <p:sp>
        <p:nvSpPr>
          <p:cNvPr id="3" name="標題 2"/>
          <p:cNvSpPr>
            <a:spLocks noGrp="1"/>
          </p:cNvSpPr>
          <p:nvPr>
            <p:ph type="title"/>
          </p:nvPr>
        </p:nvSpPr>
        <p:spPr/>
        <p:txBody>
          <a:bodyPr>
            <a:normAutofit fontScale="90000"/>
          </a:bodyPr>
          <a:lstStyle/>
          <a:p>
            <a:r>
              <a:rPr lang="en-US" altLang="zh-TW" dirty="0"/>
              <a:t>HTTPS </a:t>
            </a:r>
            <a:r>
              <a:rPr lang="zh-TW" altLang="en-US" dirty="0"/>
              <a:t>憑證代理服務</a:t>
            </a:r>
            <a:br>
              <a:rPr lang="zh-TW" altLang="en-US" dirty="0"/>
            </a:br>
            <a:endParaRPr lang="zh-TW" altLang="en-US" dirty="0"/>
          </a:p>
        </p:txBody>
      </p:sp>
      <p:pic>
        <p:nvPicPr>
          <p:cNvPr id="1013" name="Google Shape;1013;p54"/>
          <p:cNvPicPr preferRelativeResize="0"/>
          <p:nvPr/>
        </p:nvPicPr>
        <p:blipFill rotWithShape="1">
          <a:blip r:embed="rId3">
            <a:alphaModFix/>
          </a:blip>
          <a:srcRect/>
          <a:stretch/>
        </p:blipFill>
        <p:spPr>
          <a:xfrm>
            <a:off x="1633962" y="3539951"/>
            <a:ext cx="4740959" cy="2900455"/>
          </a:xfrm>
          <a:prstGeom prst="rect">
            <a:avLst/>
          </a:prstGeom>
          <a:noFill/>
          <a:ln w="9525" cap="flat" cmpd="sng">
            <a:solidFill>
              <a:srgbClr val="0070C0"/>
            </a:solidFill>
            <a:prstDash val="solid"/>
            <a:round/>
            <a:headEnd type="none" w="sm" len="sm"/>
            <a:tailEnd type="none" w="sm" len="sm"/>
          </a:ln>
        </p:spPr>
      </p:pic>
      <p:sp>
        <p:nvSpPr>
          <p:cNvPr id="1015" name="Google Shape;1015;p54"/>
          <p:cNvSpPr txBox="1"/>
          <p:nvPr/>
        </p:nvSpPr>
        <p:spPr>
          <a:xfrm>
            <a:off x="371712" y="1262019"/>
            <a:ext cx="8408494" cy="1881175"/>
          </a:xfrm>
          <a:prstGeom prst="rect">
            <a:avLst/>
          </a:prstGeom>
          <a:noFill/>
          <a:ln>
            <a:noFill/>
          </a:ln>
        </p:spPr>
        <p:txBody>
          <a:bodyPr spcFirstLastPara="1" wrap="square" lIns="91425" tIns="45700" rIns="91425" bIns="45700" anchor="ctr" anchorCtr="0">
            <a:noAutofit/>
          </a:bodyPr>
          <a:lstStyle/>
          <a:p>
            <a:pPr lvl="0">
              <a:lnSpc>
                <a:spcPts val="2000"/>
              </a:lnSpc>
              <a:spcBef>
                <a:spcPts val="600"/>
              </a:spcBef>
              <a:spcAft>
                <a:spcPts val="600"/>
              </a:spcAft>
              <a:buClr>
                <a:srgbClr val="555DAB"/>
              </a:buClr>
              <a:buSzPts val="2200"/>
            </a:pPr>
            <a:r>
              <a:rPr lang="zh-TW" altLang="en-US" dirty="0" smtClean="0">
                <a:solidFill>
                  <a:srgbClr val="555DAB"/>
                </a:solidFill>
                <a:latin typeface="DFKai-SB"/>
                <a:ea typeface="DFKai-SB"/>
                <a:cs typeface="DFKai-SB"/>
                <a:sym typeface="DFKai-SB"/>
              </a:rPr>
              <a:t>❑ </a:t>
            </a:r>
            <a:r>
              <a:rPr lang="zh-TW" altLang="en-US" dirty="0" smtClean="0">
                <a:solidFill>
                  <a:schemeClr val="dk1"/>
                </a:solidFill>
                <a:latin typeface="DFKai-SB"/>
                <a:ea typeface="DFKai-SB"/>
                <a:cs typeface="DFKai-SB"/>
                <a:sym typeface="DFKai-SB"/>
              </a:rPr>
              <a:t>教育部</a:t>
            </a:r>
            <a:r>
              <a:rPr lang="en-US" altLang="zh-TW" dirty="0" smtClean="0">
                <a:solidFill>
                  <a:schemeClr val="dk1"/>
                </a:solidFill>
                <a:latin typeface="DFKai-SB"/>
                <a:ea typeface="DFKai-SB"/>
                <a:cs typeface="DFKai-SB"/>
                <a:sym typeface="DFKai-SB"/>
              </a:rPr>
              <a:t>110</a:t>
            </a:r>
            <a:r>
              <a:rPr lang="zh-TW" altLang="en-US" dirty="0" smtClean="0">
                <a:solidFill>
                  <a:schemeClr val="dk1"/>
                </a:solidFill>
                <a:latin typeface="DFKai-SB"/>
                <a:ea typeface="DFKai-SB"/>
                <a:cs typeface="DFKai-SB"/>
                <a:sym typeface="DFKai-SB"/>
              </a:rPr>
              <a:t>年</a:t>
            </a:r>
            <a:r>
              <a:rPr lang="en-US" altLang="zh-TW" dirty="0" smtClean="0">
                <a:solidFill>
                  <a:schemeClr val="dk1"/>
                </a:solidFill>
                <a:latin typeface="DFKai-SB"/>
                <a:ea typeface="DFKai-SB"/>
                <a:cs typeface="DFKai-SB"/>
                <a:sym typeface="DFKai-SB"/>
              </a:rPr>
              <a:t>6</a:t>
            </a:r>
            <a:r>
              <a:rPr lang="zh-TW" altLang="en-US" dirty="0" smtClean="0">
                <a:solidFill>
                  <a:schemeClr val="dk1"/>
                </a:solidFill>
                <a:latin typeface="DFKai-SB"/>
                <a:ea typeface="DFKai-SB"/>
                <a:cs typeface="DFKai-SB"/>
                <a:sym typeface="DFKai-SB"/>
              </a:rPr>
              <a:t>月</a:t>
            </a:r>
            <a:r>
              <a:rPr lang="en-US" altLang="zh-TW" dirty="0" smtClean="0">
                <a:solidFill>
                  <a:schemeClr val="dk1"/>
                </a:solidFill>
                <a:latin typeface="DFKai-SB"/>
                <a:ea typeface="DFKai-SB"/>
                <a:cs typeface="DFKai-SB"/>
                <a:sym typeface="DFKai-SB"/>
              </a:rPr>
              <a:t>29</a:t>
            </a:r>
            <a:r>
              <a:rPr lang="zh-TW" altLang="en-US" dirty="0" smtClean="0">
                <a:solidFill>
                  <a:schemeClr val="dk1"/>
                </a:solidFill>
                <a:latin typeface="DFKai-SB"/>
                <a:ea typeface="DFKai-SB"/>
                <a:cs typeface="DFKai-SB"/>
                <a:sym typeface="DFKai-SB"/>
              </a:rPr>
              <a:t>日</a:t>
            </a:r>
            <a:r>
              <a:rPr lang="en-US" altLang="zh-TW" dirty="0" err="1" smtClean="0">
                <a:solidFill>
                  <a:schemeClr val="dk1"/>
                </a:solidFill>
                <a:latin typeface="DFKai-SB"/>
                <a:ea typeface="DFKai-SB"/>
                <a:cs typeface="DFKai-SB"/>
                <a:sym typeface="DFKai-SB"/>
              </a:rPr>
              <a:t>TANet</a:t>
            </a:r>
            <a:r>
              <a:rPr lang="zh-TW" altLang="en-US" dirty="0" smtClean="0">
                <a:solidFill>
                  <a:schemeClr val="dk1"/>
                </a:solidFill>
                <a:latin typeface="DFKai-SB"/>
                <a:ea typeface="DFKai-SB"/>
                <a:cs typeface="DFKai-SB"/>
                <a:sym typeface="DFKai-SB"/>
              </a:rPr>
              <a:t>技術小組第</a:t>
            </a:r>
            <a:r>
              <a:rPr lang="en-US" altLang="zh-TW" dirty="0" smtClean="0">
                <a:solidFill>
                  <a:schemeClr val="dk1"/>
                </a:solidFill>
                <a:latin typeface="DFKai-SB"/>
                <a:ea typeface="DFKai-SB"/>
                <a:cs typeface="DFKai-SB"/>
                <a:sym typeface="DFKai-SB"/>
              </a:rPr>
              <a:t>96</a:t>
            </a:r>
            <a:r>
              <a:rPr lang="zh-TW" altLang="en-US" dirty="0" smtClean="0">
                <a:solidFill>
                  <a:schemeClr val="dk1"/>
                </a:solidFill>
                <a:latin typeface="DFKai-SB"/>
                <a:ea typeface="DFKai-SB"/>
                <a:cs typeface="DFKai-SB"/>
                <a:sym typeface="DFKai-SB"/>
              </a:rPr>
              <a:t>次會議決議，各級學校網站應導入 </a:t>
            </a:r>
            <a:r>
              <a:rPr lang="en-US" altLang="zh-TW" dirty="0" smtClean="0">
                <a:solidFill>
                  <a:schemeClr val="dk1"/>
                </a:solidFill>
                <a:latin typeface="DFKai-SB"/>
                <a:ea typeface="DFKai-SB"/>
                <a:cs typeface="DFKai-SB"/>
                <a:sym typeface="DFKai-SB"/>
              </a:rPr>
              <a:t>HTTPS</a:t>
            </a:r>
            <a:r>
              <a:rPr lang="zh-TW" altLang="en-US" dirty="0" smtClean="0">
                <a:solidFill>
                  <a:schemeClr val="dk1"/>
                </a:solidFill>
                <a:latin typeface="DFKai-SB"/>
                <a:ea typeface="DFKai-SB"/>
                <a:cs typeface="DFKai-SB"/>
                <a:sym typeface="DFKai-SB"/>
              </a:rPr>
              <a:t>。</a:t>
            </a:r>
            <a:endParaRPr lang="en-US" altLang="zh-TW" dirty="0" smtClean="0">
              <a:solidFill>
                <a:schemeClr val="dk1"/>
              </a:solidFill>
              <a:latin typeface="DFKai-SB"/>
              <a:ea typeface="DFKai-SB"/>
              <a:cs typeface="DFKai-SB"/>
              <a:sym typeface="DFKai-SB"/>
            </a:endParaRPr>
          </a:p>
          <a:p>
            <a:pPr marL="266700" indent="-266700">
              <a:lnSpc>
                <a:spcPts val="2000"/>
              </a:lnSpc>
              <a:spcBef>
                <a:spcPts val="600"/>
              </a:spcBef>
              <a:spcAft>
                <a:spcPts val="600"/>
              </a:spcAft>
              <a:buClr>
                <a:srgbClr val="555DAB"/>
              </a:buClr>
              <a:buSzPts val="2200"/>
            </a:pPr>
            <a:r>
              <a:rPr lang="en-US" dirty="0" smtClean="0">
                <a:solidFill>
                  <a:srgbClr val="555DAB"/>
                </a:solidFill>
                <a:latin typeface="DFKai-SB"/>
                <a:ea typeface="DFKai-SB"/>
                <a:cs typeface="DFKai-SB"/>
                <a:sym typeface="DFKai-SB"/>
              </a:rPr>
              <a:t>❑</a:t>
            </a:r>
            <a:r>
              <a:rPr lang="zh-TW" altLang="en-US" dirty="0" smtClean="0">
                <a:solidFill>
                  <a:srgbClr val="555DAB"/>
                </a:solidFill>
                <a:latin typeface="DFKai-SB"/>
                <a:ea typeface="DFKai-SB"/>
                <a:cs typeface="DFKai-SB"/>
                <a:sym typeface="DFKai-SB"/>
              </a:rPr>
              <a:t> </a:t>
            </a:r>
            <a:r>
              <a:rPr lang="en-US" altLang="zh-TW" dirty="0" err="1" smtClean="0">
                <a:solidFill>
                  <a:schemeClr val="dk1"/>
                </a:solidFill>
                <a:latin typeface="DFKai-SB"/>
                <a:ea typeface="DFKai-SB"/>
                <a:cs typeface="DFKai-SB"/>
                <a:sym typeface="DFKai-SB"/>
              </a:rPr>
              <a:t>桃園區網</a:t>
            </a:r>
            <a:r>
              <a:rPr lang="zh-TW" altLang="en-US" u="sng" dirty="0" smtClean="0">
                <a:solidFill>
                  <a:schemeClr val="accent1">
                    <a:lumMod val="75000"/>
                  </a:schemeClr>
                </a:solidFill>
                <a:latin typeface="DFKai-SB"/>
                <a:ea typeface="DFKai-SB"/>
                <a:cs typeface="DFKai-SB"/>
                <a:sym typeface="DFKai-SB"/>
              </a:rPr>
              <a:t>自行開發</a:t>
            </a:r>
            <a:r>
              <a:rPr lang="zh-TW" altLang="en-US" u="sng" dirty="0" smtClean="0">
                <a:solidFill>
                  <a:schemeClr val="dk1"/>
                </a:solidFill>
                <a:latin typeface="DFKai-SB"/>
                <a:ea typeface="DFKai-SB"/>
                <a:cs typeface="DFKai-SB"/>
                <a:sym typeface="DFKai-SB"/>
              </a:rPr>
              <a:t> </a:t>
            </a:r>
            <a:r>
              <a:rPr lang="en-US" altLang="zh-TW" dirty="0" smtClean="0">
                <a:solidFill>
                  <a:schemeClr val="dk1"/>
                </a:solidFill>
                <a:latin typeface="DFKai-SB"/>
                <a:ea typeface="DFKai-SB"/>
                <a:cs typeface="DFKai-SB"/>
                <a:sym typeface="DFKai-SB"/>
              </a:rPr>
              <a:t>HTTPS</a:t>
            </a:r>
            <a:r>
              <a:rPr lang="zh-TW" altLang="en-US" dirty="0">
                <a:solidFill>
                  <a:schemeClr val="dk1"/>
                </a:solidFill>
                <a:latin typeface="DFKai-SB"/>
                <a:ea typeface="DFKai-SB"/>
                <a:cs typeface="DFKai-SB"/>
                <a:sym typeface="DFKai-SB"/>
              </a:rPr>
              <a:t>憑證代理服務</a:t>
            </a:r>
            <a:r>
              <a:rPr lang="en-US" altLang="zh-TW" dirty="0">
                <a:solidFill>
                  <a:schemeClr val="dk1"/>
                </a:solidFill>
                <a:latin typeface="DFKai-SB"/>
                <a:ea typeface="DFKai-SB"/>
                <a:cs typeface="DFKai-SB"/>
                <a:sym typeface="DFKai-SB"/>
              </a:rPr>
              <a:t>，</a:t>
            </a:r>
            <a:r>
              <a:rPr lang="zh-TW" altLang="en-US" dirty="0">
                <a:solidFill>
                  <a:schemeClr val="dk1"/>
                </a:solidFill>
                <a:latin typeface="DFKai-SB"/>
                <a:ea typeface="DFKai-SB"/>
                <a:cs typeface="DFKai-SB"/>
                <a:sym typeface="DFKai-SB"/>
              </a:rPr>
              <a:t>減少連線學校需要個別安裝憑證及定期更新憑證之工作</a:t>
            </a:r>
            <a:r>
              <a:rPr lang="zh-TW" altLang="en-US" dirty="0" smtClean="0">
                <a:solidFill>
                  <a:schemeClr val="dk1"/>
                </a:solidFill>
                <a:latin typeface="DFKai-SB"/>
                <a:ea typeface="DFKai-SB"/>
                <a:cs typeface="DFKai-SB"/>
                <a:sym typeface="DFKai-SB"/>
              </a:rPr>
              <a:t>，總計</a:t>
            </a:r>
            <a:r>
              <a:rPr lang="en-US" altLang="zh-TW" dirty="0" smtClean="0">
                <a:solidFill>
                  <a:schemeClr val="dk1"/>
                </a:solidFill>
                <a:latin typeface="DFKai-SB"/>
                <a:ea typeface="DFKai-SB"/>
                <a:cs typeface="DFKai-SB"/>
                <a:sym typeface="DFKai-SB"/>
              </a:rPr>
              <a:t>完成</a:t>
            </a:r>
            <a:r>
              <a:rPr lang="en-US" altLang="zh-TW" u="sng" dirty="0">
                <a:solidFill>
                  <a:srgbClr val="0070C0"/>
                </a:solidFill>
                <a:latin typeface="DFKai-SB"/>
                <a:ea typeface="DFKai-SB"/>
                <a:cs typeface="DFKai-SB"/>
                <a:sym typeface="DFKai-SB"/>
              </a:rPr>
              <a:t>12所學校共21個學校網站</a:t>
            </a:r>
            <a:r>
              <a:rPr lang="zh-TW" altLang="en-US" u="sng" dirty="0">
                <a:solidFill>
                  <a:srgbClr val="0070C0"/>
                </a:solidFill>
                <a:latin typeface="DFKai-SB"/>
                <a:ea typeface="DFKai-SB"/>
                <a:cs typeface="DFKai-SB"/>
                <a:sym typeface="DFKai-SB"/>
              </a:rPr>
              <a:t>使用區網憑證代理服務</a:t>
            </a:r>
            <a:r>
              <a:rPr lang="en-US" altLang="zh-TW" dirty="0">
                <a:solidFill>
                  <a:srgbClr val="0070C0"/>
                </a:solidFill>
                <a:latin typeface="DFKai-SB"/>
                <a:ea typeface="DFKai-SB"/>
                <a:cs typeface="DFKai-SB"/>
                <a:sym typeface="DFKai-SB"/>
              </a:rPr>
              <a:t>。</a:t>
            </a:r>
          </a:p>
          <a:p>
            <a:pPr>
              <a:lnSpc>
                <a:spcPts val="2000"/>
              </a:lnSpc>
              <a:spcBef>
                <a:spcPts val="600"/>
              </a:spcBef>
              <a:spcAft>
                <a:spcPts val="600"/>
              </a:spcAft>
              <a:buClr>
                <a:srgbClr val="555DAB"/>
              </a:buClr>
              <a:buSzPts val="2200"/>
            </a:pPr>
            <a:r>
              <a:rPr lang="en-US" altLang="zh-TW" dirty="0" smtClean="0">
                <a:solidFill>
                  <a:srgbClr val="555DAB"/>
                </a:solidFill>
                <a:latin typeface="DFKai-SB"/>
                <a:ea typeface="DFKai-SB"/>
                <a:cs typeface="DFKai-SB"/>
                <a:sym typeface="DFKai-SB"/>
              </a:rPr>
              <a:t>❑</a:t>
            </a:r>
            <a:r>
              <a:rPr lang="zh-TW" altLang="en-US" dirty="0" smtClean="0">
                <a:solidFill>
                  <a:srgbClr val="555DAB"/>
                </a:solidFill>
                <a:latin typeface="DFKai-SB"/>
                <a:ea typeface="DFKai-SB"/>
                <a:cs typeface="DFKai-SB"/>
                <a:sym typeface="DFKai-SB"/>
              </a:rPr>
              <a:t> </a:t>
            </a:r>
            <a:r>
              <a:rPr lang="en-US" altLang="zh-TW" u="sng" dirty="0" smtClean="0">
                <a:solidFill>
                  <a:srgbClr val="0070C0"/>
                </a:solidFill>
                <a:latin typeface="DFKai-SB"/>
                <a:ea typeface="DFKai-SB"/>
                <a:cs typeface="DFKai-SB"/>
                <a:sym typeface="DFKai-SB"/>
              </a:rPr>
              <a:t>112</a:t>
            </a:r>
            <a:r>
              <a:rPr lang="zh-TW" altLang="en-US" u="sng" dirty="0" smtClean="0">
                <a:solidFill>
                  <a:srgbClr val="0070C0"/>
                </a:solidFill>
                <a:latin typeface="DFKai-SB"/>
                <a:ea typeface="DFKai-SB"/>
                <a:cs typeface="DFKai-SB"/>
                <a:sym typeface="DFKai-SB"/>
              </a:rPr>
              <a:t>年度</a:t>
            </a:r>
            <a:r>
              <a:rPr lang="zh-TW" altLang="en-US" u="sng" dirty="0">
                <a:solidFill>
                  <a:srgbClr val="0070C0"/>
                </a:solidFill>
                <a:latin typeface="DFKai-SB"/>
                <a:ea typeface="DFKai-SB"/>
                <a:cs typeface="DFKai-SB"/>
                <a:sym typeface="DFKai-SB"/>
              </a:rPr>
              <a:t>已順利完成連線</a:t>
            </a:r>
            <a:r>
              <a:rPr lang="zh-TW" altLang="en-US" u="sng" dirty="0" smtClean="0">
                <a:solidFill>
                  <a:srgbClr val="0070C0"/>
                </a:solidFill>
                <a:latin typeface="DFKai-SB"/>
                <a:ea typeface="DFKai-SB"/>
                <a:cs typeface="DFKai-SB"/>
                <a:sym typeface="DFKai-SB"/>
              </a:rPr>
              <a:t>學校官網全面</a:t>
            </a:r>
            <a:r>
              <a:rPr lang="zh-TW" altLang="en-US" u="sng" dirty="0">
                <a:solidFill>
                  <a:srgbClr val="0070C0"/>
                </a:solidFill>
                <a:latin typeface="DFKai-SB"/>
                <a:ea typeface="DFKai-SB"/>
                <a:cs typeface="DFKai-SB"/>
                <a:sym typeface="DFKai-SB"/>
              </a:rPr>
              <a:t>導入 </a:t>
            </a:r>
            <a:r>
              <a:rPr lang="en-US" altLang="zh-TW" u="sng" dirty="0">
                <a:solidFill>
                  <a:srgbClr val="0070C0"/>
                </a:solidFill>
                <a:latin typeface="DFKai-SB"/>
                <a:ea typeface="DFKai-SB"/>
                <a:cs typeface="DFKai-SB"/>
                <a:sym typeface="DFKai-SB"/>
              </a:rPr>
              <a:t>HTTPS</a:t>
            </a:r>
            <a:r>
              <a:rPr lang="zh-TW" altLang="en-US" dirty="0">
                <a:solidFill>
                  <a:schemeClr val="dk1"/>
                </a:solidFill>
                <a:latin typeface="DFKai-SB"/>
                <a:ea typeface="DFKai-SB"/>
                <a:cs typeface="DFKai-SB"/>
                <a:sym typeface="DFKai-SB"/>
              </a:rPr>
              <a:t>。</a:t>
            </a:r>
            <a:endParaRPr lang="en-US" altLang="zh-TW" dirty="0">
              <a:solidFill>
                <a:schemeClr val="dk1"/>
              </a:solidFill>
              <a:latin typeface="DFKai-SB"/>
              <a:ea typeface="DFKai-SB"/>
              <a:cs typeface="DFKai-SB"/>
              <a:sym typeface="DFKai-SB"/>
            </a:endParaRPr>
          </a:p>
          <a:p>
            <a:pPr lvl="0">
              <a:lnSpc>
                <a:spcPct val="90000"/>
              </a:lnSpc>
              <a:spcAft>
                <a:spcPts val="1200"/>
              </a:spcAft>
              <a:buClr>
                <a:srgbClr val="555DAB"/>
              </a:buClr>
              <a:buSzPts val="2200"/>
            </a:pPr>
            <a:endParaRPr dirty="0">
              <a:solidFill>
                <a:schemeClr val="dk1"/>
              </a:solidFill>
              <a:latin typeface="DFKai-SB"/>
              <a:ea typeface="DFKai-SB"/>
              <a:cs typeface="DFKai-SB"/>
              <a:sym typeface="DFKai-SB"/>
            </a:endParaRPr>
          </a:p>
        </p:txBody>
      </p:sp>
    </p:spTree>
    <p:extLst>
      <p:ext uri="{BB962C8B-B14F-4D97-AF65-F5344CB8AC3E}">
        <p14:creationId xmlns:p14="http://schemas.microsoft.com/office/powerpoint/2010/main" val="1716744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圖片 11">
            <a:extLst>
              <a:ext uri="{FF2B5EF4-FFF2-40B4-BE49-F238E27FC236}">
                <a16:creationId xmlns:a16="http://schemas.microsoft.com/office/drawing/2014/main" id="{D50C5F20-0FD6-4123-B9A4-E18D3686C566}"/>
              </a:ext>
            </a:extLst>
          </p:cNvPr>
          <p:cNvPicPr>
            <a:picLocks noChangeAspect="1"/>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4926"/>
          <a:stretch/>
        </p:blipFill>
        <p:spPr>
          <a:xfrm>
            <a:off x="0" y="0"/>
            <a:ext cx="9192519" cy="6867258"/>
          </a:xfrm>
          <a:prstGeom prst="rect">
            <a:avLst/>
          </a:prstGeom>
          <a:solidFill>
            <a:srgbClr val="00B0F0"/>
          </a:solidFill>
        </p:spPr>
      </p:pic>
      <p:sp>
        <p:nvSpPr>
          <p:cNvPr id="13" name="圖形 1">
            <a:extLst>
              <a:ext uri="{FF2B5EF4-FFF2-40B4-BE49-F238E27FC236}">
                <a16:creationId xmlns:a16="http://schemas.microsoft.com/office/drawing/2014/main" id="{6992EF0D-78E4-468A-B4F1-554DB92B2F87}"/>
              </a:ext>
            </a:extLst>
          </p:cNvPr>
          <p:cNvSpPr/>
          <p:nvPr/>
        </p:nvSpPr>
        <p:spPr>
          <a:xfrm>
            <a:off x="-49710" y="109000"/>
            <a:ext cx="3324629" cy="6649257"/>
          </a:xfrm>
          <a:custGeom>
            <a:avLst/>
            <a:gdLst>
              <a:gd name="connsiteX0" fmla="*/ 0 w 1943100"/>
              <a:gd name="connsiteY0" fmla="*/ 0 h 3886200"/>
              <a:gd name="connsiteX1" fmla="*/ 0 w 1943100"/>
              <a:gd name="connsiteY1" fmla="*/ 3894773 h 3886200"/>
              <a:gd name="connsiteX2" fmla="*/ 1947863 w 1943100"/>
              <a:gd name="connsiteY2" fmla="*/ 1947863 h 3886200"/>
            </a:gdLst>
            <a:ahLst/>
            <a:cxnLst>
              <a:cxn ang="0">
                <a:pos x="connsiteX0" y="connsiteY0"/>
              </a:cxn>
              <a:cxn ang="0">
                <a:pos x="connsiteX1" y="connsiteY1"/>
              </a:cxn>
              <a:cxn ang="0">
                <a:pos x="connsiteX2" y="connsiteY2"/>
              </a:cxn>
            </a:cxnLst>
            <a:rect l="l" t="t" r="r" b="b"/>
            <a:pathLst>
              <a:path w="1943100" h="3886200">
                <a:moveTo>
                  <a:pt x="0" y="0"/>
                </a:moveTo>
                <a:lnTo>
                  <a:pt x="0" y="3894773"/>
                </a:lnTo>
                <a:lnTo>
                  <a:pt x="1947863" y="1947863"/>
                </a:lnTo>
                <a:close/>
              </a:path>
            </a:pathLst>
          </a:custGeom>
          <a:blipFill dpi="0" rotWithShape="1">
            <a:blip r:embed="rId3" cstate="print">
              <a:extLst>
                <a:ext uri="{28A0092B-C50C-407E-A947-70E740481C1C}">
                  <a14:useLocalDpi xmlns:a14="http://schemas.microsoft.com/office/drawing/2010/main" val="0"/>
                </a:ext>
              </a:extLst>
            </a:blip>
            <a:srcRect/>
            <a:tile tx="0" ty="0" sx="100000" sy="100000" flip="y" algn="bl"/>
          </a:blipFill>
          <a:ln w="9525" cap="flat">
            <a:noFill/>
            <a:prstDash val="solid"/>
            <a:miter/>
          </a:ln>
        </p:spPr>
        <p:txBody>
          <a:bodyPr rtlCol="0" anchor="ctr"/>
          <a:lstStyle/>
          <a:p>
            <a:endParaRPr lang="zh-TW" altLang="en-US" dirty="0"/>
          </a:p>
        </p:txBody>
      </p:sp>
      <p:grpSp>
        <p:nvGrpSpPr>
          <p:cNvPr id="3" name="组合 11">
            <a:extLst>
              <a:ext uri="{FF2B5EF4-FFF2-40B4-BE49-F238E27FC236}">
                <a16:creationId xmlns:a16="http://schemas.microsoft.com/office/drawing/2014/main" id="{2D3B82AF-CD65-41A3-AE9D-2BDF970063BB}"/>
              </a:ext>
            </a:extLst>
          </p:cNvPr>
          <p:cNvGrpSpPr/>
          <p:nvPr/>
        </p:nvGrpSpPr>
        <p:grpSpPr>
          <a:xfrm>
            <a:off x="5229757" y="1936978"/>
            <a:ext cx="288235" cy="2625377"/>
            <a:chOff x="2304906" y="1446070"/>
            <a:chExt cx="642258" cy="3789293"/>
          </a:xfrm>
        </p:grpSpPr>
        <p:cxnSp>
          <p:nvCxnSpPr>
            <p:cNvPr id="4" name="直接连接符 12">
              <a:extLst>
                <a:ext uri="{FF2B5EF4-FFF2-40B4-BE49-F238E27FC236}">
                  <a16:creationId xmlns:a16="http://schemas.microsoft.com/office/drawing/2014/main" id="{01C5C8B7-AF4A-43C2-BC47-3078DCDFF6BF}"/>
                </a:ext>
              </a:extLst>
            </p:cNvPr>
            <p:cNvCxnSpPr>
              <a:cxnSpLocks/>
            </p:cNvCxnSpPr>
            <p:nvPr/>
          </p:nvCxnSpPr>
          <p:spPr>
            <a:xfrm>
              <a:off x="2304906" y="5080534"/>
              <a:ext cx="642258"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 name="组合 13">
              <a:extLst>
                <a:ext uri="{FF2B5EF4-FFF2-40B4-BE49-F238E27FC236}">
                  <a16:creationId xmlns:a16="http://schemas.microsoft.com/office/drawing/2014/main" id="{186218A1-DBD8-42E0-904B-45E982C0B91B}"/>
                </a:ext>
              </a:extLst>
            </p:cNvPr>
            <p:cNvGrpSpPr/>
            <p:nvPr/>
          </p:nvGrpSpPr>
          <p:grpSpPr>
            <a:xfrm flipV="1">
              <a:off x="2304906" y="1446070"/>
              <a:ext cx="642258" cy="3789293"/>
              <a:chOff x="1774958" y="-31845508"/>
              <a:chExt cx="6607779" cy="38985674"/>
            </a:xfrm>
          </p:grpSpPr>
          <p:cxnSp>
            <p:nvCxnSpPr>
              <p:cNvPr id="6" name="直接连接符 14">
                <a:extLst>
                  <a:ext uri="{FF2B5EF4-FFF2-40B4-BE49-F238E27FC236}">
                    <a16:creationId xmlns:a16="http://schemas.microsoft.com/office/drawing/2014/main" id="{14D16BB0-2A78-497D-B276-6297EEC4FC81}"/>
                  </a:ext>
                </a:extLst>
              </p:cNvPr>
              <p:cNvCxnSpPr>
                <a:cxnSpLocks/>
              </p:cNvCxnSpPr>
              <p:nvPr/>
            </p:nvCxnSpPr>
            <p:spPr>
              <a:xfrm>
                <a:off x="4714142" y="-31845508"/>
                <a:ext cx="0" cy="389856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15">
                <a:extLst>
                  <a:ext uri="{FF2B5EF4-FFF2-40B4-BE49-F238E27FC236}">
                    <a16:creationId xmlns:a16="http://schemas.microsoft.com/office/drawing/2014/main" id="{F95FA5A3-3125-4700-8400-B8A57879F5A5}"/>
                  </a:ext>
                </a:extLst>
              </p:cNvPr>
              <p:cNvCxnSpPr>
                <a:cxnSpLocks/>
              </p:cNvCxnSpPr>
              <p:nvPr/>
            </p:nvCxnSpPr>
            <p:spPr>
              <a:xfrm flipV="1">
                <a:off x="1774958" y="5227011"/>
                <a:ext cx="6607779"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sp>
        <p:nvSpPr>
          <p:cNvPr id="9" name="矩形 8">
            <a:extLst>
              <a:ext uri="{FF2B5EF4-FFF2-40B4-BE49-F238E27FC236}">
                <a16:creationId xmlns:a16="http://schemas.microsoft.com/office/drawing/2014/main" id="{3A980BCF-31A3-4BF5-A993-B291BDD60F90}"/>
              </a:ext>
            </a:extLst>
          </p:cNvPr>
          <p:cNvSpPr/>
          <p:nvPr/>
        </p:nvSpPr>
        <p:spPr>
          <a:xfrm>
            <a:off x="5434972" y="3163543"/>
            <a:ext cx="3178304" cy="1061829"/>
          </a:xfrm>
          <a:prstGeom prst="rect">
            <a:avLst/>
          </a:prstGeom>
        </p:spPr>
        <p:txBody>
          <a:bodyPr wrap="square" lIns="0" tIns="0" rIns="0" bIns="0">
            <a:spAutoFit/>
          </a:bodyPr>
          <a:lstStyle/>
          <a:p>
            <a:pPr algn="ctr">
              <a:defRPr/>
            </a:pPr>
            <a:r>
              <a:rPr lang="zh-TW" altLang="en-US" sz="3450" spc="225" noProof="1">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rPr>
              <a:t>傑出網路管理</a:t>
            </a:r>
            <a:r>
              <a:rPr lang="zh-TW" altLang="en-US" sz="3450" spc="225" noProof="1">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rPr>
              <a:t>人員</a:t>
            </a:r>
            <a:r>
              <a:rPr lang="zh-TW" altLang="en-US" sz="3450" spc="225" noProof="1" smtClean="0">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rPr>
              <a:t>選拔</a:t>
            </a:r>
            <a:endParaRPr lang="zh-TW" altLang="en-US" sz="3450" spc="225" noProof="1">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endParaRPr>
          </a:p>
        </p:txBody>
      </p:sp>
      <p:pic>
        <p:nvPicPr>
          <p:cNvPr id="11" name="圖形 10">
            <a:extLst>
              <a:ext uri="{FF2B5EF4-FFF2-40B4-BE49-F238E27FC236}">
                <a16:creationId xmlns:a16="http://schemas.microsoft.com/office/drawing/2014/main" id="{635689FB-6667-47C6-B879-11D753EB9FFD}"/>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5643999" y="2615316"/>
            <a:ext cx="1934752" cy="445502"/>
          </a:xfrm>
          <a:prstGeom prst="rect">
            <a:avLst/>
          </a:prstGeom>
        </p:spPr>
      </p:pic>
      <p:sp>
        <p:nvSpPr>
          <p:cNvPr id="2" name="投影片編號版面配置區 1"/>
          <p:cNvSpPr>
            <a:spLocks noGrp="1"/>
          </p:cNvSpPr>
          <p:nvPr>
            <p:ph type="sldNum" sz="quarter" idx="12"/>
          </p:nvPr>
        </p:nvSpPr>
        <p:spPr/>
        <p:txBody>
          <a:bodyPr/>
          <a:lstStyle/>
          <a:p>
            <a:fld id="{B46171ED-8A70-41BD-A3D6-12C0EBDE3C61}" type="slidenum">
              <a:rPr lang="zh-TW" altLang="en-US" smtClean="0"/>
              <a:t>22</a:t>
            </a:fld>
            <a:endParaRPr lang="zh-TW" altLang="en-US"/>
          </a:p>
        </p:txBody>
      </p:sp>
    </p:spTree>
    <p:extLst>
      <p:ext uri="{BB962C8B-B14F-4D97-AF65-F5344CB8AC3E}">
        <p14:creationId xmlns:p14="http://schemas.microsoft.com/office/powerpoint/2010/main" val="3149025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750"/>
                            </p:stCondLst>
                            <p:childTnLst>
                              <p:par>
                                <p:cTn id="11" presetID="23" presetClass="entr" presetSubtype="3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strVal val="4*#ppt_w"/>
                                          </p:val>
                                        </p:tav>
                                        <p:tav tm="100000">
                                          <p:val>
                                            <p:strVal val="#ppt_w"/>
                                          </p:val>
                                        </p:tav>
                                      </p:tavLst>
                                    </p:anim>
                                    <p:anim calcmode="lin" valueType="num">
                                      <p:cBhvr>
                                        <p:cTn id="14"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57"/>
        <p:cNvGrpSpPr/>
        <p:nvPr/>
      </p:nvGrpSpPr>
      <p:grpSpPr>
        <a:xfrm>
          <a:off x="0" y="0"/>
          <a:ext cx="0" cy="0"/>
          <a:chOff x="0" y="0"/>
          <a:chExt cx="0" cy="0"/>
        </a:xfrm>
      </p:grpSpPr>
      <p:sp>
        <p:nvSpPr>
          <p:cNvPr id="758" name="Google Shape;758;p49"/>
          <p:cNvSpPr txBox="1"/>
          <p:nvPr/>
        </p:nvSpPr>
        <p:spPr>
          <a:xfrm>
            <a:off x="6948487" y="657225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3399"/>
              </a:buClr>
              <a:buSzPts val="1300"/>
              <a:buFont typeface="Tahoma"/>
              <a:buNone/>
            </a:pPr>
            <a:fld id="{00000000-1234-1234-1234-123412341234}" type="slidenum">
              <a:rPr lang="en-US" sz="1300" b="1" i="0" u="none" strike="noStrike" cap="none">
                <a:solidFill>
                  <a:srgbClr val="003399"/>
                </a:solidFill>
                <a:latin typeface="Tahoma"/>
                <a:ea typeface="Tahoma"/>
                <a:cs typeface="Tahoma"/>
                <a:sym typeface="Tahoma"/>
              </a:rPr>
              <a:t>23</a:t>
            </a:fld>
            <a:endParaRPr sz="1400" b="0" i="0" u="none" strike="noStrike" cap="none">
              <a:solidFill>
                <a:srgbClr val="000000"/>
              </a:solidFill>
              <a:latin typeface="Arial"/>
              <a:ea typeface="Arial"/>
              <a:cs typeface="Arial"/>
              <a:sym typeface="Arial"/>
            </a:endParaRPr>
          </a:p>
        </p:txBody>
      </p:sp>
      <p:sp>
        <p:nvSpPr>
          <p:cNvPr id="759" name="Google Shape;759;p49"/>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342900" indent="-342900">
              <a:lnSpc>
                <a:spcPct val="100000"/>
              </a:lnSpc>
              <a:spcBef>
                <a:spcPts val="0"/>
              </a:spcBef>
              <a:buClr>
                <a:srgbClr val="003399"/>
              </a:buClr>
              <a:buSzPts val="2800"/>
            </a:pPr>
            <a:r>
              <a:rPr lang="zh-TW" altLang="en-US" sz="3200" spc="225" noProof="1">
                <a:solidFill>
                  <a:schemeClr val="bg1"/>
                </a:solidFill>
                <a:cs typeface="+mn-ea"/>
                <a:sym typeface="Arial" panose="020B0604020202020204" pitchFamily="34" charset="0"/>
              </a:rPr>
              <a:t>傑出網路管理</a:t>
            </a:r>
            <a:r>
              <a:rPr lang="zh-TW" altLang="en-US" sz="3200" spc="225" noProof="1">
                <a:solidFill>
                  <a:schemeClr val="bg1"/>
                </a:solidFill>
                <a:cs typeface="+mn-ea"/>
                <a:sym typeface="Arial" panose="020B0604020202020204" pitchFamily="34" charset="0"/>
              </a:rPr>
              <a:t>人員</a:t>
            </a:r>
            <a:r>
              <a:rPr lang="zh-TW" altLang="en-US" sz="3200" spc="225" noProof="1" smtClean="0">
                <a:solidFill>
                  <a:schemeClr val="bg1"/>
                </a:solidFill>
                <a:cs typeface="+mn-ea"/>
                <a:sym typeface="Arial" panose="020B0604020202020204" pitchFamily="34" charset="0"/>
              </a:rPr>
              <a:t>選拔投票程序</a:t>
            </a:r>
            <a:endParaRPr sz="3200" dirty="0">
              <a:solidFill>
                <a:schemeClr val="bg1"/>
              </a:solidFill>
            </a:endParaRPr>
          </a:p>
        </p:txBody>
      </p:sp>
      <p:sp>
        <p:nvSpPr>
          <p:cNvPr id="760" name="Google Shape;760;p49"/>
          <p:cNvSpPr txBox="1">
            <a:spLocks noGrp="1"/>
          </p:cNvSpPr>
          <p:nvPr>
            <p:ph idx="1"/>
          </p:nvPr>
        </p:nvSpPr>
        <p:spPr>
          <a:xfrm>
            <a:off x="485215" y="1117412"/>
            <a:ext cx="7886700" cy="4942729"/>
          </a:xfrm>
          <a:prstGeom prst="rect">
            <a:avLst/>
          </a:prstGeom>
          <a:noFill/>
          <a:ln>
            <a:noFill/>
          </a:ln>
        </p:spPr>
        <p:txBody>
          <a:bodyPr spcFirstLastPara="1" wrap="square" lIns="91425" tIns="45700" rIns="91425" bIns="45700" anchor="t" anchorCtr="0">
            <a:noAutofit/>
          </a:bodyPr>
          <a:lstStyle/>
          <a:p>
            <a:pPr marL="50800" lvl="0" indent="0">
              <a:lnSpc>
                <a:spcPct val="120000"/>
              </a:lnSpc>
              <a:spcBef>
                <a:spcPts val="0"/>
              </a:spcBef>
              <a:buClr>
                <a:srgbClr val="555DAB"/>
              </a:buClr>
              <a:buSzPts val="2800"/>
              <a:buNone/>
            </a:pPr>
            <a:r>
              <a:rPr lang="zh-TW" altLang="en-US" sz="2400" dirty="0" smtClean="0">
                <a:solidFill>
                  <a:schemeClr val="dk1"/>
                </a:solidFill>
              </a:rPr>
              <a:t>注意事項</a:t>
            </a:r>
            <a:endParaRPr lang="en-US" altLang="zh-TW" sz="2400" dirty="0" smtClean="0">
              <a:solidFill>
                <a:schemeClr val="dk1"/>
              </a:solidFill>
            </a:endParaRPr>
          </a:p>
          <a:p>
            <a:pPr marL="50800" lvl="0" indent="0">
              <a:lnSpc>
                <a:spcPct val="120000"/>
              </a:lnSpc>
              <a:spcBef>
                <a:spcPts val="0"/>
              </a:spcBef>
              <a:buClr>
                <a:srgbClr val="555DAB"/>
              </a:buClr>
              <a:buSzPts val="2800"/>
              <a:buNone/>
            </a:pPr>
            <a:endParaRPr lang="zh-TW" altLang="en-US" sz="2400" dirty="0">
              <a:solidFill>
                <a:schemeClr val="dk1"/>
              </a:solidFill>
            </a:endParaRPr>
          </a:p>
          <a:p>
            <a:pPr marL="508000" lvl="0" indent="-457200">
              <a:lnSpc>
                <a:spcPct val="120000"/>
              </a:lnSpc>
              <a:spcBef>
                <a:spcPts val="0"/>
              </a:spcBef>
              <a:buClr>
                <a:srgbClr val="555DAB"/>
              </a:buClr>
              <a:buSzPts val="2800"/>
              <a:buFont typeface="+mj-lt"/>
              <a:buAutoNum type="arabicPeriod"/>
            </a:pPr>
            <a:r>
              <a:rPr lang="zh-TW" altLang="en-US" sz="2400" dirty="0" smtClean="0">
                <a:solidFill>
                  <a:schemeClr val="dk1"/>
                </a:solidFill>
              </a:rPr>
              <a:t>每</a:t>
            </a:r>
            <a:r>
              <a:rPr lang="zh-TW" altLang="en-US" sz="2400" dirty="0">
                <a:solidFill>
                  <a:schemeClr val="dk1"/>
                </a:solidFill>
              </a:rPr>
              <a:t>票最多圈選 </a:t>
            </a:r>
            <a:r>
              <a:rPr lang="en-US" altLang="zh-TW" sz="2400" dirty="0">
                <a:solidFill>
                  <a:schemeClr val="dk1"/>
                </a:solidFill>
              </a:rPr>
              <a:t>3 </a:t>
            </a:r>
            <a:r>
              <a:rPr lang="zh-TW" altLang="en-US" sz="2400" dirty="0">
                <a:solidFill>
                  <a:schemeClr val="dk1"/>
                </a:solidFill>
              </a:rPr>
              <a:t>人</a:t>
            </a:r>
          </a:p>
          <a:p>
            <a:pPr marL="508000" lvl="0" indent="-457200">
              <a:lnSpc>
                <a:spcPct val="120000"/>
              </a:lnSpc>
              <a:spcBef>
                <a:spcPts val="0"/>
              </a:spcBef>
              <a:buClr>
                <a:srgbClr val="555DAB"/>
              </a:buClr>
              <a:buSzPts val="2800"/>
              <a:buFont typeface="+mj-lt"/>
              <a:buAutoNum type="arabicPeriod"/>
            </a:pPr>
            <a:endParaRPr lang="zh-TW" altLang="en-US" sz="2400" dirty="0">
              <a:solidFill>
                <a:schemeClr val="dk1"/>
              </a:solidFill>
            </a:endParaRPr>
          </a:p>
          <a:p>
            <a:pPr marL="508000" lvl="0" indent="-457200">
              <a:lnSpc>
                <a:spcPct val="120000"/>
              </a:lnSpc>
              <a:spcBef>
                <a:spcPts val="0"/>
              </a:spcBef>
              <a:buClr>
                <a:srgbClr val="555DAB"/>
              </a:buClr>
              <a:buSzPts val="2800"/>
              <a:buFont typeface="+mj-lt"/>
              <a:buAutoNum type="arabicPeriod"/>
            </a:pPr>
            <a:r>
              <a:rPr lang="zh-TW" altLang="en-US" sz="2400" dirty="0" smtClean="0">
                <a:solidFill>
                  <a:schemeClr val="dk1"/>
                </a:solidFill>
              </a:rPr>
              <a:t>自</a:t>
            </a:r>
            <a:r>
              <a:rPr lang="en-US" altLang="zh-TW" sz="2400" dirty="0" smtClean="0">
                <a:solidFill>
                  <a:schemeClr val="dk1"/>
                </a:solidFill>
              </a:rPr>
              <a:t>2024</a:t>
            </a:r>
            <a:r>
              <a:rPr lang="zh-TW" altLang="en-US" sz="2400" dirty="0">
                <a:solidFill>
                  <a:schemeClr val="dk1"/>
                </a:solidFill>
              </a:rPr>
              <a:t>年首次採取線上投票，請掃描</a:t>
            </a:r>
            <a:r>
              <a:rPr lang="en-US" altLang="zh-TW" sz="2400" dirty="0">
                <a:solidFill>
                  <a:schemeClr val="dk1"/>
                </a:solidFill>
              </a:rPr>
              <a:t>QR code</a:t>
            </a:r>
            <a:r>
              <a:rPr lang="zh-TW" altLang="en-US" sz="2400" dirty="0">
                <a:solidFill>
                  <a:schemeClr val="dk1"/>
                </a:solidFill>
              </a:rPr>
              <a:t>進行投票。重複執行掃瞄將顯示前次投票的結果。</a:t>
            </a:r>
          </a:p>
          <a:p>
            <a:pPr marL="508000" lvl="0" indent="-457200">
              <a:lnSpc>
                <a:spcPct val="120000"/>
              </a:lnSpc>
              <a:spcBef>
                <a:spcPts val="0"/>
              </a:spcBef>
              <a:buClr>
                <a:srgbClr val="555DAB"/>
              </a:buClr>
              <a:buSzPts val="2800"/>
              <a:buFont typeface="+mj-lt"/>
              <a:buAutoNum type="arabicPeriod"/>
            </a:pPr>
            <a:endParaRPr lang="zh-TW" altLang="en-US" sz="2400" dirty="0">
              <a:solidFill>
                <a:schemeClr val="dk1"/>
              </a:solidFill>
            </a:endParaRPr>
          </a:p>
          <a:p>
            <a:pPr marL="508000" lvl="0" indent="-457200">
              <a:lnSpc>
                <a:spcPct val="120000"/>
              </a:lnSpc>
              <a:spcBef>
                <a:spcPts val="0"/>
              </a:spcBef>
              <a:buClr>
                <a:srgbClr val="555DAB"/>
              </a:buClr>
              <a:buSzPts val="2800"/>
              <a:buFont typeface="+mj-lt"/>
              <a:buAutoNum type="arabicPeriod"/>
            </a:pPr>
            <a:r>
              <a:rPr lang="zh-TW" altLang="en-US" sz="2400" dirty="0" smtClean="0">
                <a:solidFill>
                  <a:schemeClr val="dk1"/>
                </a:solidFill>
              </a:rPr>
              <a:t>若</a:t>
            </a:r>
            <a:r>
              <a:rPr lang="zh-TW" altLang="en-US" sz="2400" dirty="0">
                <a:solidFill>
                  <a:schemeClr val="dk1"/>
                </a:solidFill>
              </a:rPr>
              <a:t>遇網路或系統問題無法進行電子投票，將由主席宣布後，改採紙本投票。本張視同紙本選票，每所學校限領一張，圈選後請對折放入投票箱。</a:t>
            </a:r>
            <a:endParaRPr lang="en-US" altLang="zh-TW" sz="2400" dirty="0" smtClean="0">
              <a:solidFill>
                <a:schemeClr val="dk1"/>
              </a:solidFill>
            </a:endParaRPr>
          </a:p>
        </p:txBody>
      </p:sp>
      <p:sp>
        <p:nvSpPr>
          <p:cNvPr id="761" name="Google Shape;761;p49"/>
          <p:cNvSpPr txBox="1"/>
          <p:nvPr/>
        </p:nvSpPr>
        <p:spPr>
          <a:xfrm>
            <a:off x="6948487" y="657225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3399"/>
              </a:buClr>
              <a:buSzPts val="1300"/>
              <a:buFont typeface="Tahoma"/>
              <a:buNone/>
            </a:pPr>
            <a:fld id="{00000000-1234-1234-1234-123412341234}" type="slidenum">
              <a:rPr lang="en-US" sz="1300" b="1" i="0" u="none" strike="noStrike" cap="none">
                <a:solidFill>
                  <a:srgbClr val="003399"/>
                </a:solidFill>
                <a:latin typeface="Tahoma"/>
                <a:ea typeface="Tahoma"/>
                <a:cs typeface="Tahoma"/>
                <a:sym typeface="Tahoma"/>
              </a:rPr>
              <a:t>23</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4042588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圖片 11">
            <a:extLst>
              <a:ext uri="{FF2B5EF4-FFF2-40B4-BE49-F238E27FC236}">
                <a16:creationId xmlns:a16="http://schemas.microsoft.com/office/drawing/2014/main" id="{D50C5F20-0FD6-4123-B9A4-E18D3686C566}"/>
              </a:ext>
            </a:extLst>
          </p:cNvPr>
          <p:cNvPicPr>
            <a:picLocks noChangeAspect="1"/>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14926"/>
          <a:stretch/>
        </p:blipFill>
        <p:spPr>
          <a:xfrm>
            <a:off x="0" y="0"/>
            <a:ext cx="9192519" cy="6867258"/>
          </a:xfrm>
          <a:prstGeom prst="rect">
            <a:avLst/>
          </a:prstGeom>
          <a:solidFill>
            <a:srgbClr val="00B0F0"/>
          </a:solidFill>
        </p:spPr>
      </p:pic>
      <p:sp>
        <p:nvSpPr>
          <p:cNvPr id="13" name="圖形 1">
            <a:extLst>
              <a:ext uri="{FF2B5EF4-FFF2-40B4-BE49-F238E27FC236}">
                <a16:creationId xmlns:a16="http://schemas.microsoft.com/office/drawing/2014/main" id="{6992EF0D-78E4-468A-B4F1-554DB92B2F87}"/>
              </a:ext>
            </a:extLst>
          </p:cNvPr>
          <p:cNvSpPr/>
          <p:nvPr/>
        </p:nvSpPr>
        <p:spPr>
          <a:xfrm>
            <a:off x="-49710" y="109000"/>
            <a:ext cx="3324629" cy="6649257"/>
          </a:xfrm>
          <a:custGeom>
            <a:avLst/>
            <a:gdLst>
              <a:gd name="connsiteX0" fmla="*/ 0 w 1943100"/>
              <a:gd name="connsiteY0" fmla="*/ 0 h 3886200"/>
              <a:gd name="connsiteX1" fmla="*/ 0 w 1943100"/>
              <a:gd name="connsiteY1" fmla="*/ 3894773 h 3886200"/>
              <a:gd name="connsiteX2" fmla="*/ 1947863 w 1943100"/>
              <a:gd name="connsiteY2" fmla="*/ 1947863 h 3886200"/>
            </a:gdLst>
            <a:ahLst/>
            <a:cxnLst>
              <a:cxn ang="0">
                <a:pos x="connsiteX0" y="connsiteY0"/>
              </a:cxn>
              <a:cxn ang="0">
                <a:pos x="connsiteX1" y="connsiteY1"/>
              </a:cxn>
              <a:cxn ang="0">
                <a:pos x="connsiteX2" y="connsiteY2"/>
              </a:cxn>
            </a:cxnLst>
            <a:rect l="l" t="t" r="r" b="b"/>
            <a:pathLst>
              <a:path w="1943100" h="3886200">
                <a:moveTo>
                  <a:pt x="0" y="0"/>
                </a:moveTo>
                <a:lnTo>
                  <a:pt x="0" y="3894773"/>
                </a:lnTo>
                <a:lnTo>
                  <a:pt x="1947863" y="1947863"/>
                </a:lnTo>
                <a:close/>
              </a:path>
            </a:pathLst>
          </a:custGeom>
          <a:blipFill dpi="0" rotWithShape="1">
            <a:blip r:embed="rId3" cstate="print">
              <a:extLst>
                <a:ext uri="{28A0092B-C50C-407E-A947-70E740481C1C}">
                  <a14:useLocalDpi xmlns:a14="http://schemas.microsoft.com/office/drawing/2010/main" val="0"/>
                </a:ext>
              </a:extLst>
            </a:blip>
            <a:srcRect/>
            <a:tile tx="0" ty="0" sx="100000" sy="100000" flip="y" algn="bl"/>
          </a:blipFill>
          <a:ln w="9525" cap="flat">
            <a:noFill/>
            <a:prstDash val="solid"/>
            <a:miter/>
          </a:ln>
        </p:spPr>
        <p:txBody>
          <a:bodyPr rtlCol="0" anchor="ctr"/>
          <a:lstStyle/>
          <a:p>
            <a:endParaRPr lang="zh-TW" altLang="en-US" dirty="0"/>
          </a:p>
        </p:txBody>
      </p:sp>
      <p:grpSp>
        <p:nvGrpSpPr>
          <p:cNvPr id="3" name="组合 11">
            <a:extLst>
              <a:ext uri="{FF2B5EF4-FFF2-40B4-BE49-F238E27FC236}">
                <a16:creationId xmlns:a16="http://schemas.microsoft.com/office/drawing/2014/main" id="{2D3B82AF-CD65-41A3-AE9D-2BDF970063BB}"/>
              </a:ext>
            </a:extLst>
          </p:cNvPr>
          <p:cNvGrpSpPr/>
          <p:nvPr/>
        </p:nvGrpSpPr>
        <p:grpSpPr>
          <a:xfrm>
            <a:off x="5229757" y="1936978"/>
            <a:ext cx="288235" cy="2625377"/>
            <a:chOff x="2304906" y="1446070"/>
            <a:chExt cx="642258" cy="3789293"/>
          </a:xfrm>
        </p:grpSpPr>
        <p:cxnSp>
          <p:nvCxnSpPr>
            <p:cNvPr id="4" name="直接连接符 12">
              <a:extLst>
                <a:ext uri="{FF2B5EF4-FFF2-40B4-BE49-F238E27FC236}">
                  <a16:creationId xmlns:a16="http://schemas.microsoft.com/office/drawing/2014/main" id="{01C5C8B7-AF4A-43C2-BC47-3078DCDFF6BF}"/>
                </a:ext>
              </a:extLst>
            </p:cNvPr>
            <p:cNvCxnSpPr>
              <a:cxnSpLocks/>
            </p:cNvCxnSpPr>
            <p:nvPr/>
          </p:nvCxnSpPr>
          <p:spPr>
            <a:xfrm>
              <a:off x="2304906" y="5080534"/>
              <a:ext cx="642258"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 name="组合 13">
              <a:extLst>
                <a:ext uri="{FF2B5EF4-FFF2-40B4-BE49-F238E27FC236}">
                  <a16:creationId xmlns:a16="http://schemas.microsoft.com/office/drawing/2014/main" id="{186218A1-DBD8-42E0-904B-45E982C0B91B}"/>
                </a:ext>
              </a:extLst>
            </p:cNvPr>
            <p:cNvGrpSpPr/>
            <p:nvPr/>
          </p:nvGrpSpPr>
          <p:grpSpPr>
            <a:xfrm flipV="1">
              <a:off x="2304906" y="1446070"/>
              <a:ext cx="642258" cy="3789293"/>
              <a:chOff x="1774958" y="-31845508"/>
              <a:chExt cx="6607779" cy="38985674"/>
            </a:xfrm>
          </p:grpSpPr>
          <p:cxnSp>
            <p:nvCxnSpPr>
              <p:cNvPr id="6" name="直接连接符 14">
                <a:extLst>
                  <a:ext uri="{FF2B5EF4-FFF2-40B4-BE49-F238E27FC236}">
                    <a16:creationId xmlns:a16="http://schemas.microsoft.com/office/drawing/2014/main" id="{14D16BB0-2A78-497D-B276-6297EEC4FC81}"/>
                  </a:ext>
                </a:extLst>
              </p:cNvPr>
              <p:cNvCxnSpPr>
                <a:cxnSpLocks/>
              </p:cNvCxnSpPr>
              <p:nvPr/>
            </p:nvCxnSpPr>
            <p:spPr>
              <a:xfrm>
                <a:off x="4714142" y="-31845508"/>
                <a:ext cx="0" cy="389856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15">
                <a:extLst>
                  <a:ext uri="{FF2B5EF4-FFF2-40B4-BE49-F238E27FC236}">
                    <a16:creationId xmlns:a16="http://schemas.microsoft.com/office/drawing/2014/main" id="{F95FA5A3-3125-4700-8400-B8A57879F5A5}"/>
                  </a:ext>
                </a:extLst>
              </p:cNvPr>
              <p:cNvCxnSpPr>
                <a:cxnSpLocks/>
              </p:cNvCxnSpPr>
              <p:nvPr/>
            </p:nvCxnSpPr>
            <p:spPr>
              <a:xfrm flipV="1">
                <a:off x="1774958" y="5227011"/>
                <a:ext cx="6607779"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sp>
        <p:nvSpPr>
          <p:cNvPr id="9" name="矩形 8">
            <a:extLst>
              <a:ext uri="{FF2B5EF4-FFF2-40B4-BE49-F238E27FC236}">
                <a16:creationId xmlns:a16="http://schemas.microsoft.com/office/drawing/2014/main" id="{3A980BCF-31A3-4BF5-A993-B291BDD60F90}"/>
              </a:ext>
            </a:extLst>
          </p:cNvPr>
          <p:cNvSpPr/>
          <p:nvPr/>
        </p:nvSpPr>
        <p:spPr>
          <a:xfrm>
            <a:off x="5434972" y="3163543"/>
            <a:ext cx="3178304" cy="530915"/>
          </a:xfrm>
          <a:prstGeom prst="rect">
            <a:avLst/>
          </a:prstGeom>
        </p:spPr>
        <p:txBody>
          <a:bodyPr wrap="square" lIns="0" tIns="0" rIns="0" bIns="0">
            <a:spAutoFit/>
          </a:bodyPr>
          <a:lstStyle/>
          <a:p>
            <a:pPr algn="ctr">
              <a:defRPr/>
            </a:pPr>
            <a:r>
              <a:rPr lang="zh-TW" altLang="en-US" sz="3450" spc="225" noProof="1" smtClean="0">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rPr>
              <a:t>討論議案</a:t>
            </a:r>
            <a:endParaRPr lang="zh-TW" altLang="en-US" sz="3450" spc="225" noProof="1">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endParaRPr>
          </a:p>
        </p:txBody>
      </p:sp>
      <p:pic>
        <p:nvPicPr>
          <p:cNvPr id="11" name="圖形 10">
            <a:extLst>
              <a:ext uri="{FF2B5EF4-FFF2-40B4-BE49-F238E27FC236}">
                <a16:creationId xmlns:a16="http://schemas.microsoft.com/office/drawing/2014/main" id="{635689FB-6667-47C6-B879-11D753EB9FFD}"/>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5643999" y="2615316"/>
            <a:ext cx="1934752" cy="445502"/>
          </a:xfrm>
          <a:prstGeom prst="rect">
            <a:avLst/>
          </a:prstGeom>
        </p:spPr>
      </p:pic>
      <p:sp>
        <p:nvSpPr>
          <p:cNvPr id="2" name="投影片編號版面配置區 1"/>
          <p:cNvSpPr>
            <a:spLocks noGrp="1"/>
          </p:cNvSpPr>
          <p:nvPr>
            <p:ph type="sldNum" sz="quarter" idx="12"/>
          </p:nvPr>
        </p:nvSpPr>
        <p:spPr/>
        <p:txBody>
          <a:bodyPr/>
          <a:lstStyle/>
          <a:p>
            <a:fld id="{B46171ED-8A70-41BD-A3D6-12C0EBDE3C61}" type="slidenum">
              <a:rPr lang="zh-TW" altLang="en-US" smtClean="0"/>
              <a:t>24</a:t>
            </a:fld>
            <a:endParaRPr lang="zh-TW" altLang="en-US"/>
          </a:p>
        </p:txBody>
      </p:sp>
    </p:spTree>
    <p:extLst>
      <p:ext uri="{BB962C8B-B14F-4D97-AF65-F5344CB8AC3E}">
        <p14:creationId xmlns:p14="http://schemas.microsoft.com/office/powerpoint/2010/main" val="2421201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750"/>
                            </p:stCondLst>
                            <p:childTnLst>
                              <p:par>
                                <p:cTn id="11" presetID="23" presetClass="entr" presetSubtype="3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strVal val="4*#ppt_w"/>
                                          </p:val>
                                        </p:tav>
                                        <p:tav tm="100000">
                                          <p:val>
                                            <p:strVal val="#ppt_w"/>
                                          </p:val>
                                        </p:tav>
                                      </p:tavLst>
                                    </p:anim>
                                    <p:anim calcmode="lin" valueType="num">
                                      <p:cBhvr>
                                        <p:cTn id="14"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57"/>
        <p:cNvGrpSpPr/>
        <p:nvPr/>
      </p:nvGrpSpPr>
      <p:grpSpPr>
        <a:xfrm>
          <a:off x="0" y="0"/>
          <a:ext cx="0" cy="0"/>
          <a:chOff x="0" y="0"/>
          <a:chExt cx="0" cy="0"/>
        </a:xfrm>
      </p:grpSpPr>
      <p:sp>
        <p:nvSpPr>
          <p:cNvPr id="758" name="Google Shape;758;p49"/>
          <p:cNvSpPr txBox="1"/>
          <p:nvPr/>
        </p:nvSpPr>
        <p:spPr>
          <a:xfrm>
            <a:off x="6948487" y="657225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3399"/>
              </a:buClr>
              <a:buSzPts val="1300"/>
              <a:buFont typeface="Tahoma"/>
              <a:buNone/>
            </a:pPr>
            <a:fld id="{00000000-1234-1234-1234-123412341234}" type="slidenum">
              <a:rPr lang="en-US" sz="1300" b="1" i="0" u="none" strike="noStrike" cap="none">
                <a:solidFill>
                  <a:srgbClr val="003399"/>
                </a:solidFill>
                <a:latin typeface="Tahoma"/>
                <a:ea typeface="Tahoma"/>
                <a:cs typeface="Tahoma"/>
                <a:sym typeface="Tahoma"/>
              </a:rPr>
              <a:t>25</a:t>
            </a:fld>
            <a:endParaRPr sz="1400" b="0" i="0" u="none" strike="noStrike" cap="none">
              <a:solidFill>
                <a:srgbClr val="000000"/>
              </a:solidFill>
              <a:latin typeface="Arial"/>
              <a:ea typeface="Arial"/>
              <a:cs typeface="Arial"/>
              <a:sym typeface="Arial"/>
            </a:endParaRPr>
          </a:p>
        </p:txBody>
      </p:sp>
      <p:sp>
        <p:nvSpPr>
          <p:cNvPr id="759" name="Google Shape;759;p49"/>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342900" marR="0" lvl="0" indent="-342900" rtl="0">
              <a:lnSpc>
                <a:spcPct val="100000"/>
              </a:lnSpc>
              <a:spcBef>
                <a:spcPts val="0"/>
              </a:spcBef>
              <a:spcAft>
                <a:spcPts val="0"/>
              </a:spcAft>
              <a:buClr>
                <a:srgbClr val="003399"/>
              </a:buClr>
              <a:buSzPts val="2800"/>
              <a:buFont typeface="Arial"/>
              <a:buNone/>
            </a:pPr>
            <a:r>
              <a:rPr lang="zh-TW" altLang="en-US" sz="3200" b="1" i="0" u="none" strike="noStrike" cap="none" dirty="0" smtClean="0">
                <a:solidFill>
                  <a:schemeClr val="bg1"/>
                </a:solidFill>
              </a:rPr>
              <a:t>議案一</a:t>
            </a:r>
            <a:endParaRPr sz="3200" dirty="0">
              <a:solidFill>
                <a:schemeClr val="bg1"/>
              </a:solidFill>
            </a:endParaRPr>
          </a:p>
        </p:txBody>
      </p:sp>
      <p:sp>
        <p:nvSpPr>
          <p:cNvPr id="760" name="Google Shape;760;p49"/>
          <p:cNvSpPr txBox="1">
            <a:spLocks noGrp="1"/>
          </p:cNvSpPr>
          <p:nvPr>
            <p:ph idx="1"/>
          </p:nvPr>
        </p:nvSpPr>
        <p:spPr>
          <a:xfrm>
            <a:off x="485215" y="1117412"/>
            <a:ext cx="7886700" cy="4942729"/>
          </a:xfrm>
          <a:prstGeom prst="rect">
            <a:avLst/>
          </a:prstGeom>
          <a:noFill/>
          <a:ln>
            <a:noFill/>
          </a:ln>
        </p:spPr>
        <p:txBody>
          <a:bodyPr spcFirstLastPara="1" wrap="square" lIns="91425" tIns="45700" rIns="91425" bIns="45700" anchor="t" anchorCtr="0">
            <a:noAutofit/>
          </a:bodyPr>
          <a:lstStyle/>
          <a:p>
            <a:pPr marL="50800" lvl="0" indent="0">
              <a:lnSpc>
                <a:spcPct val="120000"/>
              </a:lnSpc>
              <a:spcBef>
                <a:spcPts val="0"/>
              </a:spcBef>
              <a:buClr>
                <a:srgbClr val="555DAB"/>
              </a:buClr>
              <a:buSzPts val="2800"/>
              <a:buNone/>
            </a:pPr>
            <a:r>
              <a:rPr lang="zh-TW" altLang="en-US" sz="2000" dirty="0">
                <a:solidFill>
                  <a:schemeClr val="dk1"/>
                </a:solidFill>
              </a:rPr>
              <a:t>議案一、</a:t>
            </a:r>
            <a:r>
              <a:rPr lang="en-US" altLang="zh-TW" sz="2000" dirty="0">
                <a:solidFill>
                  <a:schemeClr val="dk1"/>
                </a:solidFill>
              </a:rPr>
              <a:t/>
            </a:r>
            <a:br>
              <a:rPr lang="en-US" altLang="zh-TW" sz="2000" dirty="0">
                <a:solidFill>
                  <a:schemeClr val="dk1"/>
                </a:solidFill>
              </a:rPr>
            </a:br>
            <a:r>
              <a:rPr lang="zh-TW" altLang="en-US" sz="2000" dirty="0">
                <a:solidFill>
                  <a:schemeClr val="dk1"/>
                </a:solidFill>
              </a:rPr>
              <a:t>   </a:t>
            </a:r>
            <a:r>
              <a:rPr lang="en-US" altLang="zh-TW" sz="2000" dirty="0" err="1">
                <a:solidFill>
                  <a:schemeClr val="dk1"/>
                </a:solidFill>
              </a:rPr>
              <a:t>TANet</a:t>
            </a:r>
            <a:r>
              <a:rPr lang="en-US" altLang="zh-TW" sz="2000" dirty="0">
                <a:solidFill>
                  <a:schemeClr val="dk1"/>
                </a:solidFill>
              </a:rPr>
              <a:t> </a:t>
            </a:r>
            <a:r>
              <a:rPr lang="zh-TW" altLang="en-US" sz="2000" dirty="0">
                <a:solidFill>
                  <a:schemeClr val="dk1"/>
                </a:solidFill>
              </a:rPr>
              <a:t>桃園區域網路中心傑出網路管理人員選拔實施</a:t>
            </a:r>
            <a:r>
              <a:rPr lang="zh-TW" altLang="en-US" sz="2000" dirty="0" smtClean="0">
                <a:solidFill>
                  <a:schemeClr val="dk1"/>
                </a:solidFill>
              </a:rPr>
              <a:t>要點第六</a:t>
            </a:r>
            <a:r>
              <a:rPr lang="zh-TW" altLang="en-US" sz="2000" dirty="0">
                <a:solidFill>
                  <a:schemeClr val="dk1"/>
                </a:solidFill>
              </a:rPr>
              <a:t>條第二款修正，提請討論。</a:t>
            </a:r>
          </a:p>
          <a:p>
            <a:pPr marL="457200" lvl="0" indent="-406400">
              <a:lnSpc>
                <a:spcPct val="120000"/>
              </a:lnSpc>
              <a:spcBef>
                <a:spcPts val="0"/>
              </a:spcBef>
              <a:buClr>
                <a:srgbClr val="555DAB"/>
              </a:buClr>
              <a:buSzPts val="2800"/>
              <a:buFont typeface="Noto Sans Symbols"/>
              <a:buChar char="❑"/>
            </a:pPr>
            <a:endParaRPr lang="en-US" altLang="zh-TW" sz="2000" dirty="0">
              <a:solidFill>
                <a:schemeClr val="dk1"/>
              </a:solidFill>
            </a:endParaRPr>
          </a:p>
          <a:p>
            <a:pPr marL="50800" lvl="0" indent="0">
              <a:lnSpc>
                <a:spcPct val="120000"/>
              </a:lnSpc>
              <a:spcBef>
                <a:spcPts val="0"/>
              </a:spcBef>
              <a:buClr>
                <a:srgbClr val="555DAB"/>
              </a:buClr>
              <a:buSzPts val="2800"/>
              <a:buNone/>
            </a:pPr>
            <a:r>
              <a:rPr lang="zh-TW" altLang="en-US" sz="2000" dirty="0">
                <a:solidFill>
                  <a:schemeClr val="dk1"/>
                </a:solidFill>
              </a:rPr>
              <a:t>說明</a:t>
            </a:r>
            <a:r>
              <a:rPr lang="en-US" altLang="zh-TW" sz="2000" dirty="0">
                <a:solidFill>
                  <a:schemeClr val="dk1"/>
                </a:solidFill>
              </a:rPr>
              <a:t>:</a:t>
            </a:r>
            <a:br>
              <a:rPr lang="en-US" altLang="zh-TW" sz="2000" dirty="0">
                <a:solidFill>
                  <a:schemeClr val="dk1"/>
                </a:solidFill>
              </a:rPr>
            </a:br>
            <a:r>
              <a:rPr lang="en-US" altLang="zh-TW" sz="2000" dirty="0" smtClean="0">
                <a:solidFill>
                  <a:schemeClr val="dk1"/>
                </a:solidFill>
              </a:rPr>
              <a:t>1.</a:t>
            </a:r>
            <a:r>
              <a:rPr lang="zh-TW" altLang="en-US" sz="2000" dirty="0" smtClean="0">
                <a:solidFill>
                  <a:schemeClr val="dk1"/>
                </a:solidFill>
              </a:rPr>
              <a:t>第六</a:t>
            </a:r>
            <a:r>
              <a:rPr lang="zh-TW" altLang="en-US" sz="2000" dirty="0">
                <a:solidFill>
                  <a:schemeClr val="dk1"/>
                </a:solidFill>
              </a:rPr>
              <a:t>條第二款修正，每票最多圈選三名調整為每票最多圈選</a:t>
            </a:r>
            <a:r>
              <a:rPr lang="zh-TW" altLang="en-US" sz="2000" dirty="0">
                <a:solidFill>
                  <a:srgbClr val="0070C0"/>
                </a:solidFill>
              </a:rPr>
              <a:t>四</a:t>
            </a:r>
            <a:r>
              <a:rPr lang="zh-TW" altLang="en-US" sz="2000" dirty="0">
                <a:solidFill>
                  <a:schemeClr val="dk1"/>
                </a:solidFill>
              </a:rPr>
              <a:t>名，修正如下，「投票方式由各出席代表每人一票，每票最多圈選</a:t>
            </a:r>
            <a:r>
              <a:rPr lang="zh-TW" altLang="en-US" sz="2000" dirty="0">
                <a:solidFill>
                  <a:srgbClr val="0070C0"/>
                </a:solidFill>
              </a:rPr>
              <a:t>四</a:t>
            </a:r>
            <a:r>
              <a:rPr lang="zh-TW" altLang="en-US" sz="2000" dirty="0">
                <a:solidFill>
                  <a:schemeClr val="dk1"/>
                </a:solidFill>
              </a:rPr>
              <a:t>名，超過</a:t>
            </a:r>
            <a:r>
              <a:rPr lang="zh-TW" altLang="en-US" sz="2000" dirty="0">
                <a:solidFill>
                  <a:srgbClr val="0070C0"/>
                </a:solidFill>
              </a:rPr>
              <a:t>四</a:t>
            </a:r>
            <a:r>
              <a:rPr lang="zh-TW" altLang="en-US" sz="2000" dirty="0">
                <a:solidFill>
                  <a:schemeClr val="dk1"/>
                </a:solidFill>
              </a:rPr>
              <a:t>名之選票以廢票計。  </a:t>
            </a:r>
            <a:r>
              <a:rPr lang="zh-TW" altLang="en-US" sz="2000" dirty="0" smtClean="0">
                <a:solidFill>
                  <a:schemeClr val="dk1"/>
                </a:solidFill>
              </a:rPr>
              <a:t>」</a:t>
            </a:r>
            <a:endParaRPr lang="en-US" altLang="zh-TW" sz="2000" dirty="0" smtClean="0">
              <a:solidFill>
                <a:schemeClr val="dk1"/>
              </a:solidFill>
            </a:endParaRPr>
          </a:p>
        </p:txBody>
      </p:sp>
      <p:sp>
        <p:nvSpPr>
          <p:cNvPr id="761" name="Google Shape;761;p49"/>
          <p:cNvSpPr txBox="1"/>
          <p:nvPr/>
        </p:nvSpPr>
        <p:spPr>
          <a:xfrm>
            <a:off x="6948487" y="657225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3399"/>
              </a:buClr>
              <a:buSzPts val="1300"/>
              <a:buFont typeface="Tahoma"/>
              <a:buNone/>
            </a:pPr>
            <a:fld id="{00000000-1234-1234-1234-123412341234}" type="slidenum">
              <a:rPr lang="en-US" sz="1300" b="1" i="0" u="none" strike="noStrike" cap="none">
                <a:solidFill>
                  <a:srgbClr val="003399"/>
                </a:solidFill>
                <a:latin typeface="Tahoma"/>
                <a:ea typeface="Tahoma"/>
                <a:cs typeface="Tahoma"/>
                <a:sym typeface="Tahoma"/>
              </a:rPr>
              <a:t>25</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4140241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57"/>
        <p:cNvGrpSpPr/>
        <p:nvPr/>
      </p:nvGrpSpPr>
      <p:grpSpPr>
        <a:xfrm>
          <a:off x="0" y="0"/>
          <a:ext cx="0" cy="0"/>
          <a:chOff x="0" y="0"/>
          <a:chExt cx="0" cy="0"/>
        </a:xfrm>
      </p:grpSpPr>
      <p:sp>
        <p:nvSpPr>
          <p:cNvPr id="758" name="Google Shape;758;p49"/>
          <p:cNvSpPr txBox="1"/>
          <p:nvPr/>
        </p:nvSpPr>
        <p:spPr>
          <a:xfrm>
            <a:off x="6948487" y="657225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3399"/>
              </a:buClr>
              <a:buSzPts val="1300"/>
              <a:buFont typeface="Tahoma"/>
              <a:buNone/>
            </a:pPr>
            <a:fld id="{00000000-1234-1234-1234-123412341234}" type="slidenum">
              <a:rPr lang="en-US" sz="1300" b="1" i="0" u="none" strike="noStrike" cap="none">
                <a:solidFill>
                  <a:srgbClr val="003399"/>
                </a:solidFill>
                <a:latin typeface="Tahoma"/>
                <a:ea typeface="Tahoma"/>
                <a:cs typeface="Tahoma"/>
                <a:sym typeface="Tahoma"/>
              </a:rPr>
              <a:t>26</a:t>
            </a:fld>
            <a:endParaRPr sz="1400" b="0" i="0" u="none" strike="noStrike" cap="none">
              <a:solidFill>
                <a:srgbClr val="000000"/>
              </a:solidFill>
              <a:latin typeface="Arial"/>
              <a:ea typeface="Arial"/>
              <a:cs typeface="Arial"/>
              <a:sym typeface="Arial"/>
            </a:endParaRPr>
          </a:p>
        </p:txBody>
      </p:sp>
      <p:sp>
        <p:nvSpPr>
          <p:cNvPr id="759" name="Google Shape;759;p49"/>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342900" marR="0" lvl="0" indent="-342900" rtl="0">
              <a:lnSpc>
                <a:spcPct val="100000"/>
              </a:lnSpc>
              <a:spcBef>
                <a:spcPts val="0"/>
              </a:spcBef>
              <a:spcAft>
                <a:spcPts val="0"/>
              </a:spcAft>
              <a:buClr>
                <a:srgbClr val="003399"/>
              </a:buClr>
              <a:buSzPts val="2800"/>
              <a:buFont typeface="Arial"/>
              <a:buNone/>
            </a:pPr>
            <a:r>
              <a:rPr lang="zh-TW" altLang="en-US" sz="3200" b="1" i="0" u="none" strike="noStrike" cap="none" dirty="0" smtClean="0">
                <a:solidFill>
                  <a:schemeClr val="bg1"/>
                </a:solidFill>
              </a:rPr>
              <a:t>議案</a:t>
            </a:r>
            <a:r>
              <a:rPr lang="zh-TW" altLang="en-US" sz="3200" b="1" dirty="0">
                <a:solidFill>
                  <a:schemeClr val="bg1"/>
                </a:solidFill>
              </a:rPr>
              <a:t>二</a:t>
            </a:r>
            <a:endParaRPr sz="3200" dirty="0">
              <a:solidFill>
                <a:schemeClr val="bg1"/>
              </a:solidFill>
            </a:endParaRPr>
          </a:p>
        </p:txBody>
      </p:sp>
      <p:sp>
        <p:nvSpPr>
          <p:cNvPr id="760" name="Google Shape;760;p49"/>
          <p:cNvSpPr txBox="1">
            <a:spLocks noGrp="1"/>
          </p:cNvSpPr>
          <p:nvPr>
            <p:ph idx="1"/>
          </p:nvPr>
        </p:nvSpPr>
        <p:spPr>
          <a:xfrm>
            <a:off x="485215" y="1117412"/>
            <a:ext cx="7886700" cy="4942729"/>
          </a:xfrm>
          <a:prstGeom prst="rect">
            <a:avLst/>
          </a:prstGeom>
          <a:noFill/>
          <a:ln>
            <a:noFill/>
          </a:ln>
        </p:spPr>
        <p:txBody>
          <a:bodyPr spcFirstLastPara="1" wrap="square" lIns="91425" tIns="45700" rIns="91425" bIns="45700" anchor="t" anchorCtr="0">
            <a:noAutofit/>
          </a:bodyPr>
          <a:lstStyle/>
          <a:p>
            <a:pPr marL="50800" indent="0">
              <a:lnSpc>
                <a:spcPct val="120000"/>
              </a:lnSpc>
              <a:spcBef>
                <a:spcPts val="0"/>
              </a:spcBef>
              <a:buClr>
                <a:srgbClr val="555DAB"/>
              </a:buClr>
              <a:buSzPts val="2800"/>
              <a:buNone/>
            </a:pPr>
            <a:r>
              <a:rPr lang="zh-TW" altLang="en-US" sz="2000" dirty="0" smtClean="0">
                <a:solidFill>
                  <a:schemeClr val="dk1"/>
                </a:solidFill>
              </a:rPr>
              <a:t>議案二、</a:t>
            </a:r>
            <a:r>
              <a:rPr lang="en-US" altLang="zh-TW" sz="2000" dirty="0" smtClean="0">
                <a:solidFill>
                  <a:schemeClr val="dk1"/>
                </a:solidFill>
              </a:rPr>
              <a:t/>
            </a:r>
            <a:br>
              <a:rPr lang="en-US" altLang="zh-TW" sz="2000" dirty="0" smtClean="0">
                <a:solidFill>
                  <a:schemeClr val="dk1"/>
                </a:solidFill>
              </a:rPr>
            </a:br>
            <a:r>
              <a:rPr lang="zh-TW" altLang="en-US" sz="2000" dirty="0" smtClean="0">
                <a:solidFill>
                  <a:schemeClr val="dk1"/>
                </a:solidFill>
              </a:rPr>
              <a:t>   桃園</a:t>
            </a:r>
            <a:r>
              <a:rPr lang="zh-TW" altLang="en-US" sz="2000" dirty="0">
                <a:solidFill>
                  <a:schemeClr val="dk1"/>
                </a:solidFill>
              </a:rPr>
              <a:t>區域網路中心管理委員會第</a:t>
            </a:r>
            <a:r>
              <a:rPr lang="en-US" altLang="zh-TW" sz="2000" dirty="0" smtClean="0">
                <a:solidFill>
                  <a:schemeClr val="dk1"/>
                </a:solidFill>
              </a:rPr>
              <a:t>75</a:t>
            </a:r>
            <a:r>
              <a:rPr lang="zh-TW" altLang="en-US" sz="2000" dirty="0" smtClean="0">
                <a:solidFill>
                  <a:schemeClr val="dk1"/>
                </a:solidFill>
              </a:rPr>
              <a:t>次會議經驗分享學校，</a:t>
            </a:r>
            <a:r>
              <a:rPr lang="zh-TW" altLang="en-US" sz="2000" dirty="0">
                <a:solidFill>
                  <a:schemeClr val="dk1"/>
                </a:solidFill>
              </a:rPr>
              <a:t>提請討論。</a:t>
            </a:r>
          </a:p>
          <a:p>
            <a:pPr marL="457200" lvl="0" indent="-406400">
              <a:lnSpc>
                <a:spcPct val="120000"/>
              </a:lnSpc>
              <a:spcBef>
                <a:spcPts val="0"/>
              </a:spcBef>
              <a:buClr>
                <a:srgbClr val="555DAB"/>
              </a:buClr>
              <a:buSzPts val="2800"/>
              <a:buFont typeface="Noto Sans Symbols"/>
              <a:buChar char="❑"/>
            </a:pPr>
            <a:endParaRPr lang="en-US" altLang="zh-TW" sz="2000" dirty="0" smtClean="0">
              <a:solidFill>
                <a:schemeClr val="dk1"/>
              </a:solidFill>
            </a:endParaRPr>
          </a:p>
          <a:p>
            <a:pPr marL="50800" lvl="0" indent="0">
              <a:lnSpc>
                <a:spcPct val="120000"/>
              </a:lnSpc>
              <a:spcBef>
                <a:spcPts val="0"/>
              </a:spcBef>
              <a:buClr>
                <a:srgbClr val="555DAB"/>
              </a:buClr>
              <a:buSzPts val="2800"/>
              <a:buNone/>
            </a:pPr>
            <a:r>
              <a:rPr lang="zh-TW" altLang="en-US" sz="2000" dirty="0" smtClean="0">
                <a:solidFill>
                  <a:schemeClr val="dk1"/>
                </a:solidFill>
              </a:rPr>
              <a:t>說明</a:t>
            </a:r>
            <a:r>
              <a:rPr lang="en-US" altLang="zh-TW" sz="2000" dirty="0" smtClean="0">
                <a:solidFill>
                  <a:schemeClr val="dk1"/>
                </a:solidFill>
              </a:rPr>
              <a:t>:</a:t>
            </a:r>
            <a:r>
              <a:rPr lang="zh-TW" altLang="en-US" sz="2000" dirty="0" smtClean="0">
                <a:solidFill>
                  <a:schemeClr val="dk1"/>
                </a:solidFill>
              </a:rPr>
              <a:t> 為達到</a:t>
            </a:r>
            <a:r>
              <a:rPr lang="zh-TW" altLang="en-US" sz="2000" dirty="0">
                <a:solidFill>
                  <a:schemeClr val="dk1"/>
                </a:solidFill>
              </a:rPr>
              <a:t>觀摩交流之</a:t>
            </a:r>
            <a:r>
              <a:rPr lang="zh-TW" altLang="en-US" sz="2000" dirty="0" smtClean="0">
                <a:solidFill>
                  <a:schemeClr val="dk1"/>
                </a:solidFill>
              </a:rPr>
              <a:t>目的，輪流由各</a:t>
            </a:r>
            <a:r>
              <a:rPr lang="zh-TW" altLang="en-US" sz="2000" dirty="0">
                <a:solidFill>
                  <a:schemeClr val="dk1"/>
                </a:solidFill>
              </a:rPr>
              <a:t>連線學校經驗分享，內容不侷限</a:t>
            </a:r>
            <a:r>
              <a:rPr lang="zh-TW" altLang="en-US" sz="2000" dirty="0" smtClean="0">
                <a:solidFill>
                  <a:schemeClr val="dk1"/>
                </a:solidFill>
              </a:rPr>
              <a:t>網路管理、資訊安全，</a:t>
            </a:r>
            <a:r>
              <a:rPr lang="zh-TW" altLang="en-US" sz="2000" dirty="0">
                <a:solidFill>
                  <a:schemeClr val="dk1"/>
                </a:solidFill>
              </a:rPr>
              <a:t>其他教學上、軟體使用</a:t>
            </a:r>
            <a:r>
              <a:rPr lang="zh-TW" altLang="en-US" sz="2000" dirty="0" smtClean="0">
                <a:solidFill>
                  <a:schemeClr val="dk1"/>
                </a:solidFill>
              </a:rPr>
              <a:t>、電算中心任務等</a:t>
            </a:r>
            <a:r>
              <a:rPr lang="zh-TW" altLang="en-US" sz="2000" dirty="0">
                <a:solidFill>
                  <a:schemeClr val="dk1"/>
                </a:solidFill>
              </a:rPr>
              <a:t>各項議題都歡迎</a:t>
            </a:r>
            <a:r>
              <a:rPr lang="zh-TW" altLang="en-US" sz="2000" dirty="0" smtClean="0">
                <a:solidFill>
                  <a:schemeClr val="dk1"/>
                </a:solidFill>
              </a:rPr>
              <a:t>分享，提議</a:t>
            </a:r>
            <a:r>
              <a:rPr lang="zh-TW" altLang="en-US" sz="2000" dirty="0" smtClean="0">
                <a:solidFill>
                  <a:srgbClr val="0070C0"/>
                </a:solidFill>
              </a:rPr>
              <a:t>國立體育大學</a:t>
            </a:r>
            <a:r>
              <a:rPr lang="zh-TW" altLang="en-US" sz="2000" dirty="0" smtClean="0">
                <a:solidFill>
                  <a:schemeClr val="dk1"/>
                </a:solidFill>
              </a:rPr>
              <a:t>及</a:t>
            </a:r>
            <a:r>
              <a:rPr lang="zh-TW" altLang="en-US" sz="2000" dirty="0" smtClean="0">
                <a:solidFill>
                  <a:srgbClr val="0070C0"/>
                </a:solidFill>
              </a:rPr>
              <a:t>新生醫專</a:t>
            </a:r>
            <a:r>
              <a:rPr lang="zh-TW" altLang="en-US" sz="2000" dirty="0" smtClean="0">
                <a:solidFill>
                  <a:schemeClr val="dk1"/>
                </a:solidFill>
              </a:rPr>
              <a:t>為第</a:t>
            </a:r>
            <a:r>
              <a:rPr lang="en-US" altLang="zh-TW" sz="2000" dirty="0" smtClean="0">
                <a:solidFill>
                  <a:schemeClr val="dk1"/>
                </a:solidFill>
              </a:rPr>
              <a:t>75</a:t>
            </a:r>
            <a:r>
              <a:rPr lang="zh-TW" altLang="en-US" sz="2000" dirty="0" smtClean="0">
                <a:solidFill>
                  <a:schemeClr val="dk1"/>
                </a:solidFill>
              </a:rPr>
              <a:t>次</a:t>
            </a:r>
            <a:r>
              <a:rPr lang="zh-TW" altLang="en-US" sz="2000" dirty="0">
                <a:solidFill>
                  <a:schemeClr val="dk1"/>
                </a:solidFill>
              </a:rPr>
              <a:t>會議經驗分享</a:t>
            </a:r>
            <a:r>
              <a:rPr lang="zh-TW" altLang="en-US" sz="2000" dirty="0" smtClean="0">
                <a:solidFill>
                  <a:schemeClr val="dk1"/>
                </a:solidFill>
              </a:rPr>
              <a:t>學校。</a:t>
            </a:r>
            <a:endParaRPr lang="zh-TW" altLang="en-US" sz="1600" dirty="0">
              <a:solidFill>
                <a:schemeClr val="dk1"/>
              </a:solidFill>
            </a:endParaRPr>
          </a:p>
        </p:txBody>
      </p:sp>
      <p:sp>
        <p:nvSpPr>
          <p:cNvPr id="761" name="Google Shape;761;p49"/>
          <p:cNvSpPr txBox="1"/>
          <p:nvPr/>
        </p:nvSpPr>
        <p:spPr>
          <a:xfrm>
            <a:off x="6948487" y="657225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3399"/>
              </a:buClr>
              <a:buSzPts val="1300"/>
              <a:buFont typeface="Tahoma"/>
              <a:buNone/>
            </a:pPr>
            <a:fld id="{00000000-1234-1234-1234-123412341234}" type="slidenum">
              <a:rPr lang="en-US" sz="1300" b="1" i="0" u="none" strike="noStrike" cap="none">
                <a:solidFill>
                  <a:srgbClr val="003399"/>
                </a:solidFill>
                <a:latin typeface="Tahoma"/>
                <a:ea typeface="Tahoma"/>
                <a:cs typeface="Tahoma"/>
                <a:sym typeface="Tahoma"/>
              </a:rPr>
              <a:t>26</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124347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57"/>
        <p:cNvGrpSpPr/>
        <p:nvPr/>
      </p:nvGrpSpPr>
      <p:grpSpPr>
        <a:xfrm>
          <a:off x="0" y="0"/>
          <a:ext cx="0" cy="0"/>
          <a:chOff x="0" y="0"/>
          <a:chExt cx="0" cy="0"/>
        </a:xfrm>
      </p:grpSpPr>
      <p:sp>
        <p:nvSpPr>
          <p:cNvPr id="759" name="Google Shape;759;p49"/>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342900" marR="0" lvl="0" indent="-342900" rtl="0">
              <a:lnSpc>
                <a:spcPct val="100000"/>
              </a:lnSpc>
              <a:spcBef>
                <a:spcPts val="0"/>
              </a:spcBef>
              <a:spcAft>
                <a:spcPts val="0"/>
              </a:spcAft>
              <a:buClr>
                <a:srgbClr val="003399"/>
              </a:buClr>
              <a:buSzPts val="2800"/>
              <a:buFont typeface="Arial"/>
              <a:buNone/>
            </a:pPr>
            <a:r>
              <a:rPr lang="zh-TW" altLang="en-US" sz="3200" b="1" i="0" u="none" strike="noStrike" cap="none" dirty="0" smtClean="0">
                <a:solidFill>
                  <a:schemeClr val="bg1"/>
                </a:solidFill>
              </a:rPr>
              <a:t>議案三</a:t>
            </a:r>
            <a:endParaRPr sz="3200" dirty="0">
              <a:solidFill>
                <a:schemeClr val="bg1"/>
              </a:solidFill>
            </a:endParaRPr>
          </a:p>
        </p:txBody>
      </p:sp>
      <p:sp>
        <p:nvSpPr>
          <p:cNvPr id="760" name="Google Shape;760;p49"/>
          <p:cNvSpPr txBox="1">
            <a:spLocks noGrp="1"/>
          </p:cNvSpPr>
          <p:nvPr>
            <p:ph idx="1"/>
          </p:nvPr>
        </p:nvSpPr>
        <p:spPr>
          <a:xfrm>
            <a:off x="628650" y="1205514"/>
            <a:ext cx="7886700" cy="4351338"/>
          </a:xfrm>
          <a:prstGeom prst="rect">
            <a:avLst/>
          </a:prstGeom>
          <a:noFill/>
          <a:ln>
            <a:noFill/>
          </a:ln>
        </p:spPr>
        <p:txBody>
          <a:bodyPr spcFirstLastPara="1" wrap="square" lIns="91425" tIns="45700" rIns="91425" bIns="45700" anchor="t" anchorCtr="0">
            <a:noAutofit/>
          </a:bodyPr>
          <a:lstStyle/>
          <a:p>
            <a:pPr marL="50800" lvl="0" indent="0">
              <a:lnSpc>
                <a:spcPct val="120000"/>
              </a:lnSpc>
              <a:spcBef>
                <a:spcPts val="0"/>
              </a:spcBef>
              <a:buClr>
                <a:srgbClr val="555DAB"/>
              </a:buClr>
              <a:buSzPts val="2800"/>
              <a:buNone/>
            </a:pPr>
            <a:r>
              <a:rPr lang="zh-TW" altLang="en-US" sz="2000" dirty="0" smtClean="0">
                <a:solidFill>
                  <a:schemeClr val="dk1"/>
                </a:solidFill>
              </a:rPr>
              <a:t>議案三、</a:t>
            </a:r>
            <a:r>
              <a:rPr lang="en-US" altLang="zh-TW" sz="2000" dirty="0" smtClean="0">
                <a:solidFill>
                  <a:schemeClr val="dk1"/>
                </a:solidFill>
              </a:rPr>
              <a:t/>
            </a:r>
            <a:br>
              <a:rPr lang="en-US" altLang="zh-TW" sz="2000" dirty="0" smtClean="0">
                <a:solidFill>
                  <a:schemeClr val="dk1"/>
                </a:solidFill>
              </a:rPr>
            </a:br>
            <a:r>
              <a:rPr lang="zh-TW" altLang="en-US" sz="2000" dirty="0" smtClean="0">
                <a:solidFill>
                  <a:schemeClr val="dk1"/>
                </a:solidFill>
              </a:rPr>
              <a:t>   桃園</a:t>
            </a:r>
            <a:r>
              <a:rPr lang="zh-TW" altLang="en-US" sz="2000" dirty="0">
                <a:solidFill>
                  <a:schemeClr val="dk1"/>
                </a:solidFill>
              </a:rPr>
              <a:t>區域網路中心管理</a:t>
            </a:r>
            <a:r>
              <a:rPr lang="zh-TW" altLang="en-US" sz="2000" dirty="0" smtClean="0">
                <a:solidFill>
                  <a:schemeClr val="dk1"/>
                </a:solidFill>
              </a:rPr>
              <a:t>委員會第</a:t>
            </a:r>
            <a:r>
              <a:rPr lang="en-US" altLang="zh-TW" sz="2000" dirty="0" smtClean="0">
                <a:solidFill>
                  <a:schemeClr val="dk1"/>
                </a:solidFill>
              </a:rPr>
              <a:t>75</a:t>
            </a:r>
            <a:r>
              <a:rPr lang="zh-TW" altLang="en-US" sz="2000" dirty="0" smtClean="0">
                <a:solidFill>
                  <a:schemeClr val="dk1"/>
                </a:solidFill>
              </a:rPr>
              <a:t>次</a:t>
            </a:r>
            <a:r>
              <a:rPr lang="zh-TW" altLang="en-US" sz="2000" dirty="0">
                <a:solidFill>
                  <a:schemeClr val="dk1"/>
                </a:solidFill>
              </a:rPr>
              <a:t>會議</a:t>
            </a:r>
            <a:r>
              <a:rPr lang="zh-TW" altLang="en-US" sz="2000" dirty="0" smtClean="0">
                <a:solidFill>
                  <a:schemeClr val="dk1"/>
                </a:solidFill>
              </a:rPr>
              <a:t>承辦單位，</a:t>
            </a:r>
            <a:r>
              <a:rPr lang="zh-TW" altLang="en-US" sz="2000" dirty="0">
                <a:solidFill>
                  <a:schemeClr val="dk1"/>
                </a:solidFill>
              </a:rPr>
              <a:t>提請討論</a:t>
            </a:r>
            <a:r>
              <a:rPr lang="zh-TW" altLang="en-US" sz="2000" dirty="0" smtClean="0">
                <a:solidFill>
                  <a:schemeClr val="dk1"/>
                </a:solidFill>
              </a:rPr>
              <a:t>。</a:t>
            </a:r>
            <a:endParaRPr lang="zh-TW" altLang="en-US" sz="2000" dirty="0">
              <a:solidFill>
                <a:schemeClr val="dk1"/>
              </a:solidFill>
            </a:endParaRPr>
          </a:p>
          <a:p>
            <a:pPr marL="457200" lvl="0" indent="-406400">
              <a:lnSpc>
                <a:spcPct val="120000"/>
              </a:lnSpc>
              <a:spcBef>
                <a:spcPts val="0"/>
              </a:spcBef>
              <a:buClr>
                <a:srgbClr val="555DAB"/>
              </a:buClr>
              <a:buSzPts val="2800"/>
              <a:buFont typeface="Noto Sans Symbols"/>
              <a:buChar char="❑"/>
            </a:pPr>
            <a:endParaRPr lang="en-US" altLang="zh-TW" sz="2000" dirty="0" smtClean="0">
              <a:solidFill>
                <a:schemeClr val="dk1"/>
              </a:solidFill>
            </a:endParaRPr>
          </a:p>
          <a:p>
            <a:pPr marL="50800" lvl="0" indent="0">
              <a:lnSpc>
                <a:spcPct val="120000"/>
              </a:lnSpc>
              <a:spcBef>
                <a:spcPts val="0"/>
              </a:spcBef>
              <a:buClr>
                <a:srgbClr val="555DAB"/>
              </a:buClr>
              <a:buSzPts val="2800"/>
              <a:buNone/>
            </a:pPr>
            <a:r>
              <a:rPr lang="zh-TW" altLang="en-US" sz="2000" dirty="0" smtClean="0">
                <a:solidFill>
                  <a:schemeClr val="dk1"/>
                </a:solidFill>
              </a:rPr>
              <a:t>說明</a:t>
            </a:r>
            <a:r>
              <a:rPr lang="en-US" altLang="zh-TW" sz="2000" dirty="0" smtClean="0">
                <a:solidFill>
                  <a:schemeClr val="dk1"/>
                </a:solidFill>
              </a:rPr>
              <a:t>:</a:t>
            </a:r>
            <a:br>
              <a:rPr lang="en-US" altLang="zh-TW" sz="2000" dirty="0" smtClean="0">
                <a:solidFill>
                  <a:schemeClr val="dk1"/>
                </a:solidFill>
              </a:rPr>
            </a:br>
            <a:r>
              <a:rPr lang="zh-TW" altLang="en-US" sz="2000" dirty="0" smtClean="0">
                <a:solidFill>
                  <a:schemeClr val="dk1"/>
                </a:solidFill>
              </a:rPr>
              <a:t>   </a:t>
            </a:r>
            <a:endParaRPr sz="2000" dirty="0"/>
          </a:p>
          <a:p>
            <a:pPr marL="0" marR="0" lvl="0" indent="0" algn="l" rtl="0">
              <a:lnSpc>
                <a:spcPct val="90000"/>
              </a:lnSpc>
              <a:spcBef>
                <a:spcPts val="0"/>
              </a:spcBef>
              <a:spcAft>
                <a:spcPts val="0"/>
              </a:spcAft>
              <a:buSzPts val="2400"/>
              <a:buNone/>
            </a:pPr>
            <a:endParaRPr sz="2000" b="0" i="0" u="none" dirty="0">
              <a:solidFill>
                <a:srgbClr val="000000"/>
              </a:solidFill>
            </a:endParaRPr>
          </a:p>
        </p:txBody>
      </p:sp>
      <p:sp>
        <p:nvSpPr>
          <p:cNvPr id="2" name="投影片編號版面配置區 1"/>
          <p:cNvSpPr>
            <a:spLocks noGrp="1"/>
          </p:cNvSpPr>
          <p:nvPr>
            <p:ph type="sldNum" sz="quarter" idx="12"/>
          </p:nvPr>
        </p:nvSpPr>
        <p:spPr/>
        <p:txBody>
          <a:bodyPr/>
          <a:lstStyle/>
          <a:p>
            <a:fld id="{B46171ED-8A70-41BD-A3D6-12C0EBDE3C61}" type="slidenum">
              <a:rPr lang="zh-TW" altLang="en-US" smtClean="0"/>
              <a:t>27</a:t>
            </a:fld>
            <a:endParaRPr lang="zh-TW" altLang="en-US"/>
          </a:p>
        </p:txBody>
      </p:sp>
    </p:spTree>
    <p:extLst>
      <p:ext uri="{BB962C8B-B14F-4D97-AF65-F5344CB8AC3E}">
        <p14:creationId xmlns:p14="http://schemas.microsoft.com/office/powerpoint/2010/main" val="730428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圖片 8">
            <a:extLst>
              <a:ext uri="{FF2B5EF4-FFF2-40B4-BE49-F238E27FC236}">
                <a16:creationId xmlns:a16="http://schemas.microsoft.com/office/drawing/2014/main" id="{CE6541D6-4FFC-4E2A-9239-586825C7AFF8}"/>
              </a:ext>
            </a:extLst>
          </p:cNvPr>
          <p:cNvPicPr>
            <a:picLocks noChangeAspect="1"/>
          </p:cNvPicPr>
          <p:nvPr/>
        </p:nvPicPr>
        <p:blipFill rotWithShape="1">
          <a:blip r:embed="rId5">
            <a:duotone>
              <a:schemeClr val="accent1">
                <a:shade val="45000"/>
                <a:satMod val="135000"/>
              </a:schemeClr>
              <a:prstClr val="white"/>
            </a:duotone>
            <a:extLst>
              <a:ext uri="{28A0092B-C50C-407E-A947-70E740481C1C}">
                <a14:useLocalDpi xmlns:a14="http://schemas.microsoft.com/office/drawing/2010/main" val="0"/>
              </a:ext>
            </a:extLst>
          </a:blip>
          <a:srcRect l="14926"/>
          <a:stretch/>
        </p:blipFill>
        <p:spPr>
          <a:xfrm>
            <a:off x="-49709" y="0"/>
            <a:ext cx="9192519" cy="6867258"/>
          </a:xfrm>
          <a:prstGeom prst="rect">
            <a:avLst/>
          </a:prstGeom>
        </p:spPr>
      </p:pic>
      <p:sp>
        <p:nvSpPr>
          <p:cNvPr id="10" name="圖形 1">
            <a:extLst>
              <a:ext uri="{FF2B5EF4-FFF2-40B4-BE49-F238E27FC236}">
                <a16:creationId xmlns:a16="http://schemas.microsoft.com/office/drawing/2014/main" id="{4BB76843-C9E4-4C6D-A3E5-DEECB7EB19D3}"/>
              </a:ext>
            </a:extLst>
          </p:cNvPr>
          <p:cNvSpPr/>
          <p:nvPr/>
        </p:nvSpPr>
        <p:spPr>
          <a:xfrm>
            <a:off x="-49710" y="109000"/>
            <a:ext cx="3324629" cy="6649257"/>
          </a:xfrm>
          <a:custGeom>
            <a:avLst/>
            <a:gdLst>
              <a:gd name="connsiteX0" fmla="*/ 0 w 1943100"/>
              <a:gd name="connsiteY0" fmla="*/ 0 h 3886200"/>
              <a:gd name="connsiteX1" fmla="*/ 0 w 1943100"/>
              <a:gd name="connsiteY1" fmla="*/ 3894773 h 3886200"/>
              <a:gd name="connsiteX2" fmla="*/ 1947863 w 1943100"/>
              <a:gd name="connsiteY2" fmla="*/ 1947863 h 3886200"/>
            </a:gdLst>
            <a:ahLst/>
            <a:cxnLst>
              <a:cxn ang="0">
                <a:pos x="connsiteX0" y="connsiteY0"/>
              </a:cxn>
              <a:cxn ang="0">
                <a:pos x="connsiteX1" y="connsiteY1"/>
              </a:cxn>
              <a:cxn ang="0">
                <a:pos x="connsiteX2" y="connsiteY2"/>
              </a:cxn>
            </a:cxnLst>
            <a:rect l="l" t="t" r="r" b="b"/>
            <a:pathLst>
              <a:path w="1943100" h="3886200">
                <a:moveTo>
                  <a:pt x="0" y="0"/>
                </a:moveTo>
                <a:lnTo>
                  <a:pt x="0" y="3894773"/>
                </a:lnTo>
                <a:lnTo>
                  <a:pt x="1947863" y="1947863"/>
                </a:lnTo>
                <a:close/>
              </a:path>
            </a:pathLst>
          </a:custGeom>
          <a:blipFill dpi="0" rotWithShape="1">
            <a:blip r:embed="rId6"/>
            <a:srcRect/>
            <a:tile tx="0" ty="0" sx="100000" sy="100000" flip="y" algn="ctr"/>
          </a:blipFill>
          <a:ln w="9525" cap="flat">
            <a:noFill/>
            <a:prstDash val="solid"/>
            <a:miter/>
          </a:ln>
        </p:spPr>
        <p:txBody>
          <a:bodyPr rtlCol="0" anchor="ctr"/>
          <a:lstStyle/>
          <a:p>
            <a:endParaRPr lang="zh-TW" altLang="en-US" dirty="0"/>
          </a:p>
        </p:txBody>
      </p:sp>
      <p:sp>
        <p:nvSpPr>
          <p:cNvPr id="5" name="20">
            <a:extLst>
              <a:ext uri="{FF2B5EF4-FFF2-40B4-BE49-F238E27FC236}">
                <a16:creationId xmlns:a16="http://schemas.microsoft.com/office/drawing/2014/main" id="{DF34DC7C-0DD2-49C9-8FD6-DD8E3DD79533}"/>
              </a:ext>
            </a:extLst>
          </p:cNvPr>
          <p:cNvSpPr>
            <a:spLocks noChangeArrowheads="1"/>
          </p:cNvSpPr>
          <p:nvPr>
            <p:custDataLst>
              <p:tags r:id="rId1"/>
            </p:custDataLst>
          </p:nvPr>
        </p:nvSpPr>
        <p:spPr bwMode="auto">
          <a:xfrm>
            <a:off x="5080377" y="3618472"/>
            <a:ext cx="3266551"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TW" altLang="en-US" sz="1500" dirty="0" smtClean="0">
                <a:solidFill>
                  <a:schemeClr val="bg1"/>
                </a:solidFill>
                <a:latin typeface="微軟正黑體" panose="020B0604030504040204" pitchFamily="34" charset="-120"/>
                <a:ea typeface="微軟正黑體" panose="020B0604030504040204" pitchFamily="34" charset="-120"/>
              </a:rPr>
              <a:t>桃園區網中心</a:t>
            </a:r>
            <a:endParaRPr lang="en-US" altLang="zh-CN" sz="1500" dirty="0">
              <a:solidFill>
                <a:schemeClr val="bg1"/>
              </a:solidFill>
              <a:latin typeface="微軟正黑體" panose="020B0604030504040204" pitchFamily="34" charset="-120"/>
              <a:ea typeface="微軟正黑體" panose="020B0604030504040204" pitchFamily="34" charset="-120"/>
            </a:endParaRPr>
          </a:p>
          <a:p>
            <a:r>
              <a:rPr lang="zh-TW" altLang="en-US" sz="1500" dirty="0">
                <a:solidFill>
                  <a:schemeClr val="bg1"/>
                </a:solidFill>
                <a:latin typeface="標楷體" panose="03000509000000000000" pitchFamily="65" charset="-120"/>
                <a:ea typeface="標楷體" panose="03000509000000000000" pitchFamily="65" charset="-120"/>
              </a:rPr>
              <a:t>許時</a:t>
            </a:r>
            <a:r>
              <a:rPr lang="zh-TW" altLang="en-US" sz="1500" dirty="0" smtClean="0">
                <a:solidFill>
                  <a:schemeClr val="bg1"/>
                </a:solidFill>
                <a:latin typeface="標楷體" panose="03000509000000000000" pitchFamily="65" charset="-120"/>
                <a:ea typeface="標楷體" panose="03000509000000000000" pitchFamily="65" charset="-120"/>
              </a:rPr>
              <a:t>準</a:t>
            </a:r>
            <a:r>
              <a:rPr lang="en-US" altLang="zh-TW" sz="1500" dirty="0" smtClean="0">
                <a:solidFill>
                  <a:schemeClr val="bg1"/>
                </a:solidFill>
                <a:latin typeface="標楷體" panose="03000509000000000000" pitchFamily="65" charset="-120"/>
                <a:ea typeface="標楷體" panose="03000509000000000000" pitchFamily="65" charset="-120"/>
              </a:rPr>
              <a:t/>
            </a:r>
            <a:br>
              <a:rPr lang="en-US" altLang="zh-TW" sz="1500" dirty="0" smtClean="0">
                <a:solidFill>
                  <a:schemeClr val="bg1"/>
                </a:solidFill>
                <a:latin typeface="標楷體" panose="03000509000000000000" pitchFamily="65" charset="-120"/>
                <a:ea typeface="標楷體" panose="03000509000000000000" pitchFamily="65" charset="-120"/>
              </a:rPr>
            </a:br>
            <a:r>
              <a:rPr lang="en-US" altLang="zh-CN" sz="1500" dirty="0" smtClean="0">
                <a:solidFill>
                  <a:schemeClr val="bg1"/>
                </a:solidFill>
                <a:latin typeface="微軟正黑體" panose="020B0604030504040204" pitchFamily="34" charset="-120"/>
                <a:ea typeface="微軟正黑體" panose="020B0604030504040204" pitchFamily="34" charset="-120"/>
              </a:rPr>
              <a:t>center20@cc.ncu.edu.tw</a:t>
            </a:r>
            <a:endParaRPr lang="zh-CN" altLang="en-US" sz="1500" dirty="0">
              <a:solidFill>
                <a:schemeClr val="bg1"/>
              </a:solidFill>
              <a:latin typeface="微軟正黑體" panose="020B0604030504040204" pitchFamily="34" charset="-120"/>
              <a:ea typeface="微軟正黑體" panose="020B0604030504040204" pitchFamily="34" charset="-120"/>
            </a:endParaRPr>
          </a:p>
        </p:txBody>
      </p:sp>
      <p:sp>
        <p:nvSpPr>
          <p:cNvPr id="6" name="PA_Line 21">
            <a:extLst>
              <a:ext uri="{FF2B5EF4-FFF2-40B4-BE49-F238E27FC236}">
                <a16:creationId xmlns:a16="http://schemas.microsoft.com/office/drawing/2014/main" id="{0D1E8973-3897-4E71-8345-0AA9CA473B78}"/>
              </a:ext>
            </a:extLst>
          </p:cNvPr>
          <p:cNvSpPr>
            <a:spLocks noChangeShapeType="1"/>
          </p:cNvSpPr>
          <p:nvPr>
            <p:custDataLst>
              <p:tags r:id="rId2"/>
            </p:custDataLst>
          </p:nvPr>
        </p:nvSpPr>
        <p:spPr bwMode="auto">
          <a:xfrm>
            <a:off x="5080379" y="3468627"/>
            <a:ext cx="3266550" cy="0"/>
          </a:xfrm>
          <a:prstGeom prst="line">
            <a:avLst/>
          </a:prstGeom>
          <a:noFill/>
          <a:ln w="6350">
            <a:solidFill>
              <a:schemeClr val="bg1">
                <a:lumMod val="8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1350">
              <a:ln>
                <a:solidFill>
                  <a:schemeClr val="tx1">
                    <a:lumMod val="60000"/>
                    <a:lumOff val="40000"/>
                  </a:schemeClr>
                </a:solidFill>
              </a:ln>
              <a:solidFill>
                <a:schemeClr val="bg1">
                  <a:lumMod val="85000"/>
                </a:schemeClr>
              </a:solidFill>
              <a:latin typeface="微軟正黑體" panose="020B0604030504040204" pitchFamily="34" charset="-120"/>
              <a:ea typeface="微軟正黑體" panose="020B0604030504040204" pitchFamily="34" charset="-120"/>
            </a:endParaRPr>
          </a:p>
        </p:txBody>
      </p:sp>
      <p:sp>
        <p:nvSpPr>
          <p:cNvPr id="7" name="18">
            <a:extLst>
              <a:ext uri="{FF2B5EF4-FFF2-40B4-BE49-F238E27FC236}">
                <a16:creationId xmlns:a16="http://schemas.microsoft.com/office/drawing/2014/main" id="{C5CB3135-0B7D-4F98-903E-BC07A96BFBB4}"/>
              </a:ext>
            </a:extLst>
          </p:cNvPr>
          <p:cNvSpPr>
            <a:spLocks noChangeArrowheads="1"/>
          </p:cNvSpPr>
          <p:nvPr>
            <p:custDataLst>
              <p:tags r:id="rId3"/>
            </p:custDataLst>
          </p:nvPr>
        </p:nvSpPr>
        <p:spPr bwMode="auto">
          <a:xfrm>
            <a:off x="5079176" y="1806672"/>
            <a:ext cx="1556325" cy="69249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fontAlgn="base">
              <a:spcBef>
                <a:spcPct val="0"/>
              </a:spcBef>
              <a:spcAft>
                <a:spcPct val="0"/>
              </a:spcAft>
            </a:pPr>
            <a:r>
              <a:rPr lang="en-US" altLang="zh-CN" sz="4500" dirty="0" smtClean="0">
                <a:solidFill>
                  <a:schemeClr val="bg1"/>
                </a:solidFill>
                <a:latin typeface="微軟正黑體" panose="020B0604030504040204" pitchFamily="34" charset="-120"/>
                <a:ea typeface="微軟正黑體" panose="020B0604030504040204" pitchFamily="34" charset="-120"/>
                <a:cs typeface="宋体" pitchFamily="2" charset="-122"/>
              </a:rPr>
              <a:t>202</a:t>
            </a:r>
            <a:r>
              <a:rPr lang="en-US" altLang="zh-TW" sz="4500" dirty="0" smtClean="0">
                <a:solidFill>
                  <a:schemeClr val="bg1"/>
                </a:solidFill>
                <a:latin typeface="微軟正黑體" panose="020B0604030504040204" pitchFamily="34" charset="-120"/>
                <a:ea typeface="微軟正黑體" panose="020B0604030504040204" pitchFamily="34" charset="-120"/>
                <a:cs typeface="宋体" pitchFamily="2" charset="-122"/>
              </a:rPr>
              <a:t>4</a:t>
            </a:r>
            <a:endParaRPr lang="en-US" altLang="zh-CN" sz="4500" dirty="0">
              <a:solidFill>
                <a:schemeClr val="bg1"/>
              </a:solidFill>
              <a:latin typeface="微軟正黑體" panose="020B0604030504040204" pitchFamily="34" charset="-120"/>
              <a:ea typeface="微軟正黑體" panose="020B0604030504040204" pitchFamily="34" charset="-120"/>
              <a:cs typeface="宋体" pitchFamily="2" charset="-122"/>
            </a:endParaRPr>
          </a:p>
        </p:txBody>
      </p:sp>
      <p:sp>
        <p:nvSpPr>
          <p:cNvPr id="2" name="投影片編號版面配置區 1"/>
          <p:cNvSpPr>
            <a:spLocks noGrp="1"/>
          </p:cNvSpPr>
          <p:nvPr>
            <p:ph type="sldNum" sz="quarter" idx="12"/>
          </p:nvPr>
        </p:nvSpPr>
        <p:spPr/>
        <p:txBody>
          <a:bodyPr/>
          <a:lstStyle/>
          <a:p>
            <a:fld id="{B46171ED-8A70-41BD-A3D6-12C0EBDE3C61}" type="slidenum">
              <a:rPr lang="zh-TW" altLang="en-US" smtClean="0"/>
              <a:t>28</a:t>
            </a:fld>
            <a:endParaRPr lang="zh-TW" altLang="en-US"/>
          </a:p>
        </p:txBody>
      </p:sp>
    </p:spTree>
    <p:extLst>
      <p:ext uri="{BB962C8B-B14F-4D97-AF65-F5344CB8AC3E}">
        <p14:creationId xmlns:p14="http://schemas.microsoft.com/office/powerpoint/2010/main" val="3034691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750"/>
                                        <p:tgtEl>
                                          <p:spTgt spid="6"/>
                                        </p:tgtEl>
                                      </p:cBhvr>
                                    </p:animEffect>
                                  </p:childTnLst>
                                </p:cTn>
                              </p:par>
                              <p:par>
                                <p:cTn id="14" presetID="41" presetClass="entr" presetSubtype="0" fill="hold" grpId="0" nodeType="withEffect">
                                  <p:stCondLst>
                                    <p:cond delay="500"/>
                                  </p:stCondLst>
                                  <p:iterate type="lt">
                                    <p:tmPct val="10000"/>
                                  </p:iterate>
                                  <p:childTnLst>
                                    <p:set>
                                      <p:cBhvr>
                                        <p:cTn id="15" dur="1" fill="hold">
                                          <p:stCondLst>
                                            <p:cond delay="0"/>
                                          </p:stCondLst>
                                        </p:cTn>
                                        <p:tgtEl>
                                          <p:spTgt spid="7"/>
                                        </p:tgtEl>
                                        <p:attrNameLst>
                                          <p:attrName>style.visibility</p:attrName>
                                        </p:attrNameLst>
                                      </p:cBhvr>
                                      <p:to>
                                        <p:strVal val="visible"/>
                                      </p:to>
                                    </p:set>
                                    <p:anim calcmode="lin" valueType="num">
                                      <p:cBhvr>
                                        <p:cTn id="16" dur="7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7" dur="750" fill="hold"/>
                                        <p:tgtEl>
                                          <p:spTgt spid="7"/>
                                        </p:tgtEl>
                                        <p:attrNameLst>
                                          <p:attrName>ppt_y</p:attrName>
                                        </p:attrNameLst>
                                      </p:cBhvr>
                                      <p:tavLst>
                                        <p:tav tm="0">
                                          <p:val>
                                            <p:strVal val="#ppt_y"/>
                                          </p:val>
                                        </p:tav>
                                        <p:tav tm="100000">
                                          <p:val>
                                            <p:strVal val="#ppt_y"/>
                                          </p:val>
                                        </p:tav>
                                      </p:tavLst>
                                    </p:anim>
                                    <p:anim calcmode="lin" valueType="num">
                                      <p:cBhvr>
                                        <p:cTn id="18" dur="7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9" dur="7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75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Autofit/>
          </a:bodyPr>
          <a:lstStyle/>
          <a:p>
            <a:r>
              <a:rPr lang="zh-TW" altLang="en-US" dirty="0"/>
              <a:t>工作報告</a:t>
            </a:r>
            <a:r>
              <a:rPr lang="en-US" altLang="zh-TW" dirty="0"/>
              <a:t>(1</a:t>
            </a:r>
            <a:r>
              <a:rPr lang="en-US" altLang="zh-TW" dirty="0" smtClean="0"/>
              <a:t>)</a:t>
            </a:r>
            <a:endParaRPr lang="zh-TW" altLang="en-US" dirty="0"/>
          </a:p>
        </p:txBody>
      </p:sp>
      <p:sp>
        <p:nvSpPr>
          <p:cNvPr id="3" name="內容版面配置區 2"/>
          <p:cNvSpPr>
            <a:spLocks noGrp="1"/>
          </p:cNvSpPr>
          <p:nvPr>
            <p:ph idx="1"/>
          </p:nvPr>
        </p:nvSpPr>
        <p:spPr>
          <a:xfrm>
            <a:off x="628650" y="1215368"/>
            <a:ext cx="7886700" cy="4351338"/>
          </a:xfrm>
        </p:spPr>
        <p:txBody>
          <a:bodyPr>
            <a:noAutofit/>
          </a:bodyPr>
          <a:lstStyle/>
          <a:p>
            <a:pPr marL="457200" indent="-457200">
              <a:buFont typeface="+mj-lt"/>
              <a:buAutoNum type="arabicPeriod"/>
            </a:pPr>
            <a:r>
              <a:rPr lang="en-US" altLang="zh-TW" sz="2000" dirty="0">
                <a:solidFill>
                  <a:srgbClr val="000000"/>
                </a:solidFill>
                <a:latin typeface="DFKai-SB"/>
                <a:ea typeface="DFKai-SB"/>
                <a:cs typeface="DFKai-SB"/>
                <a:sym typeface="DFKai-SB"/>
              </a:rPr>
              <a:t>113</a:t>
            </a:r>
            <a:r>
              <a:rPr lang="zh-TW" altLang="en-US" sz="2000" dirty="0">
                <a:solidFill>
                  <a:srgbClr val="000000"/>
                </a:solidFill>
                <a:latin typeface="DFKai-SB"/>
                <a:ea typeface="DFKai-SB"/>
                <a:cs typeface="DFKai-SB"/>
                <a:sym typeface="DFKai-SB"/>
              </a:rPr>
              <a:t>年</a:t>
            </a:r>
            <a:r>
              <a:rPr lang="en-US" altLang="zh-TW" sz="2000" dirty="0">
                <a:solidFill>
                  <a:srgbClr val="000000"/>
                </a:solidFill>
                <a:latin typeface="DFKai-SB"/>
                <a:ea typeface="DFKai-SB"/>
                <a:cs typeface="DFKai-SB"/>
                <a:sym typeface="DFKai-SB"/>
              </a:rPr>
              <a:t>9</a:t>
            </a:r>
            <a:r>
              <a:rPr lang="zh-TW" altLang="en-US" sz="2000" dirty="0">
                <a:solidFill>
                  <a:srgbClr val="000000"/>
                </a:solidFill>
                <a:latin typeface="DFKai-SB"/>
                <a:ea typeface="DFKai-SB"/>
                <a:cs typeface="DFKai-SB"/>
                <a:sym typeface="DFKai-SB"/>
              </a:rPr>
              <a:t>月</a:t>
            </a:r>
            <a:r>
              <a:rPr lang="en-US" altLang="zh-TW" sz="2000" dirty="0">
                <a:solidFill>
                  <a:srgbClr val="000000"/>
                </a:solidFill>
                <a:latin typeface="DFKai-SB"/>
                <a:ea typeface="DFKai-SB"/>
                <a:cs typeface="DFKai-SB"/>
                <a:sym typeface="DFKai-SB"/>
              </a:rPr>
              <a:t>22</a:t>
            </a:r>
            <a:r>
              <a:rPr lang="zh-TW" altLang="en-US" sz="2000" dirty="0">
                <a:solidFill>
                  <a:srgbClr val="000000"/>
                </a:solidFill>
                <a:latin typeface="DFKai-SB"/>
                <a:ea typeface="DFKai-SB"/>
                <a:cs typeface="DFKai-SB"/>
                <a:sym typeface="DFKai-SB"/>
              </a:rPr>
              <a:t>日下午</a:t>
            </a:r>
            <a:r>
              <a:rPr lang="en-US" altLang="zh-TW" sz="2000" dirty="0">
                <a:solidFill>
                  <a:srgbClr val="000000"/>
                </a:solidFill>
                <a:latin typeface="DFKai-SB"/>
                <a:ea typeface="DFKai-SB"/>
                <a:cs typeface="DFKai-SB"/>
                <a:sym typeface="DFKai-SB"/>
              </a:rPr>
              <a:t>4</a:t>
            </a:r>
            <a:r>
              <a:rPr lang="zh-TW" altLang="en-US" sz="2000" dirty="0">
                <a:solidFill>
                  <a:srgbClr val="000000"/>
                </a:solidFill>
                <a:latin typeface="DFKai-SB"/>
                <a:ea typeface="DFKai-SB"/>
                <a:cs typeface="DFKai-SB"/>
                <a:sym typeface="DFKai-SB"/>
              </a:rPr>
              <a:t>點因中華電信機房設備起火，導致經該機房</a:t>
            </a:r>
            <a:r>
              <a:rPr lang="zh-TW" altLang="en-US" sz="2000" dirty="0" smtClean="0">
                <a:solidFill>
                  <a:srgbClr val="000000"/>
                </a:solidFill>
                <a:latin typeface="DFKai-SB"/>
                <a:ea typeface="DFKai-SB"/>
                <a:cs typeface="DFKai-SB"/>
                <a:sym typeface="DFKai-SB"/>
              </a:rPr>
              <a:t>至桃園區</a:t>
            </a:r>
            <a:r>
              <a:rPr lang="zh-TW" altLang="en-US" sz="2000" dirty="0">
                <a:solidFill>
                  <a:srgbClr val="000000"/>
                </a:solidFill>
                <a:latin typeface="DFKai-SB"/>
                <a:ea typeface="DFKai-SB"/>
                <a:cs typeface="DFKai-SB"/>
                <a:sym typeface="DFKai-SB"/>
              </a:rPr>
              <a:t>網連線的學校線路中斷，包含連江縣網、銘傳大學、長庚大學、國防大學、萬能科大、國家原子能科技研究院、南亞技術學院、六和高中、中大壢中、復旦高中、育達高中等，至晚上</a:t>
            </a:r>
            <a:r>
              <a:rPr lang="en-US" altLang="zh-TW" sz="2000" dirty="0">
                <a:solidFill>
                  <a:srgbClr val="000000"/>
                </a:solidFill>
                <a:latin typeface="DFKai-SB"/>
                <a:ea typeface="DFKai-SB"/>
                <a:cs typeface="DFKai-SB"/>
                <a:sym typeface="DFKai-SB"/>
              </a:rPr>
              <a:t>8</a:t>
            </a:r>
            <a:r>
              <a:rPr lang="zh-TW" altLang="en-US" sz="2000" dirty="0">
                <a:solidFill>
                  <a:srgbClr val="000000"/>
                </a:solidFill>
                <a:latin typeface="DFKai-SB"/>
                <a:ea typeface="DFKai-SB"/>
                <a:cs typeface="DFKai-SB"/>
                <a:sym typeface="DFKai-SB"/>
              </a:rPr>
              <a:t>點開始陸續恢復</a:t>
            </a:r>
            <a:r>
              <a:rPr lang="zh-TW" altLang="en-US" sz="2000" dirty="0" smtClean="0">
                <a:solidFill>
                  <a:srgbClr val="000000"/>
                </a:solidFill>
                <a:latin typeface="DFKai-SB"/>
                <a:ea typeface="DFKai-SB"/>
                <a:cs typeface="DFKai-SB"/>
                <a:sym typeface="DFKai-SB"/>
              </a:rPr>
              <a:t>。</a:t>
            </a:r>
            <a:endParaRPr lang="en-US" altLang="zh-TW" sz="2000" dirty="0" smtClean="0">
              <a:solidFill>
                <a:srgbClr val="000000"/>
              </a:solidFill>
              <a:latin typeface="DFKai-SB"/>
              <a:ea typeface="DFKai-SB"/>
              <a:cs typeface="DFKai-SB"/>
              <a:sym typeface="DFKai-SB"/>
            </a:endParaRPr>
          </a:p>
          <a:p>
            <a:pPr marL="457200" indent="-457200">
              <a:buFont typeface="+mj-lt"/>
              <a:buAutoNum type="arabicPeriod"/>
            </a:pPr>
            <a:endParaRPr lang="en-US" altLang="zh-TW" sz="2000" dirty="0">
              <a:solidFill>
                <a:srgbClr val="000000"/>
              </a:solidFill>
              <a:latin typeface="DFKai-SB"/>
              <a:ea typeface="DFKai-SB"/>
              <a:cs typeface="DFKai-SB"/>
              <a:sym typeface="DFKai-SB"/>
            </a:endParaRPr>
          </a:p>
          <a:p>
            <a:pPr marL="457200" indent="-457200">
              <a:buFont typeface="+mj-lt"/>
              <a:buAutoNum type="arabicPeriod"/>
            </a:pPr>
            <a:r>
              <a:rPr lang="en-US" altLang="zh-TW" sz="2000" dirty="0" smtClean="0"/>
              <a:t>113</a:t>
            </a:r>
            <a:r>
              <a:rPr lang="zh-TW" altLang="en-US" sz="2000" dirty="0"/>
              <a:t>年</a:t>
            </a:r>
            <a:r>
              <a:rPr lang="en-US" altLang="zh-TW" sz="2000" dirty="0" smtClean="0"/>
              <a:t>10</a:t>
            </a:r>
            <a:r>
              <a:rPr lang="zh-TW" altLang="en-US" sz="2000" dirty="0" smtClean="0"/>
              <a:t>月區</a:t>
            </a:r>
            <a:r>
              <a:rPr lang="zh-TW" altLang="en-US" sz="2000" dirty="0"/>
              <a:t>網</a:t>
            </a:r>
            <a:r>
              <a:rPr lang="en-US" altLang="zh-TW" sz="2000" dirty="0"/>
              <a:t>SMR</a:t>
            </a:r>
            <a:r>
              <a:rPr lang="zh-TW" altLang="en-US" sz="2000" dirty="0"/>
              <a:t>設備定期維護檢查電池已失效</a:t>
            </a:r>
            <a:r>
              <a:rPr lang="en-US" altLang="zh-TW" sz="2000" dirty="0"/>
              <a:t>,</a:t>
            </a:r>
            <a:r>
              <a:rPr lang="zh-TW" altLang="en-US" sz="2000" dirty="0"/>
              <a:t>目前由機房</a:t>
            </a:r>
            <a:r>
              <a:rPr lang="en-US" altLang="zh-TW" sz="2000" dirty="0"/>
              <a:t>UPS</a:t>
            </a:r>
            <a:r>
              <a:rPr lang="zh-TW" altLang="en-US" sz="2000" dirty="0"/>
              <a:t>電源輸入，應不致影響 </a:t>
            </a:r>
            <a:r>
              <a:rPr lang="en-US" altLang="zh-TW" sz="2000" dirty="0" err="1"/>
              <a:t>TANet</a:t>
            </a:r>
            <a:r>
              <a:rPr lang="en-US" altLang="zh-TW" sz="2000" dirty="0"/>
              <a:t> </a:t>
            </a:r>
            <a:r>
              <a:rPr lang="zh-TW" altLang="en-US" sz="2000" dirty="0"/>
              <a:t>與</a:t>
            </a:r>
            <a:r>
              <a:rPr lang="en-US" altLang="zh-TW" sz="2000" dirty="0"/>
              <a:t>TWAREN</a:t>
            </a:r>
            <a:r>
              <a:rPr lang="zh-TW" altLang="en-US" sz="2000" dirty="0"/>
              <a:t>網路服務。已請華電工程師報請教育部資科司</a:t>
            </a:r>
            <a:r>
              <a:rPr lang="en-US" altLang="zh-TW" sz="2000" dirty="0"/>
              <a:t>/TWAREN </a:t>
            </a:r>
            <a:r>
              <a:rPr lang="zh-TW" altLang="en-US" sz="2000" dirty="0"/>
              <a:t>安排更新</a:t>
            </a:r>
            <a:r>
              <a:rPr lang="zh-TW" altLang="en-US" sz="2000" dirty="0" smtClean="0"/>
              <a:t>。</a:t>
            </a:r>
            <a:endParaRPr lang="en-US" altLang="zh-TW" sz="2000" dirty="0" smtClean="0"/>
          </a:p>
          <a:p>
            <a:pPr marL="457200" indent="-457200">
              <a:buFont typeface="+mj-lt"/>
              <a:buAutoNum type="arabicPeriod"/>
            </a:pPr>
            <a:endParaRPr lang="en-US" altLang="zh-TW" sz="2000" dirty="0" smtClean="0"/>
          </a:p>
          <a:p>
            <a:pPr marL="457200" indent="-457200">
              <a:buFont typeface="+mj-lt"/>
              <a:buAutoNum type="arabicPeriod"/>
            </a:pPr>
            <a:r>
              <a:rPr lang="zh-TW" altLang="en-US" sz="2000" dirty="0"/>
              <a:t>下載國家資通安全研究院最新威脅情資名單，開發自動化</a:t>
            </a:r>
            <a:r>
              <a:rPr lang="zh-TW" altLang="en-US" sz="2000" dirty="0" smtClean="0"/>
              <a:t>程式。</a:t>
            </a:r>
            <a:endParaRPr lang="en-US" altLang="zh-TW" sz="2000" dirty="0" smtClean="0"/>
          </a:p>
          <a:p>
            <a:pPr marL="457200" indent="-457200">
              <a:buFont typeface="+mj-lt"/>
              <a:buAutoNum type="arabicPeriod"/>
            </a:pPr>
            <a:endParaRPr lang="en-US" altLang="zh-TW" sz="2000" dirty="0" smtClean="0"/>
          </a:p>
          <a:p>
            <a:pPr marL="457200" indent="-457200">
              <a:buFont typeface="+mj-lt"/>
              <a:buAutoNum type="arabicPeriod"/>
            </a:pPr>
            <a:r>
              <a:rPr lang="zh-TW" altLang="en-US" sz="2000" dirty="0">
                <a:solidFill>
                  <a:srgbClr val="000000"/>
                </a:solidFill>
                <a:latin typeface="DFKai-SB"/>
                <a:ea typeface="DFKai-SB"/>
                <a:cs typeface="DFKai-SB"/>
                <a:sym typeface="DFKai-SB"/>
              </a:rPr>
              <a:t>長庚科技大學資安通報平台審核權從臺北區域網路中心轉移至桃園區域網路中心，並建立長庚科大與長庚大學網段名單至智慧資安事件通知平台資料庫，及更新桃園區網網頁。</a:t>
            </a:r>
            <a:endParaRPr lang="en-US" altLang="zh-TW" sz="2000" dirty="0">
              <a:solidFill>
                <a:srgbClr val="000000"/>
              </a:solidFill>
              <a:latin typeface="DFKai-SB"/>
              <a:ea typeface="DFKai-SB"/>
              <a:cs typeface="DFKai-SB"/>
              <a:sym typeface="DFKai-SB"/>
            </a:endParaRPr>
          </a:p>
          <a:p>
            <a:pPr marL="457200" indent="-457200">
              <a:buFont typeface="+mj-lt"/>
              <a:buAutoNum type="arabicPeriod"/>
            </a:pPr>
            <a:endParaRPr lang="en-US" altLang="zh-TW" sz="2000" dirty="0" smtClean="0"/>
          </a:p>
          <a:p>
            <a:pPr marL="457200" indent="-457200">
              <a:buFont typeface="+mj-lt"/>
              <a:buAutoNum type="arabicPeriod"/>
            </a:pPr>
            <a:endParaRPr lang="zh-TW" altLang="en-US" sz="2000" dirty="0" smtClean="0"/>
          </a:p>
          <a:p>
            <a:pPr marL="457200" indent="-457200">
              <a:buFont typeface="+mj-lt"/>
              <a:buAutoNum type="arabicPeriod"/>
            </a:pPr>
            <a:endParaRPr lang="zh-TW" altLang="en-US" sz="2000" dirty="0" smtClean="0"/>
          </a:p>
        </p:txBody>
      </p:sp>
      <p:sp>
        <p:nvSpPr>
          <p:cNvPr id="4" name="投影片編號版面配置區 3"/>
          <p:cNvSpPr>
            <a:spLocks noGrp="1"/>
          </p:cNvSpPr>
          <p:nvPr>
            <p:ph type="sldNum" sz="quarter" idx="12"/>
          </p:nvPr>
        </p:nvSpPr>
        <p:spPr/>
        <p:txBody>
          <a:bodyPr/>
          <a:lstStyle/>
          <a:p>
            <a:fld id="{B46171ED-8A70-41BD-A3D6-12C0EBDE3C61}" type="slidenum">
              <a:rPr lang="zh-TW" altLang="en-US" smtClean="0"/>
              <a:t>3</a:t>
            </a:fld>
            <a:endParaRPr lang="zh-TW" altLang="en-US"/>
          </a:p>
        </p:txBody>
      </p:sp>
    </p:spTree>
    <p:extLst>
      <p:ext uri="{BB962C8B-B14F-4D97-AF65-F5344CB8AC3E}">
        <p14:creationId xmlns:p14="http://schemas.microsoft.com/office/powerpoint/2010/main" val="35971811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Autofit/>
          </a:bodyPr>
          <a:lstStyle/>
          <a:p>
            <a:r>
              <a:rPr lang="zh-TW" altLang="en-US" dirty="0"/>
              <a:t>工作報告</a:t>
            </a:r>
            <a:r>
              <a:rPr lang="en-US" altLang="zh-TW" dirty="0" smtClean="0"/>
              <a:t>(2)</a:t>
            </a:r>
            <a:endParaRPr lang="zh-TW" altLang="en-US" dirty="0"/>
          </a:p>
        </p:txBody>
      </p:sp>
      <p:sp>
        <p:nvSpPr>
          <p:cNvPr id="3" name="內容版面配置區 2"/>
          <p:cNvSpPr>
            <a:spLocks noGrp="1"/>
          </p:cNvSpPr>
          <p:nvPr>
            <p:ph idx="1"/>
          </p:nvPr>
        </p:nvSpPr>
        <p:spPr>
          <a:xfrm>
            <a:off x="628650" y="1215368"/>
            <a:ext cx="7886700" cy="4351338"/>
          </a:xfrm>
        </p:spPr>
        <p:txBody>
          <a:bodyPr>
            <a:noAutofit/>
          </a:bodyPr>
          <a:lstStyle/>
          <a:p>
            <a:pPr marL="558800" lvl="0" indent="-457200">
              <a:lnSpc>
                <a:spcPct val="125000"/>
              </a:lnSpc>
              <a:spcBef>
                <a:spcPts val="600"/>
              </a:spcBef>
              <a:spcAft>
                <a:spcPts val="600"/>
              </a:spcAft>
              <a:buClr>
                <a:schemeClr val="tx1"/>
              </a:buClr>
              <a:buSzPts val="2000"/>
              <a:buFont typeface="+mj-lt"/>
              <a:buAutoNum type="arabicPeriod" startAt="5"/>
            </a:pPr>
            <a:r>
              <a:rPr lang="en-US" altLang="zh-TW" sz="2000" dirty="0">
                <a:solidFill>
                  <a:srgbClr val="000000"/>
                </a:solidFill>
                <a:latin typeface="DFKai-SB"/>
                <a:ea typeface="DFKai-SB"/>
                <a:cs typeface="DFKai-SB"/>
                <a:sym typeface="DFKai-SB"/>
              </a:rPr>
              <a:t>Google</a:t>
            </a:r>
            <a:r>
              <a:rPr lang="zh-TW" altLang="en-US" sz="2000" dirty="0">
                <a:solidFill>
                  <a:srgbClr val="000000"/>
                </a:solidFill>
                <a:latin typeface="DFKai-SB"/>
                <a:ea typeface="DFKai-SB"/>
                <a:cs typeface="DFKai-SB"/>
                <a:sym typeface="DFKai-SB"/>
              </a:rPr>
              <a:t>地圖近期掀起「改名之亂」，全國多所學校校名遭不明使用者惡意改名</a:t>
            </a:r>
            <a:r>
              <a:rPr lang="zh-TW" altLang="en-US" sz="2000" dirty="0" smtClean="0">
                <a:solidFill>
                  <a:srgbClr val="000000"/>
                </a:solidFill>
                <a:latin typeface="DFKai-SB"/>
                <a:ea typeface="DFKai-SB"/>
                <a:cs typeface="DFKai-SB"/>
                <a:sym typeface="DFKai-SB"/>
              </a:rPr>
              <a:t>。教育部已</a:t>
            </a:r>
            <a:r>
              <a:rPr lang="zh-TW" altLang="en-US" sz="2000" dirty="0">
                <a:solidFill>
                  <a:srgbClr val="000000"/>
                </a:solidFill>
                <a:latin typeface="DFKai-SB"/>
                <a:ea typeface="DFKai-SB"/>
                <a:cs typeface="DFKai-SB"/>
                <a:sym typeface="DFKai-SB"/>
              </a:rPr>
              <a:t>主動</a:t>
            </a:r>
            <a:r>
              <a:rPr lang="zh-TW" altLang="en-US" sz="2000" dirty="0" smtClean="0">
                <a:solidFill>
                  <a:srgbClr val="000000"/>
                </a:solidFill>
                <a:latin typeface="DFKai-SB"/>
                <a:ea typeface="DFKai-SB"/>
                <a:cs typeface="DFKai-SB"/>
                <a:sym typeface="DFKai-SB"/>
              </a:rPr>
              <a:t>聯繫 </a:t>
            </a:r>
            <a:r>
              <a:rPr lang="en-US" altLang="zh-TW" sz="2000" dirty="0">
                <a:solidFill>
                  <a:srgbClr val="000000"/>
                </a:solidFill>
                <a:latin typeface="DFKai-SB"/>
                <a:ea typeface="DFKai-SB"/>
                <a:cs typeface="DFKai-SB"/>
                <a:sym typeface="DFKai-SB"/>
              </a:rPr>
              <a:t>Google</a:t>
            </a:r>
            <a:r>
              <a:rPr lang="zh-TW" altLang="en-US" sz="2000" dirty="0">
                <a:solidFill>
                  <a:srgbClr val="000000"/>
                </a:solidFill>
                <a:latin typeface="DFKai-SB"/>
                <a:ea typeface="DFKai-SB"/>
                <a:cs typeface="DFKai-SB"/>
                <a:sym typeface="DFKai-SB"/>
              </a:rPr>
              <a:t>公司，要求提出解決方案，也聯繫主管機關數位發展部處理</a:t>
            </a:r>
            <a:r>
              <a:rPr lang="zh-TW" altLang="en-US" sz="2000" dirty="0" smtClean="0">
                <a:solidFill>
                  <a:srgbClr val="000000"/>
                </a:solidFill>
                <a:latin typeface="DFKai-SB"/>
                <a:ea typeface="DFKai-SB"/>
                <a:cs typeface="DFKai-SB"/>
                <a:sym typeface="DFKai-SB"/>
              </a:rPr>
              <a:t>。</a:t>
            </a:r>
            <a:r>
              <a:rPr lang="en-US" altLang="zh-TW" sz="2000" dirty="0">
                <a:solidFill>
                  <a:srgbClr val="000000"/>
                </a:solidFill>
                <a:latin typeface="DFKai-SB"/>
                <a:ea typeface="DFKai-SB"/>
                <a:cs typeface="DFKai-SB"/>
                <a:sym typeface="DFKai-SB"/>
              </a:rPr>
              <a:t>Google</a:t>
            </a:r>
            <a:r>
              <a:rPr lang="zh-TW" altLang="en-US" sz="2000" dirty="0">
                <a:solidFill>
                  <a:srgbClr val="000000"/>
                </a:solidFill>
                <a:latin typeface="DFKai-SB"/>
                <a:ea typeface="DFKai-SB"/>
                <a:cs typeface="DFKai-SB"/>
                <a:sym typeface="DFKai-SB"/>
              </a:rPr>
              <a:t>表示正在移除違規的編輯</a:t>
            </a:r>
            <a:r>
              <a:rPr lang="zh-TW" altLang="en-US" sz="2000" dirty="0" smtClean="0">
                <a:solidFill>
                  <a:srgbClr val="000000"/>
                </a:solidFill>
                <a:latin typeface="DFKai-SB"/>
                <a:ea typeface="DFKai-SB"/>
                <a:cs typeface="DFKai-SB"/>
                <a:sym typeface="DFKai-SB"/>
              </a:rPr>
              <a:t>內容，各</a:t>
            </a:r>
            <a:r>
              <a:rPr lang="zh-TW" altLang="en-US" sz="2000" dirty="0">
                <a:solidFill>
                  <a:srgbClr val="000000"/>
                </a:solidFill>
                <a:latin typeface="DFKai-SB"/>
                <a:ea typeface="DFKai-SB"/>
                <a:cs typeface="DFKai-SB"/>
                <a:sym typeface="DFKai-SB"/>
              </a:rPr>
              <a:t>級學校可使用</a:t>
            </a:r>
            <a:r>
              <a:rPr lang="en-US" altLang="zh-TW" sz="2000" dirty="0">
                <a:solidFill>
                  <a:srgbClr val="000000"/>
                </a:solidFill>
                <a:latin typeface="DFKai-SB"/>
                <a:ea typeface="DFKai-SB"/>
                <a:cs typeface="DFKai-SB"/>
                <a:sym typeface="DFKai-SB"/>
              </a:rPr>
              <a:t>Google</a:t>
            </a:r>
            <a:r>
              <a:rPr lang="zh-TW" altLang="en-US" sz="2000" dirty="0">
                <a:solidFill>
                  <a:srgbClr val="000000"/>
                </a:solidFill>
                <a:latin typeface="DFKai-SB"/>
                <a:ea typeface="DFKai-SB"/>
                <a:cs typeface="DFKai-SB"/>
                <a:sym typeface="DFKai-SB"/>
              </a:rPr>
              <a:t>提供的</a:t>
            </a:r>
            <a:r>
              <a:rPr lang="zh-TW" altLang="en-US" sz="2000" dirty="0" smtClean="0">
                <a:solidFill>
                  <a:srgbClr val="000000"/>
                </a:solidFill>
                <a:latin typeface="DFKai-SB"/>
                <a:ea typeface="DFKai-SB"/>
                <a:cs typeface="DFKai-SB"/>
                <a:sym typeface="DFKai-SB"/>
              </a:rPr>
              <a:t>更正表單提報要求回復。</a:t>
            </a:r>
            <a:endParaRPr lang="en-US" altLang="zh-TW" sz="2000" dirty="0" smtClean="0">
              <a:solidFill>
                <a:srgbClr val="000000"/>
              </a:solidFill>
              <a:latin typeface="DFKai-SB"/>
              <a:ea typeface="DFKai-SB"/>
              <a:cs typeface="DFKai-SB"/>
              <a:sym typeface="DFKai-SB"/>
            </a:endParaRPr>
          </a:p>
          <a:p>
            <a:pPr marL="558800" lvl="0" indent="-457200">
              <a:lnSpc>
                <a:spcPct val="125000"/>
              </a:lnSpc>
              <a:spcBef>
                <a:spcPts val="600"/>
              </a:spcBef>
              <a:spcAft>
                <a:spcPts val="600"/>
              </a:spcAft>
              <a:buClr>
                <a:schemeClr val="tx1"/>
              </a:buClr>
              <a:buSzPts val="2000"/>
              <a:buFont typeface="+mj-lt"/>
              <a:buAutoNum type="arabicPeriod" startAt="5"/>
            </a:pPr>
            <a:r>
              <a:rPr lang="zh-TW" altLang="en-US" sz="2000" dirty="0" smtClean="0"/>
              <a:t>為</a:t>
            </a:r>
            <a:r>
              <a:rPr lang="zh-TW" altLang="en-US" sz="2000" dirty="0"/>
              <a:t>審查</a:t>
            </a:r>
            <a:r>
              <a:rPr lang="en-US" altLang="zh-TW" sz="2000" dirty="0"/>
              <a:t>113</a:t>
            </a:r>
            <a:r>
              <a:rPr lang="zh-TW" altLang="en-US" sz="2000" dirty="0"/>
              <a:t>年連線計畫執行</a:t>
            </a:r>
            <a:r>
              <a:rPr lang="zh-TW" altLang="en-US" sz="2000" dirty="0" smtClean="0"/>
              <a:t>情形，謝謝南亞</a:t>
            </a:r>
            <a:r>
              <a:rPr lang="zh-TW" altLang="en-US" sz="2000" dirty="0"/>
              <a:t>技術學院、萬能科大、中央大學、元智大學、健行科大、國防大學、開南大學、銘傳</a:t>
            </a:r>
            <a:r>
              <a:rPr lang="zh-TW" altLang="en-US" sz="2000" dirty="0" smtClean="0"/>
              <a:t>大學、長庚大學、長庚科大配合繳交</a:t>
            </a:r>
            <a:r>
              <a:rPr lang="zh-TW" altLang="en-US" sz="2000" dirty="0"/>
              <a:t>連線介接執行情形</a:t>
            </a:r>
            <a:r>
              <a:rPr lang="zh-TW" altLang="en-US" sz="2000" dirty="0" smtClean="0"/>
              <a:t>表。</a:t>
            </a:r>
            <a:endParaRPr lang="en-US" altLang="zh-TW" sz="2000" dirty="0"/>
          </a:p>
          <a:p>
            <a:pPr marL="558800" lvl="0" indent="-457200">
              <a:lnSpc>
                <a:spcPct val="125000"/>
              </a:lnSpc>
              <a:spcBef>
                <a:spcPts val="600"/>
              </a:spcBef>
              <a:spcAft>
                <a:spcPts val="600"/>
              </a:spcAft>
              <a:buClr>
                <a:schemeClr val="tx1"/>
              </a:buClr>
              <a:buSzPts val="2000"/>
              <a:buFont typeface="+mj-lt"/>
              <a:buAutoNum type="arabicPeriod" startAt="5"/>
            </a:pPr>
            <a:r>
              <a:rPr lang="zh-TW" altLang="en-US" sz="2000" dirty="0" smtClean="0"/>
              <a:t>為</a:t>
            </a:r>
            <a:r>
              <a:rPr lang="zh-TW" altLang="en-US" sz="2000" dirty="0"/>
              <a:t>提升資訊安全</a:t>
            </a:r>
            <a:r>
              <a:rPr lang="zh-TW" altLang="en-US" sz="2000" dirty="0" smtClean="0"/>
              <a:t>，開</a:t>
            </a:r>
            <a:r>
              <a:rPr lang="zh-TW" altLang="en-US" sz="2000" dirty="0"/>
              <a:t>南</a:t>
            </a:r>
            <a:r>
              <a:rPr lang="zh-TW" altLang="en-US" sz="2000" dirty="0" smtClean="0"/>
              <a:t>大學、復旦高中、啟英高中</a:t>
            </a:r>
            <a:r>
              <a:rPr lang="en-US" altLang="zh-TW" sz="2000" dirty="0" smtClean="0"/>
              <a:t>2024</a:t>
            </a:r>
            <a:r>
              <a:rPr lang="zh-TW" altLang="en-US" sz="2000" dirty="0" smtClean="0"/>
              <a:t>年已順利完成導入</a:t>
            </a:r>
            <a:r>
              <a:rPr lang="en-US" altLang="zh-TW" sz="2000" dirty="0" err="1" smtClean="0"/>
              <a:t>eduroam</a:t>
            </a:r>
            <a:r>
              <a:rPr lang="zh-TW" altLang="en-US" sz="2000" dirty="0" smtClean="0"/>
              <a:t>。</a:t>
            </a:r>
            <a:endParaRPr lang="en-US" altLang="zh-TW" sz="2000" dirty="0" smtClean="0"/>
          </a:p>
          <a:p>
            <a:pPr marL="558800" lvl="0" indent="-457200">
              <a:lnSpc>
                <a:spcPct val="125000"/>
              </a:lnSpc>
              <a:spcBef>
                <a:spcPts val="600"/>
              </a:spcBef>
              <a:spcAft>
                <a:spcPts val="600"/>
              </a:spcAft>
              <a:buClr>
                <a:schemeClr val="tx1"/>
              </a:buClr>
              <a:buSzPts val="2000"/>
              <a:buFont typeface="+mj-lt"/>
              <a:buAutoNum type="arabicPeriod" startAt="5"/>
            </a:pPr>
            <a:r>
              <a:rPr lang="zh-TW" altLang="en-US" sz="2000" dirty="0" smtClean="0"/>
              <a:t>現有</a:t>
            </a:r>
            <a:r>
              <a:rPr lang="zh-TW" altLang="en-US" sz="2000" dirty="0"/>
              <a:t>僅支援</a:t>
            </a:r>
            <a:r>
              <a:rPr lang="en-US" altLang="zh-TW" sz="2000" dirty="0" err="1"/>
              <a:t>TANetRoaming</a:t>
            </a:r>
            <a:r>
              <a:rPr lang="en-US" altLang="zh-TW" sz="2000" dirty="0"/>
              <a:t> </a:t>
            </a:r>
            <a:r>
              <a:rPr lang="zh-TW" altLang="en-US" sz="2000" dirty="0"/>
              <a:t>無線漫遊之學校</a:t>
            </a:r>
            <a:r>
              <a:rPr lang="zh-TW" altLang="en-US" sz="2000" dirty="0" smtClean="0"/>
              <a:t>，</a:t>
            </a:r>
            <a:r>
              <a:rPr lang="zh-TW" altLang="en-US" sz="2000" dirty="0"/>
              <a:t>中原大學、</a:t>
            </a:r>
            <a:r>
              <a:rPr lang="zh-TW" altLang="en-US" sz="2000" dirty="0" smtClean="0"/>
              <a:t>萬能</a:t>
            </a:r>
            <a:r>
              <a:rPr lang="zh-TW" altLang="en-US" sz="2000" dirty="0"/>
              <a:t>科大、南亞技術學院、中央警大，請規劃推動期程及需要設備，完成轉換至</a:t>
            </a:r>
            <a:r>
              <a:rPr lang="en-US" altLang="zh-TW" sz="2000" dirty="0" err="1"/>
              <a:t>eduroam</a:t>
            </a:r>
            <a:r>
              <a:rPr lang="zh-TW" altLang="en-US" sz="2000" dirty="0"/>
              <a:t>無線漫遊。</a:t>
            </a:r>
          </a:p>
          <a:p>
            <a:pPr marL="558800" lvl="0" indent="-457200">
              <a:lnSpc>
                <a:spcPct val="125000"/>
              </a:lnSpc>
              <a:spcBef>
                <a:spcPts val="600"/>
              </a:spcBef>
              <a:spcAft>
                <a:spcPts val="600"/>
              </a:spcAft>
              <a:buClr>
                <a:srgbClr val="555DAB"/>
              </a:buClr>
              <a:buSzPts val="2000"/>
              <a:buFont typeface="+mj-lt"/>
              <a:buAutoNum type="arabicPeriod" startAt="5"/>
            </a:pPr>
            <a:endParaRPr lang="en-US" altLang="zh-TW" sz="2000" dirty="0" smtClean="0"/>
          </a:p>
          <a:p>
            <a:pPr marL="457200" indent="-457200">
              <a:buFont typeface="+mj-lt"/>
              <a:buAutoNum type="arabicPeriod" startAt="5"/>
            </a:pPr>
            <a:endParaRPr lang="en-US" altLang="zh-TW" sz="2000" dirty="0" smtClean="0"/>
          </a:p>
        </p:txBody>
      </p:sp>
      <p:sp>
        <p:nvSpPr>
          <p:cNvPr id="4" name="投影片編號版面配置區 3"/>
          <p:cNvSpPr>
            <a:spLocks noGrp="1"/>
          </p:cNvSpPr>
          <p:nvPr>
            <p:ph type="sldNum" sz="quarter" idx="12"/>
          </p:nvPr>
        </p:nvSpPr>
        <p:spPr/>
        <p:txBody>
          <a:bodyPr/>
          <a:lstStyle/>
          <a:p>
            <a:fld id="{B46171ED-8A70-41BD-A3D6-12C0EBDE3C61}" type="slidenum">
              <a:rPr lang="zh-TW" altLang="en-US" smtClean="0"/>
              <a:t>4</a:t>
            </a:fld>
            <a:endParaRPr lang="zh-TW" altLang="en-US"/>
          </a:p>
        </p:txBody>
      </p:sp>
    </p:spTree>
    <p:extLst>
      <p:ext uri="{BB962C8B-B14F-4D97-AF65-F5344CB8AC3E}">
        <p14:creationId xmlns:p14="http://schemas.microsoft.com/office/powerpoint/2010/main" val="26569799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Autofit/>
          </a:bodyPr>
          <a:lstStyle/>
          <a:p>
            <a:r>
              <a:rPr lang="zh-TW" altLang="en-US" dirty="0" smtClean="0"/>
              <a:t>工作報告</a:t>
            </a:r>
            <a:r>
              <a:rPr lang="en-US" altLang="zh-TW" dirty="0" smtClean="0"/>
              <a:t>(3)</a:t>
            </a:r>
            <a:endParaRPr lang="zh-TW" altLang="en-US" dirty="0"/>
          </a:p>
        </p:txBody>
      </p:sp>
      <p:sp>
        <p:nvSpPr>
          <p:cNvPr id="3" name="內容版面配置區 2"/>
          <p:cNvSpPr>
            <a:spLocks noGrp="1"/>
          </p:cNvSpPr>
          <p:nvPr>
            <p:ph idx="1"/>
          </p:nvPr>
        </p:nvSpPr>
        <p:spPr>
          <a:xfrm>
            <a:off x="628650" y="1085093"/>
            <a:ext cx="7886700" cy="4351338"/>
          </a:xfrm>
        </p:spPr>
        <p:txBody>
          <a:bodyPr>
            <a:noAutofit/>
          </a:bodyPr>
          <a:lstStyle/>
          <a:p>
            <a:pPr marL="457200" indent="-457200">
              <a:buFont typeface="+mj-lt"/>
              <a:buAutoNum type="arabicPeriod" startAt="7"/>
            </a:pPr>
            <a:endParaRPr lang="en-US" altLang="zh-TW" sz="2000" dirty="0">
              <a:solidFill>
                <a:srgbClr val="000000"/>
              </a:solidFill>
              <a:latin typeface="DFKai-SB"/>
              <a:ea typeface="DFKai-SB"/>
              <a:cs typeface="DFKai-SB"/>
              <a:sym typeface="DFKai-SB"/>
            </a:endParaRPr>
          </a:p>
          <a:p>
            <a:pPr marL="457200" indent="-457200">
              <a:buFont typeface="+mj-lt"/>
              <a:buAutoNum type="arabicPeriod" startAt="9"/>
            </a:pPr>
            <a:r>
              <a:rPr lang="en-US" altLang="zh-TW" sz="2000" dirty="0" smtClean="0"/>
              <a:t>113</a:t>
            </a:r>
            <a:r>
              <a:rPr lang="zh-TW" altLang="en-US" sz="2000" dirty="0" smtClean="0"/>
              <a:t>年</a:t>
            </a:r>
            <a:r>
              <a:rPr lang="en-US" altLang="zh-TW" sz="2000" dirty="0" smtClean="0"/>
              <a:t>10</a:t>
            </a:r>
            <a:r>
              <a:rPr lang="zh-TW" altLang="en-US" sz="2000" dirty="0" smtClean="0"/>
              <a:t>月</a:t>
            </a:r>
            <a:r>
              <a:rPr lang="en-US" altLang="zh-TW" sz="2000" dirty="0" smtClean="0"/>
              <a:t>8</a:t>
            </a:r>
            <a:r>
              <a:rPr lang="zh-TW" altLang="en-US" sz="2000" dirty="0" smtClean="0"/>
              <a:t>日教育部臺灣</a:t>
            </a:r>
            <a:r>
              <a:rPr lang="zh-TW" altLang="en-US" sz="2000" dirty="0"/>
              <a:t>學術網路管理會第</a:t>
            </a:r>
            <a:r>
              <a:rPr lang="en-US" altLang="zh-TW" sz="2000" dirty="0"/>
              <a:t>76</a:t>
            </a:r>
            <a:r>
              <a:rPr lang="zh-TW" altLang="en-US" sz="2000" dirty="0"/>
              <a:t>次會議</a:t>
            </a:r>
            <a:r>
              <a:rPr lang="zh-TW" altLang="en-US" sz="2000" dirty="0" smtClean="0"/>
              <a:t>，討論</a:t>
            </a:r>
            <a:r>
              <a:rPr lang="zh-TW" altLang="en-US" sz="2000" dirty="0"/>
              <a:t>配合兒童及少年性剝削防制條例</a:t>
            </a:r>
            <a:r>
              <a:rPr lang="en-US" altLang="zh-TW" sz="2000" dirty="0"/>
              <a:t>,</a:t>
            </a:r>
            <a:r>
              <a:rPr lang="zh-TW" altLang="en-US" sz="2000" dirty="0" smtClean="0"/>
              <a:t>有關 </a:t>
            </a:r>
            <a:r>
              <a:rPr lang="en-US" altLang="zh-TW" sz="2000" dirty="0"/>
              <a:t>DNS RPZ(Response Policy Zone)</a:t>
            </a:r>
            <a:r>
              <a:rPr lang="zh-TW" altLang="en-US" sz="2000" dirty="0"/>
              <a:t>限制接取機制</a:t>
            </a:r>
            <a:r>
              <a:rPr lang="zh-TW" altLang="en-US" sz="2000" dirty="0" smtClean="0"/>
              <a:t>之相關政策。</a:t>
            </a:r>
            <a:endParaRPr lang="en-US" altLang="zh-TW" sz="2000" dirty="0" smtClean="0"/>
          </a:p>
          <a:p>
            <a:pPr marL="457200" indent="-457200">
              <a:buFont typeface="+mj-lt"/>
              <a:buAutoNum type="arabicPeriod" startAt="9"/>
            </a:pPr>
            <a:endParaRPr lang="en-US" altLang="zh-TW" sz="2000" dirty="0" smtClean="0"/>
          </a:p>
          <a:p>
            <a:pPr lvl="1">
              <a:buFont typeface="Wingdings" panose="05000000000000000000" pitchFamily="2" charset="2"/>
              <a:buChar char="ü"/>
            </a:pPr>
            <a:r>
              <a:rPr lang="zh-TW" altLang="en-US" sz="1800" dirty="0" smtClean="0"/>
              <a:t>針對</a:t>
            </a:r>
            <a:r>
              <a:rPr lang="zh-TW" altLang="en-US" sz="1800" dirty="0"/>
              <a:t>大專校院部分配合執行限制接取作業方式</a:t>
            </a:r>
            <a:r>
              <a:rPr lang="en-US" altLang="zh-TW" sz="1800" dirty="0" smtClean="0"/>
              <a:t>,</a:t>
            </a:r>
            <a:r>
              <a:rPr lang="zh-TW" altLang="en-US" sz="1800" dirty="0" smtClean="0"/>
              <a:t>建議</a:t>
            </a:r>
            <a:r>
              <a:rPr lang="zh-TW" altLang="en-US" sz="1800" dirty="0"/>
              <a:t>採用</a:t>
            </a:r>
            <a:r>
              <a:rPr lang="en-US" altLang="zh-TW" sz="1800" dirty="0"/>
              <a:t>RPZ(Response Policy Zone)</a:t>
            </a:r>
            <a:r>
              <a:rPr lang="zh-TW" altLang="en-US" sz="1800" dirty="0"/>
              <a:t>，讓遞歸解析器修改解析結果</a:t>
            </a:r>
            <a:r>
              <a:rPr lang="en-US" altLang="zh-TW" sz="1800" dirty="0"/>
              <a:t>,</a:t>
            </a:r>
            <a:r>
              <a:rPr lang="zh-TW" altLang="en-US" sz="1800" dirty="0"/>
              <a:t>從而阻止對特定主機的訪問</a:t>
            </a:r>
            <a:r>
              <a:rPr lang="zh-TW" altLang="en-US" sz="1800" dirty="0" smtClean="0"/>
              <a:t>。</a:t>
            </a:r>
            <a:endParaRPr lang="en-US" altLang="zh-TW" sz="1800" dirty="0" smtClean="0"/>
          </a:p>
          <a:p>
            <a:pPr lvl="1">
              <a:buFont typeface="Wingdings" panose="05000000000000000000" pitchFamily="2" charset="2"/>
              <a:buChar char="ü"/>
            </a:pPr>
            <a:endParaRPr lang="en-US" altLang="zh-TW" sz="1800" dirty="0" smtClean="0"/>
          </a:p>
          <a:p>
            <a:pPr lvl="1">
              <a:buFont typeface="Wingdings" panose="05000000000000000000" pitchFamily="2" charset="2"/>
              <a:buChar char="ü"/>
            </a:pPr>
            <a:r>
              <a:rPr lang="zh-TW" altLang="en-US" sz="1800" dirty="0"/>
              <a:t>大專校</a:t>
            </a:r>
            <a:r>
              <a:rPr lang="zh-TW" altLang="en-US" sz="1800" dirty="0" smtClean="0"/>
              <a:t>院亦可使用</a:t>
            </a:r>
            <a:r>
              <a:rPr lang="zh-TW" altLang="en-US" sz="1800" dirty="0"/>
              <a:t>國家資通安全研究院惡意名單</a:t>
            </a:r>
            <a:r>
              <a:rPr lang="zh-TW" altLang="en-US" sz="1800" dirty="0" smtClean="0"/>
              <a:t>匯入，</a:t>
            </a:r>
            <a:r>
              <a:rPr lang="zh-TW" altLang="en-US" sz="1800" dirty="0"/>
              <a:t>以限制連接惡意網站</a:t>
            </a:r>
            <a:r>
              <a:rPr lang="zh-TW" altLang="en-US" sz="1800" dirty="0" smtClean="0"/>
              <a:t>。</a:t>
            </a:r>
            <a:endParaRPr lang="en-US" altLang="zh-TW" sz="1800" dirty="0" smtClean="0"/>
          </a:p>
          <a:p>
            <a:pPr lvl="1">
              <a:buFont typeface="Wingdings" panose="05000000000000000000" pitchFamily="2" charset="2"/>
              <a:buChar char="ü"/>
            </a:pPr>
            <a:endParaRPr lang="en-US" altLang="zh-TW" sz="1800" dirty="0" smtClean="0"/>
          </a:p>
          <a:p>
            <a:pPr lvl="1">
              <a:buFont typeface="Wingdings" panose="05000000000000000000" pitchFamily="2" charset="2"/>
              <a:buChar char="ü"/>
            </a:pPr>
            <a:r>
              <a:rPr lang="zh-TW" altLang="en-US" sz="1800" dirty="0"/>
              <a:t>教育部不當資訊防護系統設定阻擋</a:t>
            </a:r>
            <a:r>
              <a:rPr lang="en-US" altLang="zh-TW" sz="1800" dirty="0"/>
              <a:t>,</a:t>
            </a:r>
            <a:r>
              <a:rPr lang="zh-TW" altLang="en-US" sz="1800" dirty="0"/>
              <a:t>已可防止高級中等以下學校瀏覽阻擋內容。</a:t>
            </a:r>
            <a:endParaRPr lang="en-US" altLang="zh-TW" sz="1800" dirty="0"/>
          </a:p>
          <a:p>
            <a:pPr lvl="1">
              <a:buFont typeface="Wingdings" panose="05000000000000000000" pitchFamily="2" charset="2"/>
              <a:buChar char="ü"/>
            </a:pPr>
            <a:endParaRPr lang="zh-TW" altLang="en-US" sz="1800" dirty="0"/>
          </a:p>
          <a:p>
            <a:pPr marL="457200" indent="-457200">
              <a:buFont typeface="+mj-lt"/>
              <a:buAutoNum type="arabicPeriod" startAt="9"/>
            </a:pPr>
            <a:endParaRPr lang="zh-TW" altLang="en-US" sz="2000" dirty="0"/>
          </a:p>
          <a:p>
            <a:pPr marL="457200" indent="-457200">
              <a:buFont typeface="+mj-lt"/>
              <a:buAutoNum type="arabicPeriod" startAt="9"/>
            </a:pPr>
            <a:endParaRPr lang="zh-TW" altLang="en-US" sz="2000" b="1" dirty="0"/>
          </a:p>
          <a:p>
            <a:pPr marL="457200" indent="-457200">
              <a:buFont typeface="+mj-lt"/>
              <a:buAutoNum type="arabicPeriod" startAt="9"/>
            </a:pPr>
            <a:endParaRPr lang="zh-TW" altLang="en-US" sz="2000" dirty="0"/>
          </a:p>
        </p:txBody>
      </p:sp>
      <p:sp>
        <p:nvSpPr>
          <p:cNvPr id="4" name="投影片編號版面配置區 3"/>
          <p:cNvSpPr>
            <a:spLocks noGrp="1"/>
          </p:cNvSpPr>
          <p:nvPr>
            <p:ph type="sldNum" sz="quarter" idx="12"/>
          </p:nvPr>
        </p:nvSpPr>
        <p:spPr/>
        <p:txBody>
          <a:bodyPr/>
          <a:lstStyle/>
          <a:p>
            <a:fld id="{B46171ED-8A70-41BD-A3D6-12C0EBDE3C61}" type="slidenum">
              <a:rPr lang="zh-TW" altLang="en-US" smtClean="0"/>
              <a:t>5</a:t>
            </a:fld>
            <a:endParaRPr lang="zh-TW" altLang="en-US"/>
          </a:p>
        </p:txBody>
      </p:sp>
    </p:spTree>
    <p:extLst>
      <p:ext uri="{BB962C8B-B14F-4D97-AF65-F5344CB8AC3E}">
        <p14:creationId xmlns:p14="http://schemas.microsoft.com/office/powerpoint/2010/main" val="4644861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lnSpc>
                <a:spcPct val="90000"/>
              </a:lnSpc>
              <a:buSzPts val="2700"/>
            </a:pPr>
            <a:r>
              <a:rPr lang="zh-TW" altLang="en-US" dirty="0"/>
              <a:t>教育訓練</a:t>
            </a:r>
            <a:r>
              <a:rPr lang="en-US" altLang="zh-TW" dirty="0" smtClean="0"/>
              <a:t>(1)</a:t>
            </a:r>
            <a:endParaRPr dirty="0"/>
          </a:p>
        </p:txBody>
      </p:sp>
      <p:sp>
        <p:nvSpPr>
          <p:cNvPr id="323" name="Google Shape;323;p41"/>
          <p:cNvSpPr txBox="1">
            <a:spLocks noGrp="1"/>
          </p:cNvSpPr>
          <p:nvPr>
            <p:ph type="body" idx="1"/>
          </p:nvPr>
        </p:nvSpPr>
        <p:spPr>
          <a:xfrm>
            <a:off x="234318" y="1455354"/>
            <a:ext cx="6254779" cy="3166980"/>
          </a:xfrm>
          <a:prstGeom prst="rect">
            <a:avLst/>
          </a:prstGeom>
          <a:noFill/>
          <a:ln>
            <a:noFill/>
          </a:ln>
        </p:spPr>
        <p:txBody>
          <a:bodyPr spcFirstLastPara="1" wrap="square" lIns="91425" tIns="45700" rIns="91425" bIns="45700" anchor="t" anchorCtr="0">
            <a:spAutoFit/>
          </a:bodyPr>
          <a:lstStyle/>
          <a:p>
            <a:pPr marL="285750" marR="87580" lvl="0" indent="-285750">
              <a:spcBef>
                <a:spcPts val="0"/>
              </a:spcBef>
              <a:buNone/>
            </a:pPr>
            <a:r>
              <a:rPr 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a:t>
            </a:r>
            <a:r>
              <a:rPr lang="en-US" altLang="zh-TW" sz="1800" b="0" i="0" u="none" strike="noStrike" cap="none" dirty="0" err="1">
                <a:solidFill>
                  <a:srgbClr val="555DAB"/>
                </a:solidFill>
                <a:latin typeface="Times New Roman" panose="02020603050405020304" pitchFamily="18" charset="0"/>
                <a:ea typeface="DFKai-SB"/>
                <a:cs typeface="Times New Roman" panose="02020603050405020304" pitchFamily="18" charset="0"/>
                <a:sym typeface="DFKai-SB"/>
              </a:rPr>
              <a:t>ChatGPT</a:t>
            </a:r>
            <a:r>
              <a:rPr lang="zh-TW" alt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應用於網路安全</a:t>
            </a:r>
            <a:endParaRPr lang="en-US" altLang="zh-TW"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endParaRPr lang="en-US" sz="800" dirty="0">
              <a:solidFill>
                <a:srgbClr val="555DAB"/>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r>
              <a:rPr lang="en-US" altLang="zh-TW" sz="1800" dirty="0">
                <a:solidFill>
                  <a:srgbClr val="555DAB"/>
                </a:solidFill>
                <a:latin typeface="Times New Roman" panose="02020603050405020304" pitchFamily="18" charset="0"/>
                <a:ea typeface="DFKai-SB"/>
                <a:cs typeface="Times New Roman" panose="02020603050405020304" pitchFamily="18" charset="0"/>
                <a:sym typeface="DFKai-SB"/>
              </a:rPr>
              <a:t>❑</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113</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年</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3</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月</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14</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日</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星期四</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 </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09:00</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至</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16:00</a:t>
            </a:r>
          </a:p>
          <a:p>
            <a:pPr marL="285750" marR="87580" lvl="0" indent="-285750">
              <a:spcBef>
                <a:spcPts val="0"/>
              </a:spcBef>
              <a:buNone/>
            </a:pPr>
            <a:endParaRPr sz="800" dirty="0">
              <a:solidFill>
                <a:schemeClr val="tx1"/>
              </a:solidFill>
              <a:latin typeface="Times New Roman" panose="02020603050405020304" pitchFamily="18" charset="0"/>
              <a:cs typeface="Times New Roman" panose="02020603050405020304" pitchFamily="18" charset="0"/>
            </a:endParaRPr>
          </a:p>
          <a:p>
            <a:pPr marL="285750" marR="87580" lvl="0" indent="-285750">
              <a:spcBef>
                <a:spcPts val="0"/>
              </a:spcBef>
              <a:buNone/>
            </a:pPr>
            <a:r>
              <a:rPr lang="en-US" sz="1800" dirty="0">
                <a:solidFill>
                  <a:srgbClr val="555DAB"/>
                </a:solidFill>
                <a:latin typeface="Times New Roman" panose="02020603050405020304" pitchFamily="18" charset="0"/>
                <a:cs typeface="Times New Roman" panose="02020603050405020304" pitchFamily="18" charset="0"/>
              </a:rPr>
              <a:t>❑</a:t>
            </a:r>
            <a:r>
              <a:rPr lang="en-US" sz="1800" b="0" i="0" u="none" strike="noStrike" cap="none" dirty="0" err="1">
                <a:solidFill>
                  <a:schemeClr val="dk1"/>
                </a:solidFill>
                <a:latin typeface="Times New Roman" panose="02020603050405020304" pitchFamily="18" charset="0"/>
                <a:ea typeface="DFKai-SB"/>
                <a:cs typeface="Times New Roman" panose="02020603050405020304" pitchFamily="18" charset="0"/>
                <a:sym typeface="DFKai-SB"/>
              </a:rPr>
              <a:t>講師</a:t>
            </a:r>
            <a:r>
              <a:rPr 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中華民國網路封包分析協會 劉得民 理事長</a:t>
            </a:r>
            <a:endPar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endParaRPr lang="en-US" sz="800" dirty="0">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r>
              <a:rPr 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a:t>
            </a:r>
            <a:r>
              <a:rPr lang="en-US" sz="1800" b="0" i="0" u="none" strike="noStrike" cap="none" dirty="0" err="1" smtClean="0">
                <a:solidFill>
                  <a:schemeClr val="dk1"/>
                </a:solidFill>
                <a:latin typeface="Times New Roman" panose="02020603050405020304" pitchFamily="18" charset="0"/>
                <a:ea typeface="DFKai-SB"/>
                <a:cs typeface="Times New Roman" panose="02020603050405020304" pitchFamily="18" charset="0"/>
                <a:sym typeface="DFKai-SB"/>
              </a:rPr>
              <a:t>課程大綱</a:t>
            </a:r>
            <a:endParaRPr lang="en-US" sz="1800" b="0" i="0" u="none" strike="noStrike" cap="none" dirty="0" smtClean="0">
              <a:solidFill>
                <a:schemeClr val="dk1"/>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endPar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網路安全</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駭客攻擊</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趨勢</a:t>
            </a: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惡意程式的近期發展</a:t>
            </a:r>
          </a:p>
          <a:p>
            <a:pPr marR="87580" lvl="1">
              <a:spcBef>
                <a:spcPts val="0"/>
              </a:spcBef>
              <a:buFont typeface="Wingdings" panose="05000000000000000000" pitchFamily="2" charset="2"/>
              <a:buChar char="ü"/>
            </a:pP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AI</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發展與 </a:t>
            </a:r>
            <a:r>
              <a:rPr lang="en-US" altLang="zh-TW" sz="1800" b="0" i="0" u="none" strike="noStrike" cap="none" dirty="0" err="1">
                <a:solidFill>
                  <a:schemeClr val="dk1"/>
                </a:solidFill>
                <a:latin typeface="Times New Roman" panose="02020603050405020304" pitchFamily="18" charset="0"/>
                <a:ea typeface="DFKai-SB"/>
                <a:cs typeface="Times New Roman" panose="02020603050405020304" pitchFamily="18" charset="0"/>
                <a:sym typeface="DFKai-SB"/>
              </a:rPr>
              <a:t>ChatGPT</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 </a:t>
            </a:r>
            <a:r>
              <a:rPr lang="en-US" altLang="zh-TW" sz="1800" b="0" i="0" u="none" strike="noStrike" cap="none" dirty="0" err="1">
                <a:solidFill>
                  <a:schemeClr val="dk1"/>
                </a:solidFill>
                <a:latin typeface="Times New Roman" panose="02020603050405020304" pitchFamily="18" charset="0"/>
                <a:ea typeface="DFKai-SB"/>
                <a:cs typeface="Times New Roman" panose="02020603050405020304" pitchFamily="18" charset="0"/>
                <a:sym typeface="DFKai-SB"/>
              </a:rPr>
              <a:t>Midjourney</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 D-ID </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示範</a:t>
            </a: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使用 </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AI </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的駭客攻擊技術</a:t>
            </a: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使用 </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AI </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的資訊安全案例</a:t>
            </a:r>
          </a:p>
          <a:p>
            <a:pPr marL="742950" marR="87580" lvl="1" indent="-285750">
              <a:spcBef>
                <a:spcPts val="0"/>
              </a:spcBef>
              <a:buFont typeface="Wingdings" panose="05000000000000000000" pitchFamily="2" charset="2"/>
              <a:buChar char="Ø"/>
            </a:pPr>
            <a:endParaRPr lang="zh-TW" altLang="en-US" sz="1800" b="0" i="0" u="none" strike="noStrike" cap="none" dirty="0">
              <a:solidFill>
                <a:schemeClr val="dk1"/>
              </a:solidFill>
              <a:latin typeface="DFKai-SB"/>
              <a:ea typeface="DFKai-SB"/>
              <a:cs typeface="DFKai-SB"/>
              <a:sym typeface="DFKai-SB"/>
            </a:endParaRPr>
          </a:p>
        </p:txBody>
      </p:sp>
      <p:sp>
        <p:nvSpPr>
          <p:cNvPr id="322" name="Google Shape;322;p41"/>
          <p:cNvSpPr txBox="1">
            <a:spLocks noGrp="1"/>
          </p:cNvSpPr>
          <p:nvPr>
            <p:ph type="sldNum" idx="12"/>
          </p:nvPr>
        </p:nvSpPr>
        <p:spPr>
          <a:xfrm>
            <a:off x="6948488" y="6581042"/>
            <a:ext cx="1905000" cy="457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en-US"/>
              <a:t>6</a:t>
            </a:fld>
            <a:endParaRPr/>
          </a:p>
        </p:txBody>
      </p:sp>
      <p:pic>
        <p:nvPicPr>
          <p:cNvPr id="5" name="圖片 4">
            <a:extLst>
              <a:ext uri="{FF2B5EF4-FFF2-40B4-BE49-F238E27FC236}">
                <a16:creationId xmlns:a16="http://schemas.microsoft.com/office/drawing/2014/main" id="{962EB9C7-890C-4211-B9FA-0DFD17E78D81}"/>
              </a:ext>
            </a:extLst>
          </p:cNvPr>
          <p:cNvPicPr>
            <a:picLocks noChangeAspect="1"/>
          </p:cNvPicPr>
          <p:nvPr/>
        </p:nvPicPr>
        <p:blipFill rotWithShape="1">
          <a:blip r:embed="rId3"/>
          <a:srcRect t="13516"/>
          <a:stretch/>
        </p:blipFill>
        <p:spPr>
          <a:xfrm>
            <a:off x="5484390" y="1455354"/>
            <a:ext cx="3369098" cy="2185792"/>
          </a:xfrm>
          <a:prstGeom prst="rect">
            <a:avLst/>
          </a:prstGeom>
        </p:spPr>
      </p:pic>
    </p:spTree>
    <p:extLst>
      <p:ext uri="{BB962C8B-B14F-4D97-AF65-F5344CB8AC3E}">
        <p14:creationId xmlns:p14="http://schemas.microsoft.com/office/powerpoint/2010/main" val="36799527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lnSpc>
                <a:spcPct val="90000"/>
              </a:lnSpc>
              <a:buSzPts val="2700"/>
            </a:pPr>
            <a:r>
              <a:rPr lang="zh-TW" altLang="en-US" dirty="0"/>
              <a:t>教育訓練</a:t>
            </a:r>
            <a:r>
              <a:rPr lang="en-US" altLang="zh-TW" dirty="0" smtClean="0"/>
              <a:t>(2)</a:t>
            </a:r>
            <a:endParaRPr dirty="0"/>
          </a:p>
        </p:txBody>
      </p:sp>
      <p:sp>
        <p:nvSpPr>
          <p:cNvPr id="323" name="Google Shape;323;p41"/>
          <p:cNvSpPr txBox="1">
            <a:spLocks noGrp="1"/>
          </p:cNvSpPr>
          <p:nvPr>
            <p:ph type="body" idx="1"/>
          </p:nvPr>
        </p:nvSpPr>
        <p:spPr>
          <a:xfrm>
            <a:off x="237400" y="1583218"/>
            <a:ext cx="7663588" cy="3665578"/>
          </a:xfrm>
          <a:prstGeom prst="rect">
            <a:avLst/>
          </a:prstGeom>
          <a:noFill/>
          <a:ln>
            <a:noFill/>
          </a:ln>
        </p:spPr>
        <p:txBody>
          <a:bodyPr spcFirstLastPara="1" wrap="square" lIns="91425" tIns="45700" rIns="91425" bIns="45700" anchor="t" anchorCtr="0">
            <a:spAutoFit/>
          </a:bodyPr>
          <a:lstStyle/>
          <a:p>
            <a:pPr marL="285750" marR="87580" lvl="0" indent="-285750">
              <a:spcBef>
                <a:spcPts val="0"/>
              </a:spcBef>
              <a:buNone/>
            </a:pPr>
            <a:r>
              <a:rPr 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a:t>
            </a:r>
            <a:r>
              <a:rPr lang="zh-TW" alt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淺談學術網路內容傳遞網路</a:t>
            </a:r>
            <a:endParaRPr lang="en-US" altLang="zh-TW"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endParaRPr lang="en-US" sz="800" dirty="0">
              <a:solidFill>
                <a:srgbClr val="555DAB"/>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r>
              <a:rPr lang="en-US" altLang="zh-TW" sz="1800" dirty="0">
                <a:solidFill>
                  <a:srgbClr val="555DAB"/>
                </a:solidFill>
                <a:latin typeface="Times New Roman" panose="02020603050405020304" pitchFamily="18" charset="0"/>
                <a:ea typeface="DFKai-SB"/>
                <a:cs typeface="Times New Roman" panose="02020603050405020304" pitchFamily="18" charset="0"/>
                <a:sym typeface="DFKai-SB"/>
              </a:rPr>
              <a:t>❑</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113</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年</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5</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月</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1</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日</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星期三</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 </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13:30</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至</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16:30</a:t>
            </a:r>
          </a:p>
          <a:p>
            <a:pPr marL="285750" marR="87580" lvl="0" indent="-285750">
              <a:spcBef>
                <a:spcPts val="0"/>
              </a:spcBef>
              <a:buNone/>
            </a:pPr>
            <a:endParaRPr sz="800" dirty="0">
              <a:solidFill>
                <a:schemeClr val="tx1"/>
              </a:solidFill>
              <a:latin typeface="Times New Roman" panose="02020603050405020304" pitchFamily="18" charset="0"/>
              <a:cs typeface="Times New Roman" panose="02020603050405020304" pitchFamily="18" charset="0"/>
            </a:endParaRPr>
          </a:p>
          <a:p>
            <a:pPr marL="285750" marR="87580" lvl="0" indent="-285750">
              <a:spcBef>
                <a:spcPts val="0"/>
              </a:spcBef>
              <a:buNone/>
            </a:pPr>
            <a:r>
              <a:rPr lang="en-US" sz="1800" dirty="0">
                <a:solidFill>
                  <a:srgbClr val="555DAB"/>
                </a:solidFill>
                <a:latin typeface="Times New Roman" panose="02020603050405020304" pitchFamily="18" charset="0"/>
                <a:cs typeface="Times New Roman" panose="02020603050405020304" pitchFamily="18" charset="0"/>
              </a:rPr>
              <a:t>❑</a:t>
            </a:r>
            <a:r>
              <a:rPr lang="en-US" sz="1800" b="0" i="0" u="none" strike="noStrike" cap="none" dirty="0" err="1">
                <a:solidFill>
                  <a:schemeClr val="dk1"/>
                </a:solidFill>
                <a:latin typeface="Times New Roman" panose="02020603050405020304" pitchFamily="18" charset="0"/>
                <a:ea typeface="DFKai-SB"/>
                <a:cs typeface="Times New Roman" panose="02020603050405020304" pitchFamily="18" charset="0"/>
                <a:sym typeface="DFKai-SB"/>
              </a:rPr>
              <a:t>講師</a:t>
            </a:r>
            <a:r>
              <a:rPr 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豪勉科技股份有限公司講師群</a:t>
            </a:r>
            <a:endPar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endParaRPr lang="en-US" sz="800" dirty="0">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r>
              <a:rPr 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a:t>
            </a:r>
            <a:r>
              <a:rPr lang="en-US" sz="1800" b="0" i="0" u="none" strike="noStrike" cap="none" dirty="0" err="1" smtClean="0">
                <a:solidFill>
                  <a:schemeClr val="dk1"/>
                </a:solidFill>
                <a:latin typeface="Times New Roman" panose="02020603050405020304" pitchFamily="18" charset="0"/>
                <a:ea typeface="DFKai-SB"/>
                <a:cs typeface="Times New Roman" panose="02020603050405020304" pitchFamily="18" charset="0"/>
                <a:sym typeface="DFKai-SB"/>
              </a:rPr>
              <a:t>課程大綱</a:t>
            </a:r>
            <a:endParaRPr lang="en-US" sz="1800" b="0" i="0" u="none" strike="noStrike" cap="none" dirty="0" smtClean="0">
              <a:solidFill>
                <a:schemeClr val="dk1"/>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endPar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a:p>
            <a:pPr marR="87580" lvl="1">
              <a:spcBef>
                <a:spcPts val="0"/>
              </a:spcBef>
              <a:buFont typeface="Wingdings" panose="05000000000000000000" pitchFamily="2" charset="2"/>
              <a:buChar char="ü"/>
            </a:pPr>
            <a:r>
              <a:rPr lang="en-US" altLang="zh-TW" sz="1800" b="0" i="0" u="none" strike="noStrike" cap="none" dirty="0" smtClean="0">
                <a:solidFill>
                  <a:schemeClr val="dk1"/>
                </a:solidFill>
                <a:latin typeface="Times New Roman" panose="02020603050405020304" pitchFamily="18" charset="0"/>
                <a:ea typeface="DFKai-SB"/>
                <a:cs typeface="Times New Roman" panose="02020603050405020304" pitchFamily="18" charset="0"/>
                <a:sym typeface="DFKai-SB"/>
              </a:rPr>
              <a:t>CDN</a:t>
            </a:r>
            <a:r>
              <a:rPr lang="zh-TW" altLang="en-US" sz="1800" b="0" i="0" u="none" strike="noStrike" cap="none" dirty="0" smtClean="0">
                <a:solidFill>
                  <a:schemeClr val="dk1"/>
                </a:solidFill>
                <a:latin typeface="Times New Roman" panose="02020603050405020304" pitchFamily="18" charset="0"/>
                <a:ea typeface="DFKai-SB"/>
                <a:cs typeface="Times New Roman" panose="02020603050405020304" pitchFamily="18" charset="0"/>
                <a:sym typeface="DFKai-SB"/>
              </a:rPr>
              <a:t>型態</a:t>
            </a:r>
            <a:endParaRPr lang="en-US" altLang="zh-TW" sz="1800" b="0" i="0" u="none" strike="noStrike" cap="none" dirty="0" smtClean="0">
              <a:solidFill>
                <a:schemeClr val="dk1"/>
              </a:solidFill>
              <a:latin typeface="Times New Roman" panose="02020603050405020304" pitchFamily="18" charset="0"/>
              <a:ea typeface="DFKai-SB"/>
              <a:cs typeface="Times New Roman" panose="02020603050405020304" pitchFamily="18" charset="0"/>
              <a:sym typeface="DFKai-SB"/>
            </a:endParaRPr>
          </a:p>
          <a:p>
            <a:pPr marR="87580" lvl="1">
              <a:spcBef>
                <a:spcPts val="0"/>
              </a:spcBef>
              <a:buFont typeface="Wingdings" panose="05000000000000000000" pitchFamily="2" charset="2"/>
              <a:buChar char="ü"/>
            </a:pPr>
            <a:r>
              <a:rPr lang="zh-TW" altLang="en-US" sz="1800" b="0" i="0" u="none" strike="noStrike" cap="none" dirty="0" smtClean="0">
                <a:solidFill>
                  <a:schemeClr val="dk1"/>
                </a:solidFill>
                <a:latin typeface="Times New Roman" panose="02020603050405020304" pitchFamily="18" charset="0"/>
                <a:ea typeface="DFKai-SB"/>
                <a:cs typeface="Times New Roman" panose="02020603050405020304" pitchFamily="18" charset="0"/>
                <a:sym typeface="DFKai-SB"/>
              </a:rPr>
              <a:t>知名</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國內外</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CDN</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廠商介紹及特性</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(Global &amp; Region)</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有無</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CDN</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效益比較</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(demo </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有無</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CDN</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差異</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a:t>
            </a:r>
          </a:p>
          <a:p>
            <a:pPr marR="87580" lvl="1">
              <a:spcBef>
                <a:spcPts val="0"/>
              </a:spcBef>
              <a:buFont typeface="Wingdings" panose="05000000000000000000" pitchFamily="2" charset="2"/>
              <a:buChar char="ü"/>
            </a:pPr>
            <a:r>
              <a:rPr lang="en-US" altLang="zh-TW" sz="1800" b="0" i="0" u="none" strike="noStrike" cap="none" dirty="0" err="1" smtClean="0">
                <a:solidFill>
                  <a:schemeClr val="dk1"/>
                </a:solidFill>
                <a:latin typeface="Times New Roman" panose="02020603050405020304" pitchFamily="18" charset="0"/>
                <a:ea typeface="DFKai-SB"/>
                <a:cs typeface="Times New Roman" panose="02020603050405020304" pitchFamily="18" charset="0"/>
                <a:sym typeface="DFKai-SB"/>
              </a:rPr>
              <a:t>TANet</a:t>
            </a:r>
            <a:r>
              <a:rPr lang="en-US" altLang="zh-TW" sz="1800" b="0" i="0" u="none" strike="noStrike" cap="none" dirty="0" smtClean="0">
                <a:solidFill>
                  <a:schemeClr val="dk1"/>
                </a:solidFill>
                <a:latin typeface="Times New Roman" panose="02020603050405020304" pitchFamily="18" charset="0"/>
                <a:ea typeface="DFKai-SB"/>
                <a:cs typeface="Times New Roman" panose="02020603050405020304" pitchFamily="18" charset="0"/>
                <a:sym typeface="DFKai-SB"/>
              </a:rPr>
              <a:t> </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CDN </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架構說明</a:t>
            </a:r>
          </a:p>
          <a:p>
            <a:pPr marR="87580" lvl="1">
              <a:spcBef>
                <a:spcPts val="0"/>
              </a:spcBef>
              <a:buFont typeface="Wingdings" panose="05000000000000000000" pitchFamily="2" charset="2"/>
              <a:buChar char="ü"/>
            </a:pPr>
            <a:r>
              <a:rPr lang="en-US" altLang="zh-TW" sz="1800" b="0" i="0" u="none" strike="noStrike" cap="none" dirty="0" smtClean="0">
                <a:solidFill>
                  <a:schemeClr val="dk1"/>
                </a:solidFill>
                <a:latin typeface="Times New Roman" panose="02020603050405020304" pitchFamily="18" charset="0"/>
                <a:ea typeface="DFKai-SB"/>
                <a:cs typeface="Times New Roman" panose="02020603050405020304" pitchFamily="18" charset="0"/>
                <a:sym typeface="DFKai-SB"/>
              </a:rPr>
              <a:t>CDN</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DNS</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與派發系統</a:t>
            </a:r>
            <a:endPar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教育資源網站申請如何加入</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CDN</a:t>
            </a:r>
          </a:p>
          <a:p>
            <a:pPr marR="87580" lvl="1">
              <a:spcBef>
                <a:spcPts val="0"/>
              </a:spcBef>
              <a:buFont typeface="Wingdings" panose="05000000000000000000" pitchFamily="2" charset="2"/>
              <a:buChar char="ü"/>
            </a:pPr>
            <a:r>
              <a:rPr lang="en-US" altLang="zh-TW" sz="1800" b="0" i="0" u="none" strike="noStrike" cap="none" dirty="0" err="1">
                <a:solidFill>
                  <a:schemeClr val="dk1"/>
                </a:solidFill>
                <a:latin typeface="Times New Roman" panose="02020603050405020304" pitchFamily="18" charset="0"/>
                <a:ea typeface="DFKai-SB"/>
                <a:cs typeface="Times New Roman" panose="02020603050405020304" pitchFamily="18" charset="0"/>
                <a:sym typeface="DFKai-SB"/>
              </a:rPr>
              <a:t>EQEdge</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 </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介紹</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介紹什麼是快取</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)CDN</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資安設計</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(port, </a:t>
            </a:r>
            <a:r>
              <a:rPr lang="en-US" altLang="zh-TW" sz="1800" b="0" i="0" u="none" strike="noStrike" cap="none" dirty="0" err="1">
                <a:solidFill>
                  <a:schemeClr val="dk1"/>
                </a:solidFill>
                <a:latin typeface="Times New Roman" panose="02020603050405020304" pitchFamily="18" charset="0"/>
                <a:ea typeface="DFKai-SB"/>
                <a:cs typeface="Times New Roman" panose="02020603050405020304" pitchFamily="18" charset="0"/>
                <a:sym typeface="DFKai-SB"/>
              </a:rPr>
              <a:t>ssl</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 ACL)</a:t>
            </a: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軟體</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WAF </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介紹</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OWASP</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十大漏洞</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Demo WAF</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防護效果</a:t>
            </a:r>
            <a:endParaRPr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p:txBody>
      </p:sp>
      <p:sp>
        <p:nvSpPr>
          <p:cNvPr id="322" name="Google Shape;322;p41"/>
          <p:cNvSpPr txBox="1">
            <a:spLocks noGrp="1"/>
          </p:cNvSpPr>
          <p:nvPr>
            <p:ph type="sldNum" idx="12"/>
          </p:nvPr>
        </p:nvSpPr>
        <p:spPr>
          <a:xfrm>
            <a:off x="6948488" y="6581042"/>
            <a:ext cx="1905000" cy="457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en-US"/>
              <a:t>7</a:t>
            </a:fld>
            <a:endParaRPr/>
          </a:p>
        </p:txBody>
      </p:sp>
      <p:pic>
        <p:nvPicPr>
          <p:cNvPr id="3" name="圖片 2">
            <a:extLst>
              <a:ext uri="{FF2B5EF4-FFF2-40B4-BE49-F238E27FC236}">
                <a16:creationId xmlns:a16="http://schemas.microsoft.com/office/drawing/2014/main" id="{ED711D75-7B89-4F9E-8B5B-79216E207C05}"/>
              </a:ext>
            </a:extLst>
          </p:cNvPr>
          <p:cNvPicPr>
            <a:picLocks noChangeAspect="1"/>
          </p:cNvPicPr>
          <p:nvPr/>
        </p:nvPicPr>
        <p:blipFill rotWithShape="1">
          <a:blip r:embed="rId3"/>
          <a:srcRect t="42408"/>
          <a:stretch/>
        </p:blipFill>
        <p:spPr>
          <a:xfrm>
            <a:off x="4475616" y="1388386"/>
            <a:ext cx="4508352" cy="1947796"/>
          </a:xfrm>
          <a:prstGeom prst="rect">
            <a:avLst/>
          </a:prstGeom>
        </p:spPr>
      </p:pic>
    </p:spTree>
    <p:extLst>
      <p:ext uri="{BB962C8B-B14F-4D97-AF65-F5344CB8AC3E}">
        <p14:creationId xmlns:p14="http://schemas.microsoft.com/office/powerpoint/2010/main" val="37580087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lnSpc>
                <a:spcPct val="90000"/>
              </a:lnSpc>
              <a:buSzPts val="2700"/>
            </a:pPr>
            <a:r>
              <a:rPr lang="zh-TW" altLang="en-US" dirty="0"/>
              <a:t>教育訓練</a:t>
            </a:r>
            <a:r>
              <a:rPr lang="en-US" altLang="zh-TW" dirty="0" smtClean="0"/>
              <a:t>(3)</a:t>
            </a:r>
            <a:endParaRPr dirty="0"/>
          </a:p>
        </p:txBody>
      </p:sp>
      <p:sp>
        <p:nvSpPr>
          <p:cNvPr id="323" name="Google Shape;323;p41"/>
          <p:cNvSpPr txBox="1">
            <a:spLocks noGrp="1"/>
          </p:cNvSpPr>
          <p:nvPr>
            <p:ph type="body" idx="1"/>
          </p:nvPr>
        </p:nvSpPr>
        <p:spPr>
          <a:xfrm>
            <a:off x="377753" y="1390178"/>
            <a:ext cx="6943711" cy="2917681"/>
          </a:xfrm>
          <a:prstGeom prst="rect">
            <a:avLst/>
          </a:prstGeom>
          <a:noFill/>
          <a:ln>
            <a:noFill/>
          </a:ln>
        </p:spPr>
        <p:txBody>
          <a:bodyPr spcFirstLastPara="1" wrap="square" lIns="91425" tIns="45700" rIns="91425" bIns="45700" anchor="t" anchorCtr="0">
            <a:spAutoFit/>
          </a:bodyPr>
          <a:lstStyle/>
          <a:p>
            <a:pPr marL="285750" marR="87580" lvl="0" indent="-285750">
              <a:spcBef>
                <a:spcPts val="0"/>
              </a:spcBef>
              <a:buNone/>
            </a:pPr>
            <a:r>
              <a:rPr 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❑TANET</a:t>
            </a:r>
            <a:r>
              <a:rPr lang="zh-TW" alt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內容傳遞網路架構與管理</a:t>
            </a:r>
            <a:endParaRPr lang="en-US" altLang="zh-TW"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endParaRPr lang="en-US" sz="800" dirty="0">
              <a:solidFill>
                <a:srgbClr val="555DAB"/>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r>
              <a:rPr lang="en-US" altLang="zh-TW" sz="1800" dirty="0">
                <a:solidFill>
                  <a:srgbClr val="555DAB"/>
                </a:solidFill>
                <a:latin typeface="Times New Roman" panose="02020603050405020304" pitchFamily="18" charset="0"/>
                <a:ea typeface="DFKai-SB"/>
                <a:cs typeface="Times New Roman" panose="02020603050405020304" pitchFamily="18" charset="0"/>
                <a:sym typeface="DFKai-SB"/>
              </a:rPr>
              <a:t>❑</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113</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年</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5</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月</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2</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日</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星期四</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 </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09:00</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至</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12:00</a:t>
            </a:r>
          </a:p>
          <a:p>
            <a:pPr marL="285750" marR="87580" lvl="0" indent="-285750">
              <a:spcBef>
                <a:spcPts val="0"/>
              </a:spcBef>
              <a:buNone/>
            </a:pPr>
            <a:endParaRPr sz="800" dirty="0">
              <a:solidFill>
                <a:schemeClr val="tx1"/>
              </a:solidFill>
              <a:latin typeface="Times New Roman" panose="02020603050405020304" pitchFamily="18" charset="0"/>
              <a:cs typeface="Times New Roman" panose="02020603050405020304" pitchFamily="18" charset="0"/>
            </a:endParaRPr>
          </a:p>
          <a:p>
            <a:pPr marL="285750" marR="87580" lvl="0" indent="-285750">
              <a:spcBef>
                <a:spcPts val="0"/>
              </a:spcBef>
              <a:buNone/>
            </a:pPr>
            <a:r>
              <a:rPr lang="en-US" sz="1800" dirty="0">
                <a:solidFill>
                  <a:srgbClr val="555DAB"/>
                </a:solidFill>
                <a:latin typeface="Times New Roman" panose="02020603050405020304" pitchFamily="18" charset="0"/>
                <a:cs typeface="Times New Roman" panose="02020603050405020304" pitchFamily="18" charset="0"/>
              </a:rPr>
              <a:t>❑</a:t>
            </a:r>
            <a:r>
              <a:rPr lang="en-US" sz="1800" b="0" i="0" u="none" strike="noStrike" cap="none" dirty="0" err="1">
                <a:solidFill>
                  <a:schemeClr val="dk1"/>
                </a:solidFill>
                <a:latin typeface="Times New Roman" panose="02020603050405020304" pitchFamily="18" charset="0"/>
                <a:ea typeface="DFKai-SB"/>
                <a:cs typeface="Times New Roman" panose="02020603050405020304" pitchFamily="18" charset="0"/>
                <a:sym typeface="DFKai-SB"/>
              </a:rPr>
              <a:t>講師</a:t>
            </a:r>
            <a:r>
              <a:rPr 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豪勉科技股份有限公司講師群</a:t>
            </a:r>
            <a:endParaRPr 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endParaRPr lang="en-US" sz="800" dirty="0">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r>
              <a:rPr 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a:t>
            </a:r>
            <a:r>
              <a:rPr lang="en-US" sz="1800" b="0" i="0" u="none" strike="noStrike" cap="none" dirty="0" err="1" smtClean="0">
                <a:solidFill>
                  <a:schemeClr val="dk1"/>
                </a:solidFill>
                <a:latin typeface="Times New Roman" panose="02020603050405020304" pitchFamily="18" charset="0"/>
                <a:ea typeface="DFKai-SB"/>
                <a:cs typeface="Times New Roman" panose="02020603050405020304" pitchFamily="18" charset="0"/>
                <a:sym typeface="DFKai-SB"/>
              </a:rPr>
              <a:t>課程大綱</a:t>
            </a:r>
            <a:endParaRPr lang="en-US" sz="1800" b="0" i="0" u="none" strike="noStrike" cap="none" dirty="0" smtClean="0">
              <a:solidFill>
                <a:schemeClr val="dk1"/>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endPar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伺服器、交換器及</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WAF</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設備介紹</a:t>
            </a:r>
            <a:endPar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金門學術網路</a:t>
            </a: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CDN</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網路架構</a:t>
            </a:r>
            <a:endPar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a:p>
            <a:pPr marR="87580" lvl="1">
              <a:spcBef>
                <a:spcPts val="0"/>
              </a:spcBef>
              <a:buFont typeface="Wingdings" panose="05000000000000000000" pitchFamily="2" charset="2"/>
              <a:buChar char="ü"/>
            </a:pP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CDN</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系統狀態查詢</a:t>
            </a:r>
            <a:endPar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a:p>
            <a:pPr marR="87580" lvl="1">
              <a:spcBef>
                <a:spcPts val="0"/>
              </a:spcBef>
              <a:buFont typeface="Wingdings" panose="05000000000000000000" pitchFamily="2" charset="2"/>
              <a:buChar char="ü"/>
            </a:pP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CDN</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設備故障檢視及報修程序</a:t>
            </a:r>
            <a:endPar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a:p>
            <a:pPr marR="87580" lvl="1">
              <a:spcBef>
                <a:spcPts val="0"/>
              </a:spcBef>
              <a:buFont typeface="Wingdings" panose="05000000000000000000" pitchFamily="2" charset="2"/>
              <a:buChar char="ü"/>
            </a:pPr>
            <a:r>
              <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CDN</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報表數據分析說明</a:t>
            </a:r>
            <a:endParaRPr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p:txBody>
      </p:sp>
      <p:sp>
        <p:nvSpPr>
          <p:cNvPr id="322" name="Google Shape;322;p41"/>
          <p:cNvSpPr txBox="1">
            <a:spLocks noGrp="1"/>
          </p:cNvSpPr>
          <p:nvPr>
            <p:ph type="sldNum" idx="12"/>
          </p:nvPr>
        </p:nvSpPr>
        <p:spPr>
          <a:xfrm>
            <a:off x="6948488" y="6581042"/>
            <a:ext cx="1905000" cy="457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en-US"/>
              <a:t>8</a:t>
            </a:fld>
            <a:endParaRPr/>
          </a:p>
        </p:txBody>
      </p:sp>
      <p:pic>
        <p:nvPicPr>
          <p:cNvPr id="3" name="圖片 2">
            <a:extLst>
              <a:ext uri="{FF2B5EF4-FFF2-40B4-BE49-F238E27FC236}">
                <a16:creationId xmlns:a16="http://schemas.microsoft.com/office/drawing/2014/main" id="{12771531-94B7-48B4-B0B8-D3C766A0CA95}"/>
              </a:ext>
            </a:extLst>
          </p:cNvPr>
          <p:cNvPicPr>
            <a:picLocks noChangeAspect="1"/>
          </p:cNvPicPr>
          <p:nvPr/>
        </p:nvPicPr>
        <p:blipFill rotWithShape="1">
          <a:blip r:embed="rId3"/>
          <a:srcRect t="-3896"/>
          <a:stretch/>
        </p:blipFill>
        <p:spPr>
          <a:xfrm>
            <a:off x="4807973" y="1390178"/>
            <a:ext cx="3899205" cy="3038354"/>
          </a:xfrm>
          <a:prstGeom prst="rect">
            <a:avLst/>
          </a:prstGeom>
        </p:spPr>
      </p:pic>
    </p:spTree>
    <p:extLst>
      <p:ext uri="{BB962C8B-B14F-4D97-AF65-F5344CB8AC3E}">
        <p14:creationId xmlns:p14="http://schemas.microsoft.com/office/powerpoint/2010/main" val="2661269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lnSpc>
                <a:spcPct val="90000"/>
              </a:lnSpc>
              <a:buSzPts val="2700"/>
            </a:pPr>
            <a:r>
              <a:rPr lang="zh-TW" altLang="en-US" dirty="0"/>
              <a:t>教育訓練</a:t>
            </a:r>
            <a:r>
              <a:rPr lang="en-US" altLang="zh-TW" dirty="0" smtClean="0"/>
              <a:t>(4)</a:t>
            </a:r>
            <a:endParaRPr dirty="0"/>
          </a:p>
        </p:txBody>
      </p:sp>
      <p:sp>
        <p:nvSpPr>
          <p:cNvPr id="323" name="Google Shape;323;p41"/>
          <p:cNvSpPr txBox="1">
            <a:spLocks noGrp="1"/>
          </p:cNvSpPr>
          <p:nvPr>
            <p:ph type="body" idx="1"/>
          </p:nvPr>
        </p:nvSpPr>
        <p:spPr>
          <a:xfrm>
            <a:off x="377753" y="1390178"/>
            <a:ext cx="6943711" cy="3166980"/>
          </a:xfrm>
          <a:prstGeom prst="rect">
            <a:avLst/>
          </a:prstGeom>
          <a:noFill/>
          <a:ln>
            <a:noFill/>
          </a:ln>
        </p:spPr>
        <p:txBody>
          <a:bodyPr spcFirstLastPara="1" wrap="square" lIns="91425" tIns="45700" rIns="91425" bIns="45700" anchor="t" anchorCtr="0">
            <a:spAutoFit/>
          </a:bodyPr>
          <a:lstStyle/>
          <a:p>
            <a:pPr marL="285750" marR="87580" lvl="0" indent="-285750">
              <a:spcBef>
                <a:spcPts val="0"/>
              </a:spcBef>
              <a:buNone/>
            </a:pPr>
            <a:r>
              <a:rPr 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a:t>
            </a:r>
            <a:r>
              <a:rPr lang="zh-TW" alt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系統與網站攻防演練</a:t>
            </a:r>
            <a:endParaRPr lang="en-US" altLang="zh-TW"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endParaRPr lang="en-US" sz="800" dirty="0">
              <a:solidFill>
                <a:srgbClr val="555DAB"/>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r>
              <a:rPr lang="en-US" altLang="zh-TW" sz="1800" dirty="0">
                <a:solidFill>
                  <a:srgbClr val="555DAB"/>
                </a:solidFill>
                <a:latin typeface="Times New Roman" panose="02020603050405020304" pitchFamily="18" charset="0"/>
                <a:ea typeface="DFKai-SB"/>
                <a:cs typeface="Times New Roman" panose="02020603050405020304" pitchFamily="18" charset="0"/>
                <a:sym typeface="DFKai-SB"/>
              </a:rPr>
              <a:t>❑</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113</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年</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5</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月</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19</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日</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星期四</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 </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09:00</a:t>
            </a:r>
            <a:r>
              <a:rPr lang="zh-TW" altLang="en-US" sz="1800" dirty="0">
                <a:solidFill>
                  <a:schemeClr val="tx1"/>
                </a:solidFill>
                <a:latin typeface="Times New Roman" panose="02020603050405020304" pitchFamily="18" charset="0"/>
                <a:ea typeface="DFKai-SB"/>
                <a:cs typeface="Times New Roman" panose="02020603050405020304" pitchFamily="18" charset="0"/>
                <a:sym typeface="DFKai-SB"/>
              </a:rPr>
              <a:t>至</a:t>
            </a:r>
            <a:r>
              <a:rPr lang="en-US" altLang="zh-TW" sz="1800" dirty="0">
                <a:solidFill>
                  <a:schemeClr val="tx1"/>
                </a:solidFill>
                <a:latin typeface="Times New Roman" panose="02020603050405020304" pitchFamily="18" charset="0"/>
                <a:ea typeface="DFKai-SB"/>
                <a:cs typeface="Times New Roman" panose="02020603050405020304" pitchFamily="18" charset="0"/>
                <a:sym typeface="DFKai-SB"/>
              </a:rPr>
              <a:t>16:00</a:t>
            </a:r>
          </a:p>
          <a:p>
            <a:pPr marL="285750" marR="87580" lvl="0" indent="-285750">
              <a:spcBef>
                <a:spcPts val="0"/>
              </a:spcBef>
              <a:buNone/>
            </a:pPr>
            <a:endParaRPr sz="800" dirty="0">
              <a:solidFill>
                <a:schemeClr val="tx1"/>
              </a:solidFill>
              <a:latin typeface="Times New Roman" panose="02020603050405020304" pitchFamily="18" charset="0"/>
              <a:cs typeface="Times New Roman" panose="02020603050405020304" pitchFamily="18" charset="0"/>
            </a:endParaRPr>
          </a:p>
          <a:p>
            <a:pPr marL="285750" marR="87580" lvl="0" indent="-285750">
              <a:spcBef>
                <a:spcPts val="0"/>
              </a:spcBef>
              <a:buNone/>
            </a:pPr>
            <a:r>
              <a:rPr lang="en-US" sz="1800" dirty="0">
                <a:solidFill>
                  <a:srgbClr val="555DAB"/>
                </a:solidFill>
                <a:latin typeface="Times New Roman" panose="02020603050405020304" pitchFamily="18" charset="0"/>
                <a:cs typeface="Times New Roman" panose="02020603050405020304" pitchFamily="18" charset="0"/>
              </a:rPr>
              <a:t>❑</a:t>
            </a:r>
            <a:r>
              <a:rPr lang="en-US" sz="1800" b="0" i="0" u="none" strike="noStrike" cap="none" dirty="0" err="1">
                <a:solidFill>
                  <a:schemeClr val="dk1"/>
                </a:solidFill>
                <a:latin typeface="Times New Roman" panose="02020603050405020304" pitchFamily="18" charset="0"/>
                <a:ea typeface="DFKai-SB"/>
                <a:cs typeface="Times New Roman" panose="02020603050405020304" pitchFamily="18" charset="0"/>
                <a:sym typeface="DFKai-SB"/>
              </a:rPr>
              <a:t>講師</a:t>
            </a:r>
            <a:r>
              <a:rPr 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a:t>
            </a:r>
            <a:r>
              <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rPr>
              <a:t>趨勢科技核心技術部 游照臨 資安工程師</a:t>
            </a:r>
            <a:endParaRPr lang="en-US" altLang="zh-TW"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endParaRPr lang="en-US" sz="800" dirty="0">
              <a:latin typeface="Times New Roman" panose="02020603050405020304" pitchFamily="18" charset="0"/>
              <a:ea typeface="DFKai-SB"/>
              <a:cs typeface="Times New Roman" panose="02020603050405020304" pitchFamily="18" charset="0"/>
              <a:sym typeface="DFKai-SB"/>
            </a:endParaRPr>
          </a:p>
          <a:p>
            <a:pPr marL="285750" marR="87580" lvl="0" indent="-285750">
              <a:spcBef>
                <a:spcPts val="0"/>
              </a:spcBef>
              <a:buNone/>
            </a:pPr>
            <a:r>
              <a:rPr lang="en-US" sz="1800" b="0" i="0" u="none" strike="noStrike" cap="none" dirty="0">
                <a:solidFill>
                  <a:srgbClr val="555DAB"/>
                </a:solidFill>
                <a:latin typeface="Times New Roman" panose="02020603050405020304" pitchFamily="18" charset="0"/>
                <a:ea typeface="DFKai-SB"/>
                <a:cs typeface="Times New Roman" panose="02020603050405020304" pitchFamily="18" charset="0"/>
                <a:sym typeface="DFKai-SB"/>
              </a:rPr>
              <a:t>❑</a:t>
            </a:r>
            <a:r>
              <a:rPr lang="en-US" sz="1800" b="0" i="0" u="none" strike="noStrike" cap="none" dirty="0" err="1">
                <a:solidFill>
                  <a:schemeClr val="dk1"/>
                </a:solidFill>
                <a:latin typeface="Times New Roman" panose="02020603050405020304" pitchFamily="18" charset="0"/>
                <a:ea typeface="DFKai-SB"/>
                <a:cs typeface="Times New Roman" panose="02020603050405020304" pitchFamily="18" charset="0"/>
                <a:sym typeface="DFKai-SB"/>
              </a:rPr>
              <a:t>課程大綱</a:t>
            </a:r>
            <a:endParaRPr lang="zh-TW" altLang="en-US" sz="1800" b="0" i="0" u="none" strike="noStrike" cap="none" dirty="0">
              <a:solidFill>
                <a:schemeClr val="dk1"/>
              </a:solidFill>
              <a:latin typeface="Times New Roman" panose="02020603050405020304" pitchFamily="18" charset="0"/>
              <a:ea typeface="DFKai-SB"/>
              <a:cs typeface="Times New Roman" panose="02020603050405020304" pitchFamily="18" charset="0"/>
              <a:sym typeface="DFKai-SB"/>
            </a:endParaRP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DFKai-SB"/>
                <a:ea typeface="DFKai-SB"/>
                <a:cs typeface="DFKai-SB"/>
                <a:sym typeface="DFKai-SB"/>
              </a:rPr>
              <a:t>網路安全概論</a:t>
            </a: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DFKai-SB"/>
                <a:ea typeface="DFKai-SB"/>
                <a:cs typeface="DFKai-SB"/>
                <a:sym typeface="DFKai-SB"/>
              </a:rPr>
              <a:t>滲透測試事前搜集</a:t>
            </a: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DFKai-SB"/>
                <a:ea typeface="DFKai-SB"/>
                <a:cs typeface="DFKai-SB"/>
                <a:sym typeface="DFKai-SB"/>
              </a:rPr>
              <a:t>網站及系統弱點掃描</a:t>
            </a: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DFKai-SB"/>
                <a:ea typeface="DFKai-SB"/>
                <a:cs typeface="DFKai-SB"/>
                <a:sym typeface="DFKai-SB"/>
              </a:rPr>
              <a:t>網站應用程式滲透實務</a:t>
            </a: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DFKai-SB"/>
                <a:ea typeface="DFKai-SB"/>
                <a:cs typeface="DFKai-SB"/>
                <a:sym typeface="DFKai-SB"/>
              </a:rPr>
              <a:t>後滲透與橫向移動</a:t>
            </a:r>
          </a:p>
          <a:p>
            <a:pPr marR="87580" lvl="1">
              <a:spcBef>
                <a:spcPts val="0"/>
              </a:spcBef>
              <a:buFont typeface="Wingdings" panose="05000000000000000000" pitchFamily="2" charset="2"/>
              <a:buChar char="ü"/>
            </a:pPr>
            <a:r>
              <a:rPr lang="zh-TW" altLang="en-US" sz="1800" b="0" i="0" u="none" strike="noStrike" cap="none" dirty="0">
                <a:solidFill>
                  <a:schemeClr val="dk1"/>
                </a:solidFill>
                <a:latin typeface="DFKai-SB"/>
                <a:ea typeface="DFKai-SB"/>
                <a:cs typeface="DFKai-SB"/>
                <a:sym typeface="DFKai-SB"/>
              </a:rPr>
              <a:t>監控稽核與修補建議</a:t>
            </a:r>
          </a:p>
          <a:p>
            <a:pPr marL="742950" marR="87580" lvl="1" indent="-285750">
              <a:spcBef>
                <a:spcPts val="0"/>
              </a:spcBef>
              <a:buFont typeface="Wingdings" panose="05000000000000000000" pitchFamily="2" charset="2"/>
              <a:buChar char="Ø"/>
            </a:pPr>
            <a:endParaRPr sz="1800" b="0" i="0" u="none" strike="noStrike" cap="none" dirty="0">
              <a:solidFill>
                <a:schemeClr val="dk1"/>
              </a:solidFill>
              <a:latin typeface="DFKai-SB"/>
              <a:ea typeface="DFKai-SB"/>
              <a:cs typeface="DFKai-SB"/>
              <a:sym typeface="DFKai-SB"/>
            </a:endParaRPr>
          </a:p>
        </p:txBody>
      </p:sp>
      <p:sp>
        <p:nvSpPr>
          <p:cNvPr id="322" name="Google Shape;322;p41"/>
          <p:cNvSpPr txBox="1">
            <a:spLocks noGrp="1"/>
          </p:cNvSpPr>
          <p:nvPr>
            <p:ph type="sldNum" idx="12"/>
          </p:nvPr>
        </p:nvSpPr>
        <p:spPr>
          <a:xfrm>
            <a:off x="6948488" y="6581042"/>
            <a:ext cx="1905000" cy="4572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en-US"/>
              <a:t>9</a:t>
            </a:fld>
            <a:endParaRPr/>
          </a:p>
        </p:txBody>
      </p:sp>
      <p:pic>
        <p:nvPicPr>
          <p:cNvPr id="3" name="圖片 2">
            <a:extLst>
              <a:ext uri="{FF2B5EF4-FFF2-40B4-BE49-F238E27FC236}">
                <a16:creationId xmlns:a16="http://schemas.microsoft.com/office/drawing/2014/main" id="{687D55D1-A3ED-4950-90DD-CA5168F637DA}"/>
              </a:ext>
            </a:extLst>
          </p:cNvPr>
          <p:cNvPicPr>
            <a:picLocks noChangeAspect="1"/>
          </p:cNvPicPr>
          <p:nvPr/>
        </p:nvPicPr>
        <p:blipFill>
          <a:blip r:embed="rId3"/>
          <a:stretch>
            <a:fillRect/>
          </a:stretch>
        </p:blipFill>
        <p:spPr>
          <a:xfrm>
            <a:off x="4636392" y="2940855"/>
            <a:ext cx="4217096" cy="3162822"/>
          </a:xfrm>
          <a:prstGeom prst="rect">
            <a:avLst/>
          </a:prstGeom>
        </p:spPr>
      </p:pic>
    </p:spTree>
    <p:extLst>
      <p:ext uri="{BB962C8B-B14F-4D97-AF65-F5344CB8AC3E}">
        <p14:creationId xmlns:p14="http://schemas.microsoft.com/office/powerpoint/2010/main" val="269358178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佈景主題">
  <a:themeElements>
    <a:clrScheme name="藍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佈景主題">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佈景主題">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53205</TotalTime>
  <Words>1900</Words>
  <Application>Microsoft Office PowerPoint</Application>
  <PresentationFormat>如螢幕大小 (4:3)</PresentationFormat>
  <Paragraphs>286</Paragraphs>
  <Slides>28</Slides>
  <Notes>14</Notes>
  <HiddenSlides>0</HiddenSlides>
  <MMClips>0</MMClips>
  <ScaleCrop>false</ScaleCrop>
  <HeadingPairs>
    <vt:vector size="6" baseType="variant">
      <vt:variant>
        <vt:lpstr>使用字型</vt:lpstr>
      </vt:variant>
      <vt:variant>
        <vt:i4>16</vt:i4>
      </vt:variant>
      <vt:variant>
        <vt:lpstr>佈景主題</vt:lpstr>
      </vt:variant>
      <vt:variant>
        <vt:i4>1</vt:i4>
      </vt:variant>
      <vt:variant>
        <vt:lpstr>投影片標題</vt:lpstr>
      </vt:variant>
      <vt:variant>
        <vt:i4>28</vt:i4>
      </vt:variant>
    </vt:vector>
  </HeadingPairs>
  <TitlesOfParts>
    <vt:vector size="45" baseType="lpstr">
      <vt:lpstr>微软雅黑</vt:lpstr>
      <vt:lpstr>Noto Sans Symbols</vt:lpstr>
      <vt:lpstr>Noto Sans T Chinese Bold</vt:lpstr>
      <vt:lpstr>宋体</vt:lpstr>
      <vt:lpstr>微軟正黑體</vt:lpstr>
      <vt:lpstr>新細明體</vt:lpstr>
      <vt:lpstr>標楷體</vt:lpstr>
      <vt:lpstr>標楷體</vt:lpstr>
      <vt:lpstr>Arial</vt:lpstr>
      <vt:lpstr>Calibri</vt:lpstr>
      <vt:lpstr>Clarendon Narrow Bold</vt:lpstr>
      <vt:lpstr>Clear Sans Bold</vt:lpstr>
      <vt:lpstr>Glacial Indifference Bold</vt:lpstr>
      <vt:lpstr>Tahoma</vt:lpstr>
      <vt:lpstr>Times New Roman</vt:lpstr>
      <vt:lpstr>Wingdings</vt:lpstr>
      <vt:lpstr>Office 佈景主題</vt:lpstr>
      <vt:lpstr>PowerPoint 簡報</vt:lpstr>
      <vt:lpstr>PowerPoint 簡報</vt:lpstr>
      <vt:lpstr>工作報告(1)</vt:lpstr>
      <vt:lpstr>工作報告(2)</vt:lpstr>
      <vt:lpstr>工作報告(3)</vt:lpstr>
      <vt:lpstr>教育訓練(1)</vt:lpstr>
      <vt:lpstr>教育訓練(2)</vt:lpstr>
      <vt:lpstr>教育訓練(3)</vt:lpstr>
      <vt:lpstr>教育訓練(4)</vt:lpstr>
      <vt:lpstr>教育訓練(5)</vt:lpstr>
      <vt:lpstr>教育訓練(6)</vt:lpstr>
      <vt:lpstr>教育訓練(7)</vt:lpstr>
      <vt:lpstr>PowerPoint 簡報</vt:lpstr>
      <vt:lpstr>TWAREN/TANet新一代骨幹網路(NGI)</vt:lpstr>
      <vt:lpstr>PowerPoint 簡報</vt:lpstr>
      <vt:lpstr>桃園區網 Eduroam 向上集中</vt:lpstr>
      <vt:lpstr>異地備援服務</vt:lpstr>
      <vt:lpstr>使用桃園區網異地備份的連線學校</vt:lpstr>
      <vt:lpstr>異地備援演練</vt:lpstr>
      <vt:lpstr>DNS 向上集中 </vt:lpstr>
      <vt:lpstr>HTTPS 憑證代理服務 </vt:lpstr>
      <vt:lpstr>PowerPoint 簡報</vt:lpstr>
      <vt:lpstr>傑出網路管理人員選拔投票程序</vt:lpstr>
      <vt:lpstr>PowerPoint 簡報</vt:lpstr>
      <vt:lpstr>議案一</vt:lpstr>
      <vt:lpstr>議案二</vt:lpstr>
      <vt:lpstr>議案三</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SHU CHI HUANG</dc:creator>
  <cp:lastModifiedBy>center20</cp:lastModifiedBy>
  <cp:revision>622</cp:revision>
  <cp:lastPrinted>2022-01-19T06:42:25Z</cp:lastPrinted>
  <dcterms:created xsi:type="dcterms:W3CDTF">2019-04-25T06:53:04Z</dcterms:created>
  <dcterms:modified xsi:type="dcterms:W3CDTF">2024-10-16T08:05:54Z</dcterms:modified>
</cp:coreProperties>
</file>