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472" r:id="rId3"/>
    <p:sldId id="454" r:id="rId4"/>
    <p:sldId id="502" r:id="rId5"/>
    <p:sldId id="480" r:id="rId6"/>
    <p:sldId id="462" r:id="rId7"/>
    <p:sldId id="479" r:id="rId8"/>
    <p:sldId id="464" r:id="rId9"/>
    <p:sldId id="494" r:id="rId10"/>
    <p:sldId id="493" r:id="rId11"/>
    <p:sldId id="484" r:id="rId12"/>
    <p:sldId id="490" r:id="rId13"/>
    <p:sldId id="487" r:id="rId14"/>
    <p:sldId id="485" r:id="rId15"/>
    <p:sldId id="500" r:id="rId16"/>
    <p:sldId id="501" r:id="rId17"/>
    <p:sldId id="498" r:id="rId18"/>
    <p:sldId id="259" r:id="rId1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dy" initials="m" lastIdx="0" clrIdx="0">
    <p:extLst>
      <p:ext uri="{19B8F6BF-5375-455C-9EA6-DF929625EA0E}">
        <p15:presenceInfo xmlns:p15="http://schemas.microsoft.com/office/powerpoint/2012/main" userId="2dc879522e6363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2D0"/>
    <a:srgbClr val="D6BBEB"/>
    <a:srgbClr val="D2A30A"/>
    <a:srgbClr val="E0B305"/>
    <a:srgbClr val="F9ED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6391" autoAdjust="0"/>
  </p:normalViewPr>
  <p:slideViewPr>
    <p:cSldViewPr snapToGrid="0">
      <p:cViewPr varScale="1">
        <p:scale>
          <a:sx n="108" d="100"/>
          <a:sy n="108" d="100"/>
        </p:scale>
        <p:origin x="44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618BD-5422-459A-98AA-91A37190DF71}" type="datetimeFigureOut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03EE7-311E-4EDE-9C11-DE51F2E035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325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DBC9-6902-4429-A650-06E2BA4D9C17}" type="datetimeFigureOut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CF858-E3CE-4666-9AC2-7B950E09360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5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7725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61019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9578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7B247-BCEB-4818-B254-B948AB7B0F99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924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35F2E-BE29-4E88-B63B-3955195EB63F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06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118C2-E4EA-40BB-A6FD-C37AEB2C4637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22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57D715D-E32C-4748-ABD3-AD43FA1F76E2}"/>
              </a:ext>
            </a:extLst>
          </p:cNvPr>
          <p:cNvSpPr/>
          <p:nvPr userDrawn="1"/>
        </p:nvSpPr>
        <p:spPr>
          <a:xfrm>
            <a:off x="0" y="-22269"/>
            <a:ext cx="9142810" cy="9029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</p:spPr>
        <p:txBody>
          <a:bodyPr>
            <a:normAutofit/>
          </a:bodyPr>
          <a:lstStyle>
            <a:lvl1pPr algn="ctr">
              <a:defRPr sz="28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AACCC-99A9-4D83-AA7E-F5CC90EA1358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D09743-0E91-4D55-AEA0-AB1A9B79F548}"/>
              </a:ext>
            </a:extLst>
          </p:cNvPr>
          <p:cNvSpPr/>
          <p:nvPr userDrawn="1"/>
        </p:nvSpPr>
        <p:spPr>
          <a:xfrm>
            <a:off x="0" y="880639"/>
            <a:ext cx="9142810" cy="112779"/>
          </a:xfrm>
          <a:prstGeom prst="rect">
            <a:avLst/>
          </a:prstGeom>
          <a:solidFill>
            <a:srgbClr val="E0B30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圖形 16">
            <a:extLst>
              <a:ext uri="{FF2B5EF4-FFF2-40B4-BE49-F238E27FC236}">
                <a16:creationId xmlns:a16="http://schemas.microsoft.com/office/drawing/2014/main" id="{4580256D-CB9D-4B2D-9C5A-615B89761FE3}"/>
              </a:ext>
            </a:extLst>
          </p:cNvPr>
          <p:cNvSpPr/>
          <p:nvPr userDrawn="1"/>
        </p:nvSpPr>
        <p:spPr>
          <a:xfrm>
            <a:off x="1" y="-399575"/>
            <a:ext cx="646877" cy="1257936"/>
          </a:xfrm>
          <a:custGeom>
            <a:avLst/>
            <a:gdLst>
              <a:gd name="connsiteX0" fmla="*/ 1370636 w 4750731"/>
              <a:gd name="connsiteY0" fmla="*/ 19597 h 6928807"/>
              <a:gd name="connsiteX1" fmla="*/ 19597 w 4750731"/>
              <a:gd name="connsiteY1" fmla="*/ 19597 h 6928807"/>
              <a:gd name="connsiteX2" fmla="*/ 19597 w 4750731"/>
              <a:gd name="connsiteY2" fmla="*/ 6913681 h 6928807"/>
              <a:gd name="connsiteX3" fmla="*/ 1209647 w 4750731"/>
              <a:gd name="connsiteY3" fmla="*/ 6913681 h 6928807"/>
              <a:gd name="connsiteX4" fmla="*/ 4737184 w 4750731"/>
              <a:gd name="connsiteY4" fmla="*/ 3386145 h 69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731" h="6928807">
                <a:moveTo>
                  <a:pt x="1370636" y="19597"/>
                </a:moveTo>
                <a:lnTo>
                  <a:pt x="19597" y="19597"/>
                </a:lnTo>
                <a:lnTo>
                  <a:pt x="19597" y="6913681"/>
                </a:lnTo>
                <a:lnTo>
                  <a:pt x="1209647" y="6913681"/>
                </a:lnTo>
                <a:lnTo>
                  <a:pt x="4737184" y="3386145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5769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sz="1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6F616E5F-5623-4FA8-86B2-2FD0B45AD2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19896"/>
          <a:stretch/>
        </p:blipFill>
        <p:spPr>
          <a:xfrm>
            <a:off x="-28796" y="-846850"/>
            <a:ext cx="806036" cy="1705211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6004DB95-7E69-47EF-AD2A-E79F850CAA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8515350" y="-69455"/>
            <a:ext cx="62746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24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BD1C8-3D2E-42D1-8D23-4A31F8D93B9C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055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E4D5-115C-4218-8DD5-97218ADCA805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61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D8B6-0E99-4B4A-87D7-7C1BA770A343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848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D96A-FF85-49D3-B9F7-511B15DE197E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755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6FC-EA45-4BCA-9B2D-32704958905D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6013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C924E-948D-4BD6-8D11-B070DEF5EFFD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5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FEC6-5022-4666-B930-2F893A3C441C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323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5A24E-383D-4037-911D-137D52132CE3}" type="datetime1">
              <a:rPr lang="zh-TW" altLang="en-US" smtClean="0"/>
              <a:t>2024/4/23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版面配置區 1">
            <a:extLst>
              <a:ext uri="{FF2B5EF4-FFF2-40B4-BE49-F238E27FC236}">
                <a16:creationId xmlns:a16="http://schemas.microsoft.com/office/drawing/2014/main" id="{F0F4BD61-FD2C-4C1C-9D09-8423B6211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8" name="文字版面配置區 2">
            <a:extLst>
              <a:ext uri="{FF2B5EF4-FFF2-40B4-BE49-F238E27FC236}">
                <a16:creationId xmlns:a16="http://schemas.microsoft.com/office/drawing/2014/main" id="{4CD693B8-A54E-45E5-96FC-3590D999E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9" name="日期版面配置區 3">
            <a:extLst>
              <a:ext uri="{FF2B5EF4-FFF2-40B4-BE49-F238E27FC236}">
                <a16:creationId xmlns:a16="http://schemas.microsoft.com/office/drawing/2014/main" id="{C8AFB07D-6488-4571-B775-1E32C7B60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25DEF4B9-514D-4E4C-9A72-716EB711F68C}" type="datetimeFigureOut">
              <a:rPr lang="zh-TW" altLang="en-US" smtClean="0"/>
              <a:pPr/>
              <a:t>2024/4/23</a:t>
            </a:fld>
            <a:endParaRPr lang="zh-TW" altLang="en-US"/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68375D23-553A-4A73-BDA0-254960CF3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投影片編號版面配置區 5">
            <a:extLst>
              <a:ext uri="{FF2B5EF4-FFF2-40B4-BE49-F238E27FC236}">
                <a16:creationId xmlns:a16="http://schemas.microsoft.com/office/drawing/2014/main" id="{590303AE-5FC5-460F-97C9-F9CC4E8A2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98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5.jpg"/><Relationship Id="rId5" Type="http://schemas.openxmlformats.org/officeDocument/2006/relationships/image" Target="../media/image4.jp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mrtg.tanet.edu.tw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vs.twisc.ncku.edu.tw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F875D12-86DF-4D02-B489-E8DBE2295D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10" y="0"/>
            <a:ext cx="9192519" cy="6867258"/>
          </a:xfrm>
          <a:prstGeom prst="rect">
            <a:avLst/>
          </a:prstGeom>
        </p:spPr>
      </p:pic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4652919" y="4738462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10225" y="2165174"/>
            <a:ext cx="4759677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桃園區域網路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中心</a:t>
            </a:r>
            <a:endParaRPr lang="en-US" altLang="zh-TW" sz="4000" dirty="0" smtClean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第</a:t>
            </a:r>
            <a:r>
              <a:rPr lang="en-US" altLang="zh-TW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73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次管理會議</a:t>
            </a:r>
            <a:endParaRPr lang="zh-TW" altLang="en-US" sz="4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06630" y="4132820"/>
            <a:ext cx="436153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單  位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桃園區網中心</a:t>
            </a:r>
            <a:endParaRPr lang="zh-TW" altLang="en-US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報告人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許時準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日 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期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en-US" altLang="zh-TW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2024/04/26</a:t>
            </a:r>
            <a:endParaRPr lang="en-US" altLang="zh-TW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654122" y="3456773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18">
            <a:extLst>
              <a:ext uri="{FF2B5EF4-FFF2-40B4-BE49-F238E27FC236}">
                <a16:creationId xmlns:a16="http://schemas.microsoft.com/office/drawing/2014/main" id="{DF1D1AD4-B461-4D0F-9A3F-DFBDFB58BF9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5917" y="5428687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</a:t>
            </a:r>
            <a:r>
              <a:rPr lang="en-US" altLang="zh-TW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24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0BCDB1FC-001A-4CED-B3F3-7AD4467D6A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2006" y="1563187"/>
            <a:ext cx="1488629" cy="3600050"/>
          </a:xfrm>
          <a:prstGeom prst="rect">
            <a:avLst/>
          </a:prstGeom>
        </p:spPr>
      </p:pic>
      <p:sp>
        <p:nvSpPr>
          <p:cNvPr id="15" name="圖形 1">
            <a:extLst>
              <a:ext uri="{FF2B5EF4-FFF2-40B4-BE49-F238E27FC236}">
                <a16:creationId xmlns:a16="http://schemas.microsoft.com/office/drawing/2014/main" id="{8E944271-1AAF-4B29-802F-2C1FA55AC096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114300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異地備援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594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異地</a:t>
            </a:r>
            <a:r>
              <a:rPr lang="zh-TW" altLang="en-US" dirty="0" smtClean="0"/>
              <a:t>備份服務</a:t>
            </a:r>
            <a:endParaRPr lang="zh-HK" altLang="en-US" dirty="0"/>
          </a:p>
        </p:txBody>
      </p:sp>
      <p:sp>
        <p:nvSpPr>
          <p:cNvPr id="4" name="流程圖: 磁碟 3"/>
          <p:cNvSpPr/>
          <p:nvPr/>
        </p:nvSpPr>
        <p:spPr>
          <a:xfrm>
            <a:off x="4058820" y="454836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桃園區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 descr="Network Storage Server: VIA NSD7800 (angle view) | Network S…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360" y="4284359"/>
            <a:ext cx="1165410" cy="1814750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2671957" y="495641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2698683" y="458707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04363" y="4868569"/>
            <a:ext cx="138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連線學校</a:t>
            </a:r>
            <a:endParaRPr lang="en-US" altLang="zh-TW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重要資料</a:t>
            </a:r>
            <a:endParaRPr lang="zh-TW" altLang="en-US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流程圖: 磁碟 9"/>
          <p:cNvSpPr/>
          <p:nvPr/>
        </p:nvSpPr>
        <p:spPr>
          <a:xfrm>
            <a:off x="6963385" y="458707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花蓮區網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向右箭號 10"/>
          <p:cNvSpPr/>
          <p:nvPr/>
        </p:nvSpPr>
        <p:spPr>
          <a:xfrm>
            <a:off x="5576522" y="499512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603248" y="462578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13" name="Google Shape;441;p16"/>
          <p:cNvSpPr txBox="1"/>
          <p:nvPr/>
        </p:nvSpPr>
        <p:spPr>
          <a:xfrm>
            <a:off x="70063" y="1244505"/>
            <a:ext cx="8143875" cy="2569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2022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9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月桃園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區網提供異地備份服務，協助連線學校避免因勒索病毒、地震、火災等不預期意外，造成學校重要資料損失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異地備份空間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高中職異地備份空間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2TB 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大專院校異地備份空間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3TB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縣市網教育網路中心異地備份空間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4TB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819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使用異地備份服務學校</a:t>
            </a:r>
            <a:endParaRPr lang="zh-HK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31385"/>
              </p:ext>
            </p:extLst>
          </p:nvPr>
        </p:nvGraphicFramePr>
        <p:xfrm>
          <a:off x="843647" y="1538726"/>
          <a:ext cx="7214503" cy="4563345"/>
        </p:xfrm>
        <a:graphic>
          <a:graphicData uri="http://schemas.openxmlformats.org/drawingml/2006/table">
            <a:tbl>
              <a:tblPr/>
              <a:tblGrid>
                <a:gridCol w="900553">
                  <a:extLst>
                    <a:ext uri="{9D8B030D-6E8A-4147-A177-3AD203B41FA5}">
                      <a16:colId xmlns:a16="http://schemas.microsoft.com/office/drawing/2014/main" val="3319888221"/>
                    </a:ext>
                  </a:extLst>
                </a:gridCol>
                <a:gridCol w="2342025">
                  <a:extLst>
                    <a:ext uri="{9D8B030D-6E8A-4147-A177-3AD203B41FA5}">
                      <a16:colId xmlns:a16="http://schemas.microsoft.com/office/drawing/2014/main" val="2721903791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4251404093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1979112364"/>
                    </a:ext>
                  </a:extLst>
                </a:gridCol>
              </a:tblGrid>
              <a:tr h="64162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524441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萬能科大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陸軍專科學校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072827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連江縣網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15496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振聲高中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中壢高商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0997"/>
                  </a:ext>
                </a:extLst>
              </a:tr>
              <a:tr h="49842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治平高中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壽山高中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37090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長庚大學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13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成功工商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472169"/>
                  </a:ext>
                </a:extLst>
              </a:tr>
              <a:tr h="47265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大興高中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14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永平工商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14085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新興</a:t>
                      </a:r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15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元智大學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618187"/>
                  </a:ext>
                </a:extLst>
              </a:tr>
              <a:tr h="45485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i="0" dirty="0" smtClean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endParaRPr lang="en-US" altLang="zh-TW" sz="2000" b="0" i="0" dirty="0">
                        <a:solidFill>
                          <a:srgbClr val="222222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啟英高中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166288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4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升級異地備援</a:t>
            </a:r>
            <a:endParaRPr lang="zh-HK" altLang="en-US" dirty="0"/>
          </a:p>
        </p:txBody>
      </p:sp>
      <p:sp>
        <p:nvSpPr>
          <p:cNvPr id="5" name="Google Shape;441;p16"/>
          <p:cNvSpPr txBox="1"/>
          <p:nvPr/>
        </p:nvSpPr>
        <p:spPr>
          <a:xfrm>
            <a:off x="124985" y="1050483"/>
            <a:ext cx="8143875" cy="1214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2023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9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月全面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提供連線學校申請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使用異地備援服務，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如連線學校重要系統無法使用時，可以在桃園區網恢復系統正常運作，讓重要服務不致中斷。 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感謝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陸軍專科學校、六和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高中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2023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年協助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演練異地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備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援。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本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年度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預計由長庚科大、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育達高中演練異地備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援。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282632" y="3748650"/>
            <a:ext cx="6369920" cy="2790263"/>
            <a:chOff x="1220488" y="3353356"/>
            <a:chExt cx="6438718" cy="2820399"/>
          </a:xfrm>
        </p:grpSpPr>
        <p:sp>
          <p:nvSpPr>
            <p:cNvPr id="6" name="圓角矩形 5"/>
            <p:cNvSpPr/>
            <p:nvPr/>
          </p:nvSpPr>
          <p:spPr>
            <a:xfrm>
              <a:off x="1253555" y="3354972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1884723" y="3354981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sp>
          <p:nvSpPr>
            <p:cNvPr id="9" name="圓角矩形 8"/>
            <p:cNvSpPr/>
            <p:nvPr/>
          </p:nvSpPr>
          <p:spPr>
            <a:xfrm>
              <a:off x="2515891" y="3354972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sp>
          <p:nvSpPr>
            <p:cNvPr id="10" name="圓角矩形 9"/>
            <p:cNvSpPr/>
            <p:nvPr/>
          </p:nvSpPr>
          <p:spPr>
            <a:xfrm>
              <a:off x="5709546" y="3353356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sp>
          <p:nvSpPr>
            <p:cNvPr id="11" name="圓角矩形 10"/>
            <p:cNvSpPr/>
            <p:nvPr/>
          </p:nvSpPr>
          <p:spPr>
            <a:xfrm>
              <a:off x="6344580" y="3354973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sp>
          <p:nvSpPr>
            <p:cNvPr id="12" name="圓角矩形 11"/>
            <p:cNvSpPr/>
            <p:nvPr/>
          </p:nvSpPr>
          <p:spPr>
            <a:xfrm>
              <a:off x="1220488" y="3740471"/>
              <a:ext cx="1952448" cy="362309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Hypervisor</a:t>
              </a:r>
              <a:endParaRPr lang="zh-TW" altLang="en-US" dirty="0"/>
            </a:p>
          </p:txBody>
        </p:sp>
        <p:sp>
          <p:nvSpPr>
            <p:cNvPr id="13" name="圓角矩形 12"/>
            <p:cNvSpPr/>
            <p:nvPr/>
          </p:nvSpPr>
          <p:spPr>
            <a:xfrm>
              <a:off x="5665967" y="3740471"/>
              <a:ext cx="1952448" cy="362309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r>
                <a:rPr lang="zh-TW" altLang="en-US" dirty="0" smtClean="0"/>
                <a:t> </a:t>
              </a:r>
              <a:r>
                <a:rPr lang="en-US" altLang="zh-TW" dirty="0" smtClean="0"/>
                <a:t>Manager</a:t>
              </a:r>
              <a:endParaRPr lang="zh-TW" altLang="en-US" dirty="0"/>
            </a:p>
          </p:txBody>
        </p:sp>
        <p:sp>
          <p:nvSpPr>
            <p:cNvPr id="14" name="圓柱 13"/>
            <p:cNvSpPr/>
            <p:nvPr/>
          </p:nvSpPr>
          <p:spPr>
            <a:xfrm>
              <a:off x="1762515" y="4959984"/>
              <a:ext cx="868393" cy="767751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NAS</a:t>
              </a:r>
              <a:endParaRPr lang="zh-TW" altLang="en-US" dirty="0"/>
            </a:p>
          </p:txBody>
        </p:sp>
        <p:sp>
          <p:nvSpPr>
            <p:cNvPr id="15" name="圓柱 14"/>
            <p:cNvSpPr/>
            <p:nvPr/>
          </p:nvSpPr>
          <p:spPr>
            <a:xfrm>
              <a:off x="6120294" y="4959983"/>
              <a:ext cx="1043794" cy="767751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NAS</a:t>
              </a:r>
            </a:p>
            <a:p>
              <a:pPr algn="ctr"/>
              <a:r>
                <a:rPr lang="en-US" altLang="zh-TW" dirty="0" smtClean="0"/>
                <a:t>Recovery</a:t>
              </a:r>
              <a:endParaRPr lang="zh-TW" altLang="en-US" dirty="0"/>
            </a:p>
          </p:txBody>
        </p:sp>
        <p:sp>
          <p:nvSpPr>
            <p:cNvPr id="16" name="雲朵形 15"/>
            <p:cNvSpPr/>
            <p:nvPr/>
          </p:nvSpPr>
          <p:spPr>
            <a:xfrm>
              <a:off x="3604971" y="4928517"/>
              <a:ext cx="1492372" cy="854016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err="1" smtClean="0"/>
                <a:t>TANet</a:t>
              </a:r>
              <a:endParaRPr lang="zh-TW" altLang="en-US" dirty="0"/>
            </a:p>
          </p:txBody>
        </p:sp>
        <p:sp>
          <p:nvSpPr>
            <p:cNvPr id="17" name="圓角矩形 16"/>
            <p:cNvSpPr/>
            <p:nvPr/>
          </p:nvSpPr>
          <p:spPr>
            <a:xfrm>
              <a:off x="6979614" y="3353357"/>
              <a:ext cx="595223" cy="36230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VM</a:t>
              </a:r>
              <a:endParaRPr lang="zh-TW" altLang="en-US" dirty="0"/>
            </a:p>
          </p:txBody>
        </p:sp>
        <p:cxnSp>
          <p:nvCxnSpPr>
            <p:cNvPr id="18" name="直線接點 17"/>
            <p:cNvCxnSpPr>
              <a:stCxn id="12" idx="2"/>
              <a:endCxn id="14" idx="1"/>
            </p:cNvCxnSpPr>
            <p:nvPr/>
          </p:nvCxnSpPr>
          <p:spPr>
            <a:xfrm>
              <a:off x="2196712" y="4102780"/>
              <a:ext cx="0" cy="8572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>
              <a:stCxn id="13" idx="2"/>
              <a:endCxn id="15" idx="1"/>
            </p:cNvCxnSpPr>
            <p:nvPr/>
          </p:nvCxnSpPr>
          <p:spPr>
            <a:xfrm>
              <a:off x="6642191" y="4102780"/>
              <a:ext cx="0" cy="8572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單箭頭接點 19"/>
            <p:cNvCxnSpPr>
              <a:stCxn id="14" idx="4"/>
              <a:endCxn id="16" idx="2"/>
            </p:cNvCxnSpPr>
            <p:nvPr/>
          </p:nvCxnSpPr>
          <p:spPr>
            <a:xfrm>
              <a:off x="2630908" y="5343860"/>
              <a:ext cx="978692" cy="116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單箭頭接點 20"/>
            <p:cNvCxnSpPr>
              <a:stCxn id="16" idx="0"/>
              <a:endCxn id="15" idx="2"/>
            </p:cNvCxnSpPr>
            <p:nvPr/>
          </p:nvCxnSpPr>
          <p:spPr>
            <a:xfrm flipV="1">
              <a:off x="5096099" y="5343859"/>
              <a:ext cx="1024195" cy="11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字方塊 21"/>
            <p:cNvSpPr txBox="1"/>
            <p:nvPr/>
          </p:nvSpPr>
          <p:spPr>
            <a:xfrm>
              <a:off x="2746649" y="5044694"/>
              <a:ext cx="7914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/>
                <a:t>Backup</a:t>
              </a:r>
              <a:endParaRPr lang="zh-TW" altLang="en-US" sz="1400" dirty="0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6668969" y="4429212"/>
              <a:ext cx="9902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/>
                <a:t>Recovery</a:t>
              </a:r>
              <a:endParaRPr lang="zh-TW" altLang="en-US" sz="1400" dirty="0"/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1686314" y="5804423"/>
              <a:ext cx="15872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連線學校</a:t>
              </a:r>
              <a:endParaRPr lang="zh-TW" altLang="en-US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5981577" y="5804423"/>
              <a:ext cx="15872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桃園區網中心</a:t>
              </a:r>
              <a:endParaRPr lang="zh-TW" altLang="en-US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619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討論議案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02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議案一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485215" y="1117412"/>
            <a:ext cx="7886700" cy="494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議案一、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桃園區網中心每年針對</a:t>
            </a:r>
            <a:r>
              <a:rPr lang="zh-TW" altLang="en-US" sz="2000" dirty="0">
                <a:solidFill>
                  <a:schemeClr val="dk1"/>
                </a:solidFill>
              </a:rPr>
              <a:t>所有連線學校官</a:t>
            </a:r>
            <a:r>
              <a:rPr lang="zh-TW" altLang="en-US" sz="2000" dirty="0" smtClean="0">
                <a:solidFill>
                  <a:schemeClr val="dk1"/>
                </a:solidFill>
              </a:rPr>
              <a:t>網進行</a:t>
            </a:r>
            <a:r>
              <a:rPr lang="zh-TW" altLang="en-US" sz="2000" dirty="0">
                <a:solidFill>
                  <a:schemeClr val="dk1"/>
                </a:solidFill>
              </a:rPr>
              <a:t>兩次</a:t>
            </a:r>
            <a:r>
              <a:rPr lang="zh-TW" altLang="en-US" sz="2000" dirty="0" smtClean="0">
                <a:solidFill>
                  <a:schemeClr val="dk1"/>
                </a:solidFill>
              </a:rPr>
              <a:t>弱點掃描</a:t>
            </a:r>
            <a:r>
              <a:rPr lang="en-US" altLang="zh-TW" sz="2000" dirty="0">
                <a:solidFill>
                  <a:schemeClr val="dk1"/>
                </a:solidFill>
              </a:rPr>
              <a:t>(</a:t>
            </a:r>
            <a:r>
              <a:rPr lang="zh-TW" altLang="en-US" sz="2000" dirty="0">
                <a:solidFill>
                  <a:schemeClr val="dk1"/>
                </a:solidFill>
              </a:rPr>
              <a:t>上半年、</a:t>
            </a:r>
            <a:r>
              <a:rPr lang="zh-TW" altLang="en-US" sz="2000" dirty="0" smtClean="0">
                <a:solidFill>
                  <a:schemeClr val="dk1"/>
                </a:solidFill>
              </a:rPr>
              <a:t>下半年各一次</a:t>
            </a:r>
            <a:r>
              <a:rPr lang="en-US" altLang="zh-TW" sz="2000" dirty="0" smtClean="0">
                <a:solidFill>
                  <a:schemeClr val="dk1"/>
                </a:solidFill>
              </a:rPr>
              <a:t>) </a:t>
            </a:r>
            <a:r>
              <a:rPr lang="zh-TW" altLang="en-US" sz="2000" dirty="0" smtClean="0">
                <a:solidFill>
                  <a:schemeClr val="dk1"/>
                </a:solidFill>
              </a:rPr>
              <a:t>，</a:t>
            </a:r>
            <a:r>
              <a:rPr lang="zh-TW" altLang="en-US" sz="2000" dirty="0">
                <a:solidFill>
                  <a:schemeClr val="dk1"/>
                </a:solidFill>
              </a:rPr>
              <a:t>提請討論。</a:t>
            </a: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r>
              <a:rPr lang="zh-TW" altLang="en-US" sz="2000" dirty="0">
                <a:solidFill>
                  <a:schemeClr val="dk1"/>
                </a:solidFill>
              </a:rPr>
              <a:t> </a:t>
            </a: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en-US" altLang="zh-TW" sz="2000" dirty="0" smtClean="0">
                <a:solidFill>
                  <a:schemeClr val="dk1"/>
                </a:solidFill>
              </a:rPr>
              <a:t>1</a:t>
            </a:r>
            <a:r>
              <a:rPr lang="zh-TW" altLang="en-US" sz="2000" dirty="0" smtClean="0">
                <a:solidFill>
                  <a:schemeClr val="dk1"/>
                </a:solidFill>
              </a:rPr>
              <a:t>、教育部</a:t>
            </a:r>
            <a:r>
              <a:rPr lang="en-US" altLang="zh-TW" sz="2000" dirty="0" smtClean="0">
                <a:solidFill>
                  <a:schemeClr val="dk1"/>
                </a:solidFill>
              </a:rPr>
              <a:t>112</a:t>
            </a:r>
            <a:r>
              <a:rPr lang="zh-TW" altLang="en-US" sz="2000" dirty="0" smtClean="0">
                <a:solidFill>
                  <a:schemeClr val="dk1"/>
                </a:solidFill>
              </a:rPr>
              <a:t>年終評核，對桃園區網中心協助</a:t>
            </a:r>
            <a:r>
              <a:rPr lang="zh-TW" altLang="en-US" sz="2000" dirty="0">
                <a:solidFill>
                  <a:schemeClr val="dk1"/>
                </a:solidFill>
              </a:rPr>
              <a:t>連線學校</a:t>
            </a:r>
            <a:r>
              <a:rPr lang="zh-TW" altLang="en-US" sz="2000" dirty="0" smtClean="0">
                <a:solidFill>
                  <a:schemeClr val="dk1"/>
                </a:solidFill>
              </a:rPr>
              <a:t>弱點</a:t>
            </a:r>
            <a:r>
              <a:rPr lang="zh-TW" altLang="en-US" sz="2000" dirty="0">
                <a:solidFill>
                  <a:schemeClr val="dk1"/>
                </a:solidFill>
              </a:rPr>
              <a:t>掃瞄</a:t>
            </a:r>
            <a:r>
              <a:rPr lang="zh-TW" altLang="en-US" sz="2000" dirty="0" smtClean="0">
                <a:solidFill>
                  <a:schemeClr val="dk1"/>
                </a:solidFill>
              </a:rPr>
              <a:t>，能</a:t>
            </a:r>
            <a:r>
              <a:rPr lang="zh-TW" altLang="en-US" sz="2000" dirty="0">
                <a:solidFill>
                  <a:schemeClr val="dk1"/>
                </a:solidFill>
              </a:rPr>
              <a:t>有效提升資安防護</a:t>
            </a:r>
            <a:r>
              <a:rPr lang="zh-TW" altLang="en-US" sz="2000" dirty="0" smtClean="0">
                <a:solidFill>
                  <a:schemeClr val="dk1"/>
                </a:solidFill>
              </a:rPr>
              <a:t>能力，因此教育部建議擴大</a:t>
            </a:r>
            <a:r>
              <a:rPr lang="zh-TW" altLang="en-US" sz="2000" dirty="0">
                <a:solidFill>
                  <a:schemeClr val="dk1"/>
                </a:solidFill>
              </a:rPr>
              <a:t>弱點掃描</a:t>
            </a:r>
            <a:r>
              <a:rPr lang="zh-TW" altLang="en-US" sz="2000" dirty="0" smtClean="0">
                <a:solidFill>
                  <a:schemeClr val="dk1"/>
                </a:solidFill>
              </a:rPr>
              <a:t>服務。</a:t>
            </a: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en-US" altLang="zh-TW" sz="2000" dirty="0" smtClean="0">
                <a:solidFill>
                  <a:schemeClr val="dk1"/>
                </a:solidFill>
              </a:rPr>
              <a:t>2</a:t>
            </a:r>
            <a:r>
              <a:rPr lang="zh-TW" altLang="en-US" sz="2000" dirty="0" smtClean="0">
                <a:solidFill>
                  <a:schemeClr val="dk1"/>
                </a:solidFill>
              </a:rPr>
              <a:t>、提議</a:t>
            </a:r>
            <a:r>
              <a:rPr lang="zh-TW" altLang="en-US" sz="2000" dirty="0">
                <a:solidFill>
                  <a:schemeClr val="dk1"/>
                </a:solidFill>
              </a:rPr>
              <a:t>桃園區網中心</a:t>
            </a:r>
            <a:r>
              <a:rPr lang="zh-TW" altLang="en-US" sz="2000" dirty="0" smtClean="0">
                <a:solidFill>
                  <a:schemeClr val="dk1"/>
                </a:solidFill>
              </a:rPr>
              <a:t>每年針對</a:t>
            </a:r>
            <a:r>
              <a:rPr lang="zh-TW" altLang="en-US" sz="2000" dirty="0">
                <a:solidFill>
                  <a:schemeClr val="dk1"/>
                </a:solidFill>
              </a:rPr>
              <a:t>所有連線學校官網</a:t>
            </a:r>
            <a:r>
              <a:rPr lang="zh-TW" altLang="en-US" sz="2000" dirty="0" smtClean="0">
                <a:solidFill>
                  <a:schemeClr val="dk1"/>
                </a:solidFill>
              </a:rPr>
              <a:t>進行</a:t>
            </a:r>
            <a:r>
              <a:rPr lang="zh-TW" altLang="en-US" sz="2000" dirty="0">
                <a:solidFill>
                  <a:schemeClr val="dk1"/>
                </a:solidFill>
              </a:rPr>
              <a:t>兩</a:t>
            </a:r>
            <a:r>
              <a:rPr lang="zh-TW" altLang="en-US" sz="2000" dirty="0" smtClean="0">
                <a:solidFill>
                  <a:schemeClr val="dk1"/>
                </a:solidFill>
              </a:rPr>
              <a:t>次</a:t>
            </a:r>
            <a:r>
              <a:rPr lang="zh-TW" altLang="en-US" sz="2000" dirty="0">
                <a:solidFill>
                  <a:schemeClr val="dk1"/>
                </a:solidFill>
              </a:rPr>
              <a:t>弱點掃描</a:t>
            </a:r>
            <a:r>
              <a:rPr lang="en-US" altLang="zh-TW" sz="2000" dirty="0" smtClean="0">
                <a:solidFill>
                  <a:schemeClr val="dk1"/>
                </a:solidFill>
              </a:rPr>
              <a:t>(</a:t>
            </a:r>
            <a:r>
              <a:rPr lang="zh-TW" altLang="en-US" sz="2000" dirty="0">
                <a:solidFill>
                  <a:schemeClr val="dk1"/>
                </a:solidFill>
              </a:rPr>
              <a:t>上半年、下半年各一次</a:t>
            </a:r>
            <a:r>
              <a:rPr lang="en-US" altLang="zh-TW" sz="2000" dirty="0" smtClean="0">
                <a:solidFill>
                  <a:schemeClr val="dk1"/>
                </a:solidFill>
              </a:rPr>
              <a:t>)</a:t>
            </a:r>
            <a:r>
              <a:rPr lang="zh-TW" altLang="en-US" sz="2000" dirty="0" smtClean="0">
                <a:solidFill>
                  <a:schemeClr val="dk1"/>
                </a:solidFill>
              </a:rPr>
              <a:t>，並於進行弱掃前公告，如有學校官網暫不需弱掃，可於調查需求時填寫暫時排除。</a:t>
            </a:r>
            <a:endParaRPr lang="zh-TW" altLang="en-US" sz="1600" dirty="0">
              <a:solidFill>
                <a:schemeClr val="dk1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258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</a:t>
            </a:r>
            <a:r>
              <a:rPr lang="zh-TW" altLang="en-US" sz="3200" b="1" dirty="0">
                <a:solidFill>
                  <a:schemeClr val="bg1"/>
                </a:solidFill>
              </a:rPr>
              <a:t>二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485215" y="1117412"/>
            <a:ext cx="7886700" cy="494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議案二、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桃園</a:t>
            </a:r>
            <a:r>
              <a:rPr lang="zh-TW" altLang="en-US" sz="2000" dirty="0">
                <a:solidFill>
                  <a:schemeClr val="dk1"/>
                </a:solidFill>
              </a:rPr>
              <a:t>區域網路中心管理委員會第</a:t>
            </a:r>
            <a:r>
              <a:rPr lang="en-US" altLang="zh-TW" sz="2000" dirty="0" smtClean="0">
                <a:solidFill>
                  <a:schemeClr val="dk1"/>
                </a:solidFill>
              </a:rPr>
              <a:t>74</a:t>
            </a:r>
            <a:r>
              <a:rPr lang="zh-TW" altLang="en-US" sz="2000" dirty="0" smtClean="0">
                <a:solidFill>
                  <a:schemeClr val="dk1"/>
                </a:solidFill>
              </a:rPr>
              <a:t>次會議經驗分享學校，</a:t>
            </a:r>
            <a:r>
              <a:rPr lang="zh-TW" altLang="en-US" sz="2000" dirty="0">
                <a:solidFill>
                  <a:schemeClr val="dk1"/>
                </a:solidFill>
              </a:rPr>
              <a:t>提請討論。</a:t>
            </a: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r>
              <a:rPr lang="zh-TW" altLang="en-US" sz="2000" dirty="0" smtClean="0">
                <a:solidFill>
                  <a:schemeClr val="dk1"/>
                </a:solidFill>
              </a:rPr>
              <a:t> 為達到</a:t>
            </a:r>
            <a:r>
              <a:rPr lang="zh-TW" altLang="en-US" sz="2000" dirty="0">
                <a:solidFill>
                  <a:schemeClr val="dk1"/>
                </a:solidFill>
              </a:rPr>
              <a:t>觀摩交流之</a:t>
            </a:r>
            <a:r>
              <a:rPr lang="zh-TW" altLang="en-US" sz="2000" dirty="0" smtClean="0">
                <a:solidFill>
                  <a:schemeClr val="dk1"/>
                </a:solidFill>
              </a:rPr>
              <a:t>目的，輪流由各</a:t>
            </a:r>
            <a:r>
              <a:rPr lang="zh-TW" altLang="en-US" sz="2000" dirty="0">
                <a:solidFill>
                  <a:schemeClr val="dk1"/>
                </a:solidFill>
              </a:rPr>
              <a:t>連線學校經驗分享，內容不侷限</a:t>
            </a:r>
            <a:r>
              <a:rPr lang="zh-TW" altLang="en-US" sz="2000" dirty="0" smtClean="0">
                <a:solidFill>
                  <a:schemeClr val="dk1"/>
                </a:solidFill>
              </a:rPr>
              <a:t>網路管理、資訊安全，</a:t>
            </a:r>
            <a:r>
              <a:rPr lang="zh-TW" altLang="en-US" sz="2000" dirty="0">
                <a:solidFill>
                  <a:schemeClr val="dk1"/>
                </a:solidFill>
              </a:rPr>
              <a:t>其他教學上、軟體使用</a:t>
            </a:r>
            <a:r>
              <a:rPr lang="zh-TW" altLang="en-US" sz="2000" dirty="0" smtClean="0">
                <a:solidFill>
                  <a:schemeClr val="dk1"/>
                </a:solidFill>
              </a:rPr>
              <a:t>、電算中心任務等</a:t>
            </a:r>
            <a:r>
              <a:rPr lang="zh-TW" altLang="en-US" sz="2000" dirty="0">
                <a:solidFill>
                  <a:schemeClr val="dk1"/>
                </a:solidFill>
              </a:rPr>
              <a:t>各項議題都歡迎</a:t>
            </a:r>
            <a:r>
              <a:rPr lang="zh-TW" altLang="en-US" sz="2000" dirty="0" smtClean="0">
                <a:solidFill>
                  <a:schemeClr val="dk1"/>
                </a:solidFill>
              </a:rPr>
              <a:t>分享，提議</a:t>
            </a:r>
            <a:r>
              <a:rPr lang="zh-TW" altLang="en-US" sz="2000" dirty="0" smtClean="0">
                <a:solidFill>
                  <a:srgbClr val="0070C0"/>
                </a:solidFill>
              </a:rPr>
              <a:t>開南大學</a:t>
            </a:r>
            <a:r>
              <a:rPr lang="zh-TW" altLang="en-US" sz="2000" dirty="0" smtClean="0">
                <a:solidFill>
                  <a:schemeClr val="dk1"/>
                </a:solidFill>
              </a:rPr>
              <a:t>及</a:t>
            </a:r>
            <a:r>
              <a:rPr lang="zh-TW" altLang="en-US" sz="2000" dirty="0">
                <a:solidFill>
                  <a:srgbClr val="0070C0"/>
                </a:solidFill>
              </a:rPr>
              <a:t>萬能科</a:t>
            </a:r>
            <a:r>
              <a:rPr lang="zh-TW" altLang="en-US" sz="2000" dirty="0" smtClean="0">
                <a:solidFill>
                  <a:srgbClr val="0070C0"/>
                </a:solidFill>
              </a:rPr>
              <a:t>大</a:t>
            </a:r>
            <a:r>
              <a:rPr lang="zh-TW" altLang="en-US" sz="2000" dirty="0" smtClean="0">
                <a:solidFill>
                  <a:schemeClr val="dk1"/>
                </a:solidFill>
              </a:rPr>
              <a:t>為第</a:t>
            </a:r>
            <a:r>
              <a:rPr lang="en-US" altLang="zh-TW" sz="2000" dirty="0">
                <a:solidFill>
                  <a:schemeClr val="dk1"/>
                </a:solidFill>
              </a:rPr>
              <a:t>74</a:t>
            </a:r>
            <a:r>
              <a:rPr lang="zh-TW" altLang="en-US" sz="2000" dirty="0">
                <a:solidFill>
                  <a:schemeClr val="dk1"/>
                </a:solidFill>
              </a:rPr>
              <a:t>次會議經驗分享</a:t>
            </a:r>
            <a:r>
              <a:rPr lang="zh-TW" altLang="en-US" sz="2000" dirty="0" smtClean="0">
                <a:solidFill>
                  <a:schemeClr val="dk1"/>
                </a:solidFill>
              </a:rPr>
              <a:t>學校。</a:t>
            </a: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endParaRPr lang="en-US" altLang="zh-TW" sz="2000" dirty="0">
              <a:solidFill>
                <a:schemeClr val="dk1"/>
              </a:solidFill>
            </a:endParaRP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開南大學上</a:t>
            </a:r>
            <a:r>
              <a:rPr lang="zh-TW" altLang="en-US" sz="1600" dirty="0">
                <a:solidFill>
                  <a:schemeClr val="dk1"/>
                </a:solidFill>
              </a:rPr>
              <a:t>一次經驗</a:t>
            </a:r>
            <a:r>
              <a:rPr lang="zh-TW" altLang="en-US" sz="1600" dirty="0" smtClean="0">
                <a:solidFill>
                  <a:schemeClr val="dk1"/>
                </a:solidFill>
              </a:rPr>
              <a:t>分享為 </a:t>
            </a:r>
            <a:r>
              <a:rPr lang="en-US" altLang="zh-TW" sz="1600" dirty="0">
                <a:solidFill>
                  <a:schemeClr val="dk1"/>
                </a:solidFill>
              </a:rPr>
              <a:t>2014 </a:t>
            </a:r>
            <a:r>
              <a:rPr lang="zh-TW" altLang="en-US" sz="1600" dirty="0">
                <a:solidFill>
                  <a:schemeClr val="dk1"/>
                </a:solidFill>
              </a:rPr>
              <a:t>年 </a:t>
            </a:r>
            <a:r>
              <a:rPr lang="en-US" altLang="zh-TW" sz="1600" dirty="0">
                <a:solidFill>
                  <a:schemeClr val="dk1"/>
                </a:solidFill>
              </a:rPr>
              <a:t>5 </a:t>
            </a:r>
            <a:r>
              <a:rPr lang="zh-TW" altLang="en-US" sz="1600" dirty="0">
                <a:solidFill>
                  <a:schemeClr val="dk1"/>
                </a:solidFill>
              </a:rPr>
              <a:t>月 </a:t>
            </a:r>
            <a:r>
              <a:rPr lang="en-US" altLang="zh-TW" sz="1600" dirty="0">
                <a:solidFill>
                  <a:schemeClr val="dk1"/>
                </a:solidFill>
              </a:rPr>
              <a:t>8 </a:t>
            </a:r>
            <a:r>
              <a:rPr lang="zh-TW" altLang="en-US" sz="1600" dirty="0">
                <a:solidFill>
                  <a:schemeClr val="dk1"/>
                </a:solidFill>
              </a:rPr>
              <a:t>日第 </a:t>
            </a:r>
            <a:r>
              <a:rPr lang="en-US" altLang="zh-TW" sz="1600" dirty="0">
                <a:solidFill>
                  <a:schemeClr val="dk1"/>
                </a:solidFill>
              </a:rPr>
              <a:t>53 </a:t>
            </a:r>
            <a:r>
              <a:rPr lang="zh-TW" altLang="en-US" sz="1600" dirty="0">
                <a:solidFill>
                  <a:schemeClr val="dk1"/>
                </a:solidFill>
              </a:rPr>
              <a:t>次區網</a:t>
            </a:r>
            <a:r>
              <a:rPr lang="zh-TW" altLang="en-US" sz="1600" dirty="0" smtClean="0">
                <a:solidFill>
                  <a:schemeClr val="dk1"/>
                </a:solidFill>
              </a:rPr>
              <a:t>會議。</a:t>
            </a:r>
            <a:r>
              <a:rPr lang="en-US" altLang="zh-TW" sz="1600" dirty="0" smtClean="0">
                <a:solidFill>
                  <a:schemeClr val="dk1"/>
                </a:solidFill>
              </a:rPr>
              <a:t/>
            </a:r>
            <a:br>
              <a:rPr lang="en-US" altLang="zh-TW" sz="1600" dirty="0" smtClean="0">
                <a:solidFill>
                  <a:schemeClr val="dk1"/>
                </a:solidFill>
              </a:rPr>
            </a:br>
            <a:endParaRPr lang="zh-TW" altLang="en-US" sz="1600" dirty="0">
              <a:solidFill>
                <a:schemeClr val="dk1"/>
              </a:solidFill>
            </a:endParaRP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萬能科大上</a:t>
            </a:r>
            <a:r>
              <a:rPr lang="zh-TW" altLang="en-US" sz="1600" dirty="0">
                <a:solidFill>
                  <a:schemeClr val="dk1"/>
                </a:solidFill>
              </a:rPr>
              <a:t>一次經驗</a:t>
            </a:r>
            <a:r>
              <a:rPr lang="zh-TW" altLang="en-US" sz="1600" dirty="0" smtClean="0">
                <a:solidFill>
                  <a:schemeClr val="dk1"/>
                </a:solidFill>
              </a:rPr>
              <a:t>分享為 </a:t>
            </a:r>
            <a:r>
              <a:rPr lang="en-US" altLang="zh-TW" sz="1600" dirty="0">
                <a:solidFill>
                  <a:schemeClr val="dk1"/>
                </a:solidFill>
              </a:rPr>
              <a:t>2015 </a:t>
            </a:r>
            <a:r>
              <a:rPr lang="zh-TW" altLang="en-US" sz="1600" dirty="0">
                <a:solidFill>
                  <a:schemeClr val="dk1"/>
                </a:solidFill>
              </a:rPr>
              <a:t>年 </a:t>
            </a:r>
            <a:r>
              <a:rPr lang="en-US" altLang="zh-TW" sz="1600" dirty="0">
                <a:solidFill>
                  <a:schemeClr val="dk1"/>
                </a:solidFill>
              </a:rPr>
              <a:t>11 </a:t>
            </a:r>
            <a:r>
              <a:rPr lang="zh-TW" altLang="en-US" sz="1600" dirty="0">
                <a:solidFill>
                  <a:schemeClr val="dk1"/>
                </a:solidFill>
              </a:rPr>
              <a:t>月 </a:t>
            </a:r>
            <a:r>
              <a:rPr lang="en-US" altLang="zh-TW" sz="1600" dirty="0">
                <a:solidFill>
                  <a:schemeClr val="dk1"/>
                </a:solidFill>
              </a:rPr>
              <a:t>5 </a:t>
            </a:r>
            <a:r>
              <a:rPr lang="zh-TW" altLang="en-US" sz="1600" dirty="0">
                <a:solidFill>
                  <a:schemeClr val="dk1"/>
                </a:solidFill>
              </a:rPr>
              <a:t>日第 </a:t>
            </a:r>
            <a:r>
              <a:rPr lang="en-US" altLang="zh-TW" sz="1600" dirty="0">
                <a:solidFill>
                  <a:schemeClr val="dk1"/>
                </a:solidFill>
              </a:rPr>
              <a:t>56 </a:t>
            </a:r>
            <a:r>
              <a:rPr lang="zh-TW" altLang="en-US" sz="1600" dirty="0">
                <a:solidFill>
                  <a:schemeClr val="dk1"/>
                </a:solidFill>
              </a:rPr>
              <a:t>次區網</a:t>
            </a:r>
            <a:r>
              <a:rPr lang="zh-TW" altLang="en-US" sz="1600" dirty="0" smtClean="0">
                <a:solidFill>
                  <a:schemeClr val="dk1"/>
                </a:solidFill>
              </a:rPr>
              <a:t>會議。</a:t>
            </a:r>
            <a:endParaRPr lang="zh-TW" altLang="en-US" sz="1600" dirty="0">
              <a:solidFill>
                <a:schemeClr val="dk1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43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議案三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628650" y="1205514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議案三、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桃園</a:t>
            </a:r>
            <a:r>
              <a:rPr lang="zh-TW" altLang="en-US" sz="2000" dirty="0">
                <a:solidFill>
                  <a:schemeClr val="dk1"/>
                </a:solidFill>
              </a:rPr>
              <a:t>區域網路中心管理</a:t>
            </a:r>
            <a:r>
              <a:rPr lang="zh-TW" altLang="en-US" sz="2000" dirty="0" smtClean="0">
                <a:solidFill>
                  <a:schemeClr val="dk1"/>
                </a:solidFill>
              </a:rPr>
              <a:t>委員會第</a:t>
            </a:r>
            <a:r>
              <a:rPr lang="en-US" altLang="zh-TW" sz="2000" dirty="0" smtClean="0">
                <a:solidFill>
                  <a:schemeClr val="dk1"/>
                </a:solidFill>
              </a:rPr>
              <a:t>74</a:t>
            </a:r>
            <a:r>
              <a:rPr lang="zh-TW" altLang="en-US" sz="2000" dirty="0" smtClean="0">
                <a:solidFill>
                  <a:schemeClr val="dk1"/>
                </a:solidFill>
              </a:rPr>
              <a:t>次</a:t>
            </a:r>
            <a:r>
              <a:rPr lang="zh-TW" altLang="en-US" sz="2000" dirty="0">
                <a:solidFill>
                  <a:schemeClr val="dk1"/>
                </a:solidFill>
              </a:rPr>
              <a:t>會議</a:t>
            </a:r>
            <a:r>
              <a:rPr lang="zh-TW" altLang="en-US" sz="2000" dirty="0" smtClean="0">
                <a:solidFill>
                  <a:schemeClr val="dk1"/>
                </a:solidFill>
              </a:rPr>
              <a:t>承辦單位，</a:t>
            </a:r>
            <a:r>
              <a:rPr lang="zh-TW" altLang="en-US" sz="2000" dirty="0">
                <a:solidFill>
                  <a:schemeClr val="dk1"/>
                </a:solidFill>
              </a:rPr>
              <a:t>提請討論</a:t>
            </a:r>
            <a:r>
              <a:rPr lang="zh-TW" altLang="en-US" sz="2000" dirty="0" smtClean="0">
                <a:solidFill>
                  <a:schemeClr val="dk1"/>
                </a:solidFill>
              </a:rPr>
              <a:t>。</a:t>
            </a:r>
            <a:endParaRPr lang="zh-TW" altLang="en-US" sz="2000" dirty="0">
              <a:solidFill>
                <a:schemeClr val="dk1"/>
              </a:solidFill>
            </a:endParaRP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</a:t>
            </a: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042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CE6541D6-4FFC-4E2A-9239-586825C7AF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0" name="圖形 1">
            <a:extLst>
              <a:ext uri="{FF2B5EF4-FFF2-40B4-BE49-F238E27FC236}">
                <a16:creationId xmlns:a16="http://schemas.microsoft.com/office/drawing/2014/main" id="{4BB76843-C9E4-4C6D-A3E5-DEECB7EB19D3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DF34DC7C-0DD2-49C9-8FD6-DD8E3DD7953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0377" y="3618472"/>
            <a:ext cx="326655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TW" altLang="en-US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桃園區網中心</a:t>
            </a:r>
            <a:endParaRPr lang="en-US" altLang="zh-CN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5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許時</a:t>
            </a:r>
            <a:r>
              <a:rPr lang="zh-TW" altLang="en-US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準</a:t>
            </a:r>
            <a: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CN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center20@cc.ncu.edu.tw</a:t>
            </a:r>
            <a:endParaRPr lang="zh-CN" altLang="en-US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PA_Line 21">
            <a:extLst>
              <a:ext uri="{FF2B5EF4-FFF2-40B4-BE49-F238E27FC236}">
                <a16:creationId xmlns:a16="http://schemas.microsoft.com/office/drawing/2014/main" id="{0D1E8973-3897-4E71-8345-0AA9CA473B78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080379" y="3468627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18">
            <a:extLst>
              <a:ext uri="{FF2B5EF4-FFF2-40B4-BE49-F238E27FC236}">
                <a16:creationId xmlns:a16="http://schemas.microsoft.com/office/drawing/2014/main" id="{C5CB3135-0B7D-4F98-903E-BC07A96BFBB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79176" y="1806672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202</a:t>
            </a:r>
            <a:r>
              <a:rPr lang="en-US" altLang="zh-TW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4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469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3200" dirty="0" smtClean="0">
                <a:solidFill>
                  <a:schemeClr val="bg1"/>
                </a:solidFill>
                <a:cs typeface="Arial"/>
              </a:rPr>
              <a:t>議程</a:t>
            </a:r>
            <a:endParaRPr lang="zh-TW" altLang="en-US" sz="32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3AF46-E5C2-4C10-A315-CD7F368E51DC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656" y="1075722"/>
            <a:ext cx="5610688" cy="564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7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>
            <a:extLst>
              <a:ext uri="{FF2B5EF4-FFF2-40B4-BE49-F238E27FC236}">
                <a16:creationId xmlns:a16="http://schemas.microsoft.com/office/drawing/2014/main" id="{B7407D7A-8CD0-4482-817F-4B20A258A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</p:pic>
      <p:grpSp>
        <p:nvGrpSpPr>
          <p:cNvPr id="15" name="组合 15">
            <a:extLst>
              <a:ext uri="{FF2B5EF4-FFF2-40B4-BE49-F238E27FC236}">
                <a16:creationId xmlns:a16="http://schemas.microsoft.com/office/drawing/2014/main" id="{EBC43D89-307D-43F9-9C4A-D35537C45032}"/>
              </a:ext>
            </a:extLst>
          </p:cNvPr>
          <p:cNvGrpSpPr/>
          <p:nvPr/>
        </p:nvGrpSpPr>
        <p:grpSpPr>
          <a:xfrm>
            <a:off x="3939810" y="1813159"/>
            <a:ext cx="288235" cy="3043430"/>
            <a:chOff x="2304906" y="1446070"/>
            <a:chExt cx="642258" cy="3789293"/>
          </a:xfrm>
        </p:grpSpPr>
        <p:cxnSp>
          <p:nvCxnSpPr>
            <p:cNvPr id="16" name="直接连接符 16">
              <a:extLst>
                <a:ext uri="{FF2B5EF4-FFF2-40B4-BE49-F238E27FC236}">
                  <a16:creationId xmlns:a16="http://schemas.microsoft.com/office/drawing/2014/main" id="{240FB15F-C5A3-4258-B87B-66EFCD62830C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7">
              <a:extLst>
                <a:ext uri="{FF2B5EF4-FFF2-40B4-BE49-F238E27FC236}">
                  <a16:creationId xmlns:a16="http://schemas.microsoft.com/office/drawing/2014/main" id="{B920D5AD-C67A-4761-A88F-F68708565360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18" name="直接连接符 18">
                <a:extLst>
                  <a:ext uri="{FF2B5EF4-FFF2-40B4-BE49-F238E27FC236}">
                    <a16:creationId xmlns:a16="http://schemas.microsoft.com/office/drawing/2014/main" id="{8515BEB4-8B67-4040-A387-D95F927812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9">
                <a:extLst>
                  <a:ext uri="{FF2B5EF4-FFF2-40B4-BE49-F238E27FC236}">
                    <a16:creationId xmlns:a16="http://schemas.microsoft.com/office/drawing/2014/main" id="{FCDA9C92-A633-48BF-9DD1-E3A31DD3EE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4">
            <a:extLst>
              <a:ext uri="{FF2B5EF4-FFF2-40B4-BE49-F238E27FC236}">
                <a16:creationId xmlns:a16="http://schemas.microsoft.com/office/drawing/2014/main" id="{67DF3FD4-2437-4E43-920E-D90045863252}"/>
              </a:ext>
            </a:extLst>
          </p:cNvPr>
          <p:cNvSpPr txBox="1"/>
          <p:nvPr/>
        </p:nvSpPr>
        <p:spPr>
          <a:xfrm>
            <a:off x="3033796" y="47080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zh-TW" altLang="en-US" sz="3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議程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523604" y="1931696"/>
            <a:ext cx="4241016" cy="2315765"/>
            <a:chOff x="5678714" y="1603004"/>
            <a:chExt cx="4241016" cy="2315765"/>
          </a:xfrm>
        </p:grpSpPr>
        <p:sp>
          <p:nvSpPr>
            <p:cNvPr id="3" name="椭圆 3">
              <a:extLst>
                <a:ext uri="{FF2B5EF4-FFF2-40B4-BE49-F238E27FC236}">
                  <a16:creationId xmlns:a16="http://schemas.microsoft.com/office/drawing/2014/main" id="{20072517-444C-4434-9255-4C005B98D3C1}"/>
                </a:ext>
              </a:extLst>
            </p:cNvPr>
            <p:cNvSpPr/>
            <p:nvPr/>
          </p:nvSpPr>
          <p:spPr>
            <a:xfrm>
              <a:off x="5678715" y="1603004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椭圆 4">
              <a:extLst>
                <a:ext uri="{FF2B5EF4-FFF2-40B4-BE49-F238E27FC236}">
                  <a16:creationId xmlns:a16="http://schemas.microsoft.com/office/drawing/2014/main" id="{F7A94B7D-366F-4DF3-9CCD-1818972C994A}"/>
                </a:ext>
              </a:extLst>
            </p:cNvPr>
            <p:cNvSpPr/>
            <p:nvPr/>
          </p:nvSpPr>
          <p:spPr>
            <a:xfrm>
              <a:off x="5678715" y="2198925"/>
              <a:ext cx="421750" cy="42175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A1FC1DF6-A0D0-484A-9E53-6BA2E0248508}"/>
                </a:ext>
              </a:extLst>
            </p:cNvPr>
            <p:cNvSpPr/>
            <p:nvPr/>
          </p:nvSpPr>
          <p:spPr>
            <a:xfrm>
              <a:off x="5678715" y="2796285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椭圆 6">
              <a:extLst>
                <a:ext uri="{FF2B5EF4-FFF2-40B4-BE49-F238E27FC236}">
                  <a16:creationId xmlns:a16="http://schemas.microsoft.com/office/drawing/2014/main" id="{034FCECD-EFF7-408E-9788-AABCE9900356}"/>
                </a:ext>
              </a:extLst>
            </p:cNvPr>
            <p:cNvSpPr/>
            <p:nvPr/>
          </p:nvSpPr>
          <p:spPr>
            <a:xfrm>
              <a:off x="5678715" y="3392205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" name="直接连接符 7">
              <a:extLst>
                <a:ext uri="{FF2B5EF4-FFF2-40B4-BE49-F238E27FC236}">
                  <a16:creationId xmlns:a16="http://schemas.microsoft.com/office/drawing/2014/main" id="{09058C8C-ED1C-4DEF-9963-80555F1DFCDA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069960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79EF341-3814-4104-A224-CA48489188C2}"/>
                </a:ext>
              </a:extLst>
            </p:cNvPr>
            <p:cNvSpPr/>
            <p:nvPr/>
          </p:nvSpPr>
          <p:spPr>
            <a:xfrm>
              <a:off x="6304646" y="1634587"/>
              <a:ext cx="288055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工作</a:t>
              </a:r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報告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BB28419-CF90-4D9A-A423-C2CF50823339}"/>
                </a:ext>
              </a:extLst>
            </p:cNvPr>
            <p:cNvSpPr/>
            <p:nvPr/>
          </p:nvSpPr>
          <p:spPr>
            <a:xfrm>
              <a:off x="6304645" y="2219750"/>
              <a:ext cx="3615085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zh-TW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TWAREN/</a:t>
              </a:r>
              <a:r>
                <a:rPr lang="en-US" altLang="zh-TW" dirty="0" err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TANet</a:t>
              </a:r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新一代骨幹</a:t>
              </a:r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網路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6B958BB-0E5D-4D38-A8EA-86C2A52D1FD5}"/>
                </a:ext>
              </a:extLst>
            </p:cNvPr>
            <p:cNvSpPr/>
            <p:nvPr/>
          </p:nvSpPr>
          <p:spPr>
            <a:xfrm>
              <a:off x="6304646" y="2826156"/>
              <a:ext cx="3615084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異地備援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接连接符 12">
              <a:extLst>
                <a:ext uri="{FF2B5EF4-FFF2-40B4-BE49-F238E27FC236}">
                  <a16:creationId xmlns:a16="http://schemas.microsoft.com/office/drawing/2014/main" id="{D0DE3225-2CC2-410F-BA80-2B67CDF4F7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5" y="3297567"/>
              <a:ext cx="2428378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3">
              <a:extLst>
                <a:ext uri="{FF2B5EF4-FFF2-40B4-BE49-F238E27FC236}">
                  <a16:creationId xmlns:a16="http://schemas.microsoft.com/office/drawing/2014/main" id="{A5BCA3E7-8F58-4547-8D86-320B5E8AB486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691161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4">
              <a:extLst>
                <a:ext uri="{FF2B5EF4-FFF2-40B4-BE49-F238E27FC236}">
                  <a16:creationId xmlns:a16="http://schemas.microsoft.com/office/drawing/2014/main" id="{5E0C9C92-D8C0-4B43-A5AD-078784C90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3918768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264FCC-E285-4CFF-873E-F63987CABB12}"/>
                </a:ext>
              </a:extLst>
            </p:cNvPr>
            <p:cNvSpPr/>
            <p:nvPr/>
          </p:nvSpPr>
          <p:spPr>
            <a:xfrm>
              <a:off x="6304645" y="3432561"/>
              <a:ext cx="3284521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討論議案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5" name="圖形 1">
            <a:extLst>
              <a:ext uri="{FF2B5EF4-FFF2-40B4-BE49-F238E27FC236}">
                <a16:creationId xmlns:a16="http://schemas.microsoft.com/office/drawing/2014/main" id="{1985BBED-601C-4C83-94FC-01E0AAE7579C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4" name="投影片編號版面配置區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21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工作報告</a:t>
            </a:r>
            <a:r>
              <a:rPr lang="en-US" altLang="zh-TW" dirty="0"/>
              <a:t>(1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15368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/>
              <a:t>113</a:t>
            </a:r>
            <a:r>
              <a:rPr lang="zh-TW" altLang="en-US" sz="2000" dirty="0"/>
              <a:t>年</a:t>
            </a:r>
            <a:r>
              <a:rPr lang="en-US" altLang="zh-TW" sz="2000" dirty="0" smtClean="0"/>
              <a:t>1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30</a:t>
            </a:r>
            <a:r>
              <a:rPr lang="zh-TW" altLang="en-US" sz="2000" dirty="0" smtClean="0"/>
              <a:t>日，</a:t>
            </a:r>
            <a:r>
              <a:rPr lang="en-US" altLang="zh-TW" sz="2000" dirty="0" smtClean="0"/>
              <a:t>2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5</a:t>
            </a:r>
            <a:r>
              <a:rPr lang="zh-TW" altLang="en-US" sz="2000" dirty="0" smtClean="0"/>
              <a:t>日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18:00 ~ 21:00</a:t>
            </a:r>
            <a:r>
              <a:rPr lang="zh-TW" altLang="en-US" sz="2000" dirty="0"/>
              <a:t>桃園區網</a:t>
            </a:r>
            <a:r>
              <a:rPr lang="en-US" altLang="zh-TW" sz="2000" dirty="0"/>
              <a:t>(</a:t>
            </a:r>
            <a:r>
              <a:rPr lang="zh-TW" altLang="en-US" sz="2000" dirty="0"/>
              <a:t>中央大學</a:t>
            </a:r>
            <a:r>
              <a:rPr lang="en-US" altLang="zh-TW" sz="2000" dirty="0"/>
              <a:t>)</a:t>
            </a:r>
            <a:r>
              <a:rPr lang="zh-TW" altLang="en-US" sz="2000" dirty="0"/>
              <a:t>執行</a:t>
            </a:r>
            <a:r>
              <a:rPr lang="en-US" altLang="zh-TW" sz="2000" dirty="0" err="1"/>
              <a:t>TANet</a:t>
            </a:r>
            <a:r>
              <a:rPr lang="en-US" altLang="zh-TW" sz="2000" dirty="0"/>
              <a:t> ASR 9K </a:t>
            </a:r>
            <a:r>
              <a:rPr lang="zh-TW" altLang="en-US" sz="2000" dirty="0"/>
              <a:t>韌體升級作業，期間桃園區網所接各連線單位之</a:t>
            </a:r>
            <a:r>
              <a:rPr lang="en-US" altLang="zh-TW" sz="2000" dirty="0" err="1"/>
              <a:t>TANet</a:t>
            </a:r>
            <a:r>
              <a:rPr lang="en-US" altLang="zh-TW" sz="2000" dirty="0"/>
              <a:t> </a:t>
            </a:r>
            <a:r>
              <a:rPr lang="zh-TW" altLang="en-US" sz="2000" dirty="0"/>
              <a:t>網路服務中斷多次，停止服務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/>
              <a:t>教育部近期接獲多數單位反映從</a:t>
            </a:r>
            <a:r>
              <a:rPr lang="en-US" altLang="zh-TW" sz="2000" dirty="0" err="1"/>
              <a:t>TANet</a:t>
            </a:r>
            <a:r>
              <a:rPr lang="zh-TW" altLang="en-US" sz="2000" dirty="0"/>
              <a:t>連線至部分網站有遲延問題，經查可能為國際頻寬滿載所致</a:t>
            </a:r>
            <a:r>
              <a:rPr lang="zh-TW" altLang="en-US" sz="2000" dirty="0" smtClean="0"/>
              <a:t>，</a:t>
            </a:r>
            <a:r>
              <a:rPr lang="en-US" altLang="zh-TW" sz="2000" dirty="0" err="1" smtClean="0"/>
              <a:t>TANet</a:t>
            </a:r>
            <a:r>
              <a:rPr lang="zh-TW" altLang="en-US" sz="2000" dirty="0" smtClean="0"/>
              <a:t>已於</a:t>
            </a:r>
            <a:r>
              <a:rPr lang="en-US" altLang="zh-TW" sz="2000" dirty="0" smtClean="0"/>
              <a:t>4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19</a:t>
            </a:r>
            <a:r>
              <a:rPr lang="zh-TW" altLang="en-US" sz="2000" dirty="0" smtClean="0"/>
              <a:t>日</a:t>
            </a:r>
            <a:r>
              <a:rPr lang="zh-TW" altLang="en-US" sz="2000" dirty="0" smtClean="0"/>
              <a:t>進行</a:t>
            </a:r>
            <a:r>
              <a:rPr lang="zh-TW" altLang="en-US" sz="2000" dirty="0"/>
              <a:t>國際頻寬擴頻作業及規劃路由調整措施，以改善相關連線遲延問題</a:t>
            </a:r>
            <a:r>
              <a:rPr lang="zh-TW" altLang="en-US" sz="2000" dirty="0" smtClean="0"/>
              <a:t>。</a:t>
            </a:r>
            <a:r>
              <a:rPr lang="en-US" altLang="zh-TW" sz="2000" dirty="0" smtClean="0">
                <a:hlinkClick r:id="rId2"/>
              </a:rPr>
              <a:t>https</a:t>
            </a:r>
            <a:r>
              <a:rPr lang="en-US" altLang="zh-TW" sz="2000" dirty="0">
                <a:hlinkClick r:id="rId2"/>
              </a:rPr>
              <a:t>://mrtg.tanet.edu.tw/</a:t>
            </a:r>
            <a:endParaRPr lang="en-US" altLang="zh-TW" sz="2000" dirty="0"/>
          </a:p>
          <a:p>
            <a:pPr marL="457200" indent="-457200">
              <a:buFont typeface="+mj-lt"/>
              <a:buAutoNum type="arabicPeriod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/>
            </a:pPr>
            <a:endParaRPr lang="zh-TW" altLang="en-US" sz="2000" dirty="0" smtClean="0"/>
          </a:p>
          <a:p>
            <a:pPr marL="457200" indent="-457200">
              <a:buFont typeface="+mj-lt"/>
              <a:buAutoNum type="arabicPeriod"/>
            </a:pPr>
            <a:endParaRPr lang="zh-TW" altLang="en-US" sz="20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194" y="3399486"/>
            <a:ext cx="4733174" cy="344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8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工作報告</a:t>
            </a:r>
            <a:r>
              <a:rPr lang="en-US" altLang="zh-TW" dirty="0" smtClean="0"/>
              <a:t>(2)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15368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zh-TW" altLang="en-US" sz="2000" dirty="0" smtClean="0"/>
              <a:t>為</a:t>
            </a:r>
            <a:r>
              <a:rPr lang="zh-TW" altLang="en-US" sz="2000" dirty="0"/>
              <a:t>審查</a:t>
            </a:r>
            <a:r>
              <a:rPr lang="en-US" altLang="zh-TW" sz="2000" dirty="0"/>
              <a:t>113</a:t>
            </a:r>
            <a:r>
              <a:rPr lang="zh-TW" altLang="en-US" sz="2000" dirty="0"/>
              <a:t>年連線計畫執行情形，</a:t>
            </a:r>
            <a:r>
              <a:rPr lang="zh-TW" altLang="en-US" sz="2000" dirty="0" smtClean="0"/>
              <a:t>請南亞</a:t>
            </a:r>
            <a:r>
              <a:rPr lang="zh-TW" altLang="en-US" sz="2000" dirty="0"/>
              <a:t>技術學院、萬能科大、中央大學、元智大學、健行科大、國防大學、開南大學、銘傳</a:t>
            </a:r>
            <a:r>
              <a:rPr lang="zh-TW" altLang="en-US" sz="2000" dirty="0" smtClean="0"/>
              <a:t>大學、長庚大學、長庚科大</a:t>
            </a:r>
            <a:r>
              <a:rPr lang="en-US" altLang="zh-TW" sz="2000" dirty="0" smtClean="0"/>
              <a:t>(1G</a:t>
            </a:r>
            <a:r>
              <a:rPr lang="zh-TW" altLang="en-US" sz="2000" dirty="0" smtClean="0"/>
              <a:t>以上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 於</a:t>
            </a:r>
            <a:r>
              <a:rPr lang="en-US" altLang="zh-TW" sz="2000" dirty="0">
                <a:solidFill>
                  <a:srgbClr val="0070C0"/>
                </a:solidFill>
              </a:rPr>
              <a:t>5</a:t>
            </a:r>
            <a:r>
              <a:rPr lang="zh-TW" altLang="en-US" sz="2000" dirty="0">
                <a:solidFill>
                  <a:srgbClr val="0070C0"/>
                </a:solidFill>
              </a:rPr>
              <a:t>月</a:t>
            </a:r>
            <a:r>
              <a:rPr lang="en-US" altLang="zh-TW" sz="2000" dirty="0">
                <a:solidFill>
                  <a:srgbClr val="0070C0"/>
                </a:solidFill>
              </a:rPr>
              <a:t>31</a:t>
            </a:r>
            <a:r>
              <a:rPr lang="zh-TW" altLang="en-US" sz="2000" dirty="0">
                <a:solidFill>
                  <a:srgbClr val="0070C0"/>
                </a:solidFill>
              </a:rPr>
              <a:t>日前</a:t>
            </a:r>
            <a:r>
              <a:rPr lang="zh-TW" altLang="en-US" sz="2000" dirty="0" smtClean="0"/>
              <a:t>繳交</a:t>
            </a:r>
            <a:r>
              <a:rPr lang="zh-TW" altLang="en-US" sz="2000" dirty="0"/>
              <a:t>連線介接執行</a:t>
            </a:r>
            <a:r>
              <a:rPr lang="zh-TW" altLang="en-US" sz="2000" dirty="0" smtClean="0"/>
              <a:t>情形表。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zh-TW" altLang="en-US" sz="2000" dirty="0"/>
              <a:t>為提升資訊安全，現有僅支援</a:t>
            </a:r>
            <a:r>
              <a:rPr lang="en-US" altLang="zh-TW" sz="2000" dirty="0" err="1"/>
              <a:t>TANetRoaming</a:t>
            </a:r>
            <a:r>
              <a:rPr lang="en-US" altLang="zh-TW" sz="2000" dirty="0"/>
              <a:t> </a:t>
            </a:r>
            <a:r>
              <a:rPr lang="zh-TW" altLang="en-US" sz="2000" dirty="0"/>
              <a:t>無線漫遊之學校，</a:t>
            </a:r>
            <a:r>
              <a:rPr lang="zh-TW" altLang="en-US" sz="2000" dirty="0">
                <a:solidFill>
                  <a:srgbClr val="0070C0"/>
                </a:solidFill>
              </a:rPr>
              <a:t>中原大學、開南大學、萬能科大、南亞技術學院、中央警大，</a:t>
            </a:r>
            <a:r>
              <a:rPr lang="zh-TW" altLang="en-US" sz="2000" dirty="0"/>
              <a:t>請規劃推動期程及需要設備，完成轉換至</a:t>
            </a:r>
            <a:r>
              <a:rPr lang="en-US" altLang="zh-TW" sz="2000" dirty="0" err="1"/>
              <a:t>eduroam</a:t>
            </a:r>
            <a:r>
              <a:rPr lang="zh-TW" altLang="en-US" sz="2000" dirty="0"/>
              <a:t>無線漫遊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en-US" altLang="zh-TW" sz="2000" dirty="0" smtClean="0"/>
              <a:t>113</a:t>
            </a:r>
            <a:r>
              <a:rPr lang="zh-TW" altLang="en-US" sz="2000" dirty="0"/>
              <a:t>年</a:t>
            </a:r>
            <a:r>
              <a:rPr lang="en-US" altLang="zh-TW" sz="2000" dirty="0"/>
              <a:t>4</a:t>
            </a:r>
            <a:r>
              <a:rPr lang="zh-TW" altLang="en-US" sz="2000" dirty="0"/>
              <a:t>月啟英高中更新設備負載平衡器，區網中心協助更新設定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en-US" altLang="zh-TW" sz="2000" dirty="0" smtClean="0"/>
              <a:t>113</a:t>
            </a:r>
            <a:r>
              <a:rPr lang="zh-TW" altLang="en-US" sz="2000" dirty="0"/>
              <a:t>年</a:t>
            </a:r>
            <a:r>
              <a:rPr lang="en-US" altLang="zh-TW" sz="2000" dirty="0"/>
              <a:t>3</a:t>
            </a:r>
            <a:r>
              <a:rPr lang="zh-TW" altLang="en-US" sz="2000" dirty="0"/>
              <a:t>月</a:t>
            </a:r>
            <a:r>
              <a:rPr lang="en-US" altLang="zh-TW" sz="2000" dirty="0"/>
              <a:t>14</a:t>
            </a:r>
            <a:r>
              <a:rPr lang="zh-TW" altLang="en-US" sz="2000" dirty="0"/>
              <a:t>日「</a:t>
            </a:r>
            <a:r>
              <a:rPr lang="en-US" altLang="zh-TW" sz="2000" dirty="0" err="1"/>
              <a:t>ChatGPT</a:t>
            </a:r>
            <a:r>
              <a:rPr lang="zh-TW" altLang="en-US" sz="2000" dirty="0"/>
              <a:t>應用於網路安全」教育訓練，邀請中華民國網路封包分析協會劉得民理事長，介紹</a:t>
            </a:r>
            <a:r>
              <a:rPr lang="en-US" altLang="zh-TW" sz="2000" dirty="0"/>
              <a:t>AI</a:t>
            </a:r>
            <a:r>
              <a:rPr lang="zh-TW" altLang="en-US" sz="2000" dirty="0"/>
              <a:t>發展與 </a:t>
            </a:r>
            <a:r>
              <a:rPr lang="en-US" altLang="zh-TW" sz="2000" dirty="0" err="1"/>
              <a:t>ChatGPT</a:t>
            </a:r>
            <a:r>
              <a:rPr lang="en-US" altLang="zh-TW" sz="2000" dirty="0"/>
              <a:t>, </a:t>
            </a:r>
            <a:r>
              <a:rPr lang="en-US" altLang="zh-TW" sz="2000" dirty="0" err="1"/>
              <a:t>Midjourney</a:t>
            </a:r>
            <a:r>
              <a:rPr lang="en-US" altLang="zh-TW" sz="2000" dirty="0"/>
              <a:t>, D-ID </a:t>
            </a:r>
            <a:r>
              <a:rPr lang="zh-TW" altLang="en-US" sz="2000" dirty="0"/>
              <a:t>示範，使用 </a:t>
            </a:r>
            <a:r>
              <a:rPr lang="en-US" altLang="zh-TW" sz="2000" dirty="0"/>
              <a:t>AI </a:t>
            </a:r>
            <a:r>
              <a:rPr lang="zh-TW" altLang="en-US" sz="2000" dirty="0"/>
              <a:t>的駭客攻擊技術。</a:t>
            </a:r>
            <a:endParaRPr lang="en-US" altLang="zh-TW" sz="2000" dirty="0"/>
          </a:p>
          <a:p>
            <a:pPr marL="457200" indent="-457200">
              <a:buFont typeface="+mj-lt"/>
              <a:buAutoNum type="arabicPeriod" startAt="3"/>
            </a:pPr>
            <a:endParaRPr lang="en-US" altLang="zh-TW" sz="2000" dirty="0"/>
          </a:p>
          <a:p>
            <a:pPr marL="457200" indent="-457200">
              <a:buFont typeface="+mj-lt"/>
              <a:buAutoNum type="arabicPeriod" startAt="3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3"/>
            </a:pPr>
            <a:endParaRPr lang="zh-TW" altLang="en-US" sz="2000" dirty="0" smtClean="0"/>
          </a:p>
          <a:p>
            <a:pPr marL="457200" indent="-457200">
              <a:buFont typeface="+mj-lt"/>
              <a:buAutoNum type="arabicPeriod" startAt="3"/>
            </a:pPr>
            <a:endParaRPr lang="zh-TW" altLang="en-US" sz="20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697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工作報告</a:t>
            </a:r>
            <a:r>
              <a:rPr lang="en-US" altLang="zh-TW" dirty="0" smtClean="0"/>
              <a:t>(3)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085093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en-US" altLang="zh-TW" sz="2000" dirty="0">
                <a:solidFill>
                  <a:srgbClr val="0070C0"/>
                </a:solidFill>
              </a:rPr>
              <a:t>113</a:t>
            </a:r>
            <a:r>
              <a:rPr lang="zh-TW" altLang="en-US" sz="2000" dirty="0">
                <a:solidFill>
                  <a:srgbClr val="0070C0"/>
                </a:solidFill>
              </a:rPr>
              <a:t>年</a:t>
            </a:r>
            <a:r>
              <a:rPr lang="en-US" altLang="zh-TW" sz="2000" dirty="0">
                <a:solidFill>
                  <a:srgbClr val="0070C0"/>
                </a:solidFill>
              </a:rPr>
              <a:t>5</a:t>
            </a:r>
            <a:r>
              <a:rPr lang="zh-TW" altLang="en-US" sz="2000" dirty="0">
                <a:solidFill>
                  <a:srgbClr val="0070C0"/>
                </a:solidFill>
              </a:rPr>
              <a:t>月</a:t>
            </a:r>
            <a:r>
              <a:rPr lang="en-US" altLang="zh-TW" sz="2000" dirty="0">
                <a:solidFill>
                  <a:srgbClr val="0070C0"/>
                </a:solidFill>
              </a:rPr>
              <a:t>9</a:t>
            </a:r>
            <a:r>
              <a:rPr lang="zh-TW" altLang="en-US" sz="2000" dirty="0">
                <a:solidFill>
                  <a:srgbClr val="0070C0"/>
                </a:solidFill>
              </a:rPr>
              <a:t>日</a:t>
            </a:r>
            <a:r>
              <a:rPr lang="zh-TW" altLang="en-US" sz="2000" dirty="0"/>
              <a:t>「系統與網站攻防演練」教育訓練，邀請趨勢科技游照臨老師，介紹網站及系統弱點掃描、網站應用程式滲透實務、</a:t>
            </a:r>
            <a:r>
              <a:rPr lang="en-US" altLang="zh-TW" sz="2000" dirty="0"/>
              <a:t> </a:t>
            </a:r>
            <a:r>
              <a:rPr lang="zh-TW" altLang="en-US" sz="2000" dirty="0"/>
              <a:t>後滲透與橫向移動、監控稽核與修補建議</a:t>
            </a:r>
            <a:r>
              <a:rPr lang="zh-TW" altLang="en-US" sz="2000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7"/>
            </a:pPr>
            <a:endParaRPr lang="en-US" altLang="zh-TW" sz="2000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7"/>
            </a:pPr>
            <a:r>
              <a:rPr lang="en-US" altLang="zh-TW" sz="2000" dirty="0">
                <a:solidFill>
                  <a:srgbClr val="0070C0"/>
                </a:solidFill>
              </a:rPr>
              <a:t>113</a:t>
            </a:r>
            <a:r>
              <a:rPr lang="zh-TW" altLang="en-US" sz="2000" dirty="0">
                <a:solidFill>
                  <a:srgbClr val="0070C0"/>
                </a:solidFill>
              </a:rPr>
              <a:t>年</a:t>
            </a:r>
            <a:r>
              <a:rPr lang="en-US" altLang="zh-TW" sz="2000" dirty="0">
                <a:solidFill>
                  <a:srgbClr val="0070C0"/>
                </a:solidFill>
              </a:rPr>
              <a:t>6</a:t>
            </a:r>
            <a:r>
              <a:rPr lang="zh-TW" altLang="en-US" sz="2000" dirty="0">
                <a:solidFill>
                  <a:srgbClr val="0070C0"/>
                </a:solidFill>
              </a:rPr>
              <a:t>月</a:t>
            </a:r>
            <a:r>
              <a:rPr lang="en-US" altLang="zh-TW" sz="2000" dirty="0">
                <a:solidFill>
                  <a:srgbClr val="0070C0"/>
                </a:solidFill>
              </a:rPr>
              <a:t>20</a:t>
            </a:r>
            <a:r>
              <a:rPr lang="zh-TW" altLang="en-US" sz="2000" dirty="0">
                <a:solidFill>
                  <a:srgbClr val="0070C0"/>
                </a:solidFill>
              </a:rPr>
              <a:t>日</a:t>
            </a:r>
            <a:r>
              <a:rPr lang="zh-TW" altLang="en-US" sz="2000" dirty="0" smtClean="0"/>
              <a:t>邀請微</a:t>
            </a:r>
            <a:r>
              <a:rPr lang="zh-TW" altLang="en-US" sz="2000" dirty="0"/>
              <a:t>智安聯</a:t>
            </a:r>
            <a:r>
              <a:rPr lang="zh-TW" altLang="en-US" sz="2000" dirty="0" smtClean="0"/>
              <a:t>股份有限公司</a:t>
            </a:r>
            <a:r>
              <a:rPr lang="zh-TW" altLang="en-US" sz="2000" dirty="0"/>
              <a:t>蔡一郎執行</a:t>
            </a:r>
            <a:r>
              <a:rPr lang="zh-TW" altLang="en-US" sz="2000" dirty="0" smtClean="0"/>
              <a:t>長講授「事件調查與分析實務」</a:t>
            </a:r>
            <a:r>
              <a:rPr lang="zh-TW" altLang="en-US" sz="2000" dirty="0"/>
              <a:t>教育</a:t>
            </a:r>
            <a:r>
              <a:rPr lang="zh-TW" altLang="en-US" sz="2000" dirty="0" smtClean="0"/>
              <a:t>訓練</a:t>
            </a:r>
            <a:r>
              <a:rPr lang="zh-TW" altLang="en-US" sz="2000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7"/>
            </a:pPr>
            <a:endParaRPr lang="en-US" altLang="zh-TW" sz="2000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7"/>
            </a:pPr>
            <a:r>
              <a:rPr lang="en-US" altLang="zh-TW" sz="2000" dirty="0" smtClean="0"/>
              <a:t>113</a:t>
            </a:r>
            <a:r>
              <a:rPr lang="zh-TW" altLang="en-US" sz="2000" dirty="0"/>
              <a:t>年</a:t>
            </a:r>
            <a:r>
              <a:rPr lang="en-US" altLang="zh-TW" sz="2000" dirty="0"/>
              <a:t>3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4</a:t>
            </a:r>
            <a:r>
              <a:rPr lang="zh-TW" altLang="en-US" sz="2000" dirty="0" smtClean="0"/>
              <a:t>日至</a:t>
            </a:r>
            <a:r>
              <a:rPr lang="en-US" altLang="zh-TW" sz="2000" dirty="0"/>
              <a:t>3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22</a:t>
            </a:r>
            <a:r>
              <a:rPr lang="zh-TW" altLang="en-US" sz="2000" dirty="0" smtClean="0"/>
              <a:t>日進行</a:t>
            </a:r>
            <a:r>
              <a:rPr lang="en-US" altLang="zh-TW" sz="2000" dirty="0" smtClean="0"/>
              <a:t>113</a:t>
            </a:r>
            <a:r>
              <a:rPr lang="zh-TW" altLang="en-US" sz="2000" dirty="0"/>
              <a:t>上半年度桃園區網連線單位資安檢測</a:t>
            </a:r>
            <a:r>
              <a:rPr lang="zh-TW" altLang="en-US" sz="2000" dirty="0" smtClean="0"/>
              <a:t>服務。</a:t>
            </a:r>
            <a:r>
              <a:rPr lang="zh-TW" altLang="en-US" sz="2000" dirty="0"/>
              <a:t>桃園區</a:t>
            </a:r>
            <a:r>
              <a:rPr lang="zh-TW" altLang="en-US" sz="2000" dirty="0" smtClean="0"/>
              <a:t>網中心使用</a:t>
            </a:r>
            <a:r>
              <a:rPr lang="en-US" altLang="zh-TW" sz="2000" dirty="0"/>
              <a:t>HCL </a:t>
            </a:r>
            <a:r>
              <a:rPr lang="en-US" altLang="zh-TW" sz="2000" dirty="0" err="1"/>
              <a:t>AppScan</a:t>
            </a:r>
            <a:r>
              <a:rPr lang="zh-TW" altLang="en-US" sz="2000" dirty="0"/>
              <a:t>及</a:t>
            </a:r>
            <a:r>
              <a:rPr lang="en-US" altLang="zh-TW" sz="2000" dirty="0"/>
              <a:t>Nessus </a:t>
            </a:r>
            <a:r>
              <a:rPr lang="zh-TW" altLang="en-US" sz="2000" dirty="0"/>
              <a:t>做為弱點掃描</a:t>
            </a:r>
            <a:r>
              <a:rPr lang="en-US" altLang="zh-TW" sz="2000" dirty="0"/>
              <a:t>(IP)</a:t>
            </a:r>
            <a:r>
              <a:rPr lang="zh-TW" altLang="en-US" sz="2000" dirty="0"/>
              <a:t>及網頁檢測</a:t>
            </a:r>
            <a:r>
              <a:rPr lang="en-US" altLang="zh-TW" sz="2000" dirty="0"/>
              <a:t>(Web)</a:t>
            </a:r>
            <a:r>
              <a:rPr lang="zh-TW" altLang="en-US" sz="2000" dirty="0" smtClean="0"/>
              <a:t>檢測工具。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7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7"/>
            </a:pPr>
            <a:r>
              <a:rPr lang="en-US" altLang="zh-TW" sz="2000" dirty="0"/>
              <a:t>EVS </a:t>
            </a:r>
            <a:r>
              <a:rPr lang="zh-TW" altLang="en-US" sz="2000" dirty="0"/>
              <a:t>教育單位弱點檢測平</a:t>
            </a:r>
            <a:r>
              <a:rPr lang="zh-TW" altLang="en-US" sz="2000" dirty="0" smtClean="0"/>
              <a:t>臺 </a:t>
            </a:r>
            <a:r>
              <a:rPr lang="en-US" altLang="zh-TW" sz="2000" dirty="0" smtClean="0">
                <a:hlinkClick r:id="rId2"/>
              </a:rPr>
              <a:t>https</a:t>
            </a:r>
            <a:r>
              <a:rPr lang="en-US" altLang="zh-TW" sz="2000" dirty="0">
                <a:hlinkClick r:id="rId2"/>
              </a:rPr>
              <a:t>://</a:t>
            </a:r>
            <a:r>
              <a:rPr lang="en-US" altLang="zh-TW" sz="2000" dirty="0" smtClean="0">
                <a:hlinkClick r:id="rId2"/>
              </a:rPr>
              <a:t>evs.twisc.ncku.edu.tw</a:t>
            </a:r>
            <a:r>
              <a:rPr lang="zh-TW" altLang="en-US" sz="2000" dirty="0" smtClean="0"/>
              <a:t> 供</a:t>
            </a:r>
            <a:r>
              <a:rPr lang="zh-TW" altLang="en-US" sz="2000" dirty="0"/>
              <a:t>各教育單位網站弱點掃描與主機弱點掃描</a:t>
            </a:r>
            <a:r>
              <a:rPr lang="zh-TW" altLang="en-US" sz="2000" dirty="0" smtClean="0"/>
              <a:t>服務。</a:t>
            </a:r>
            <a:endParaRPr lang="zh-TW" altLang="en-US" sz="2000" dirty="0"/>
          </a:p>
          <a:p>
            <a:pPr marL="457200" indent="-457200">
              <a:buFont typeface="+mj-lt"/>
              <a:buAutoNum type="arabicPeriod" startAt="7"/>
            </a:pPr>
            <a:endParaRPr lang="en-US" altLang="zh-TW" sz="2000" dirty="0"/>
          </a:p>
          <a:p>
            <a:pPr marL="457200" indent="-457200">
              <a:buFont typeface="+mj-lt"/>
              <a:buAutoNum type="arabicPeriod" startAt="7"/>
            </a:pPr>
            <a:endParaRPr lang="zh-TW" altLang="en-US" sz="2000" b="1" dirty="0"/>
          </a:p>
          <a:p>
            <a:pPr marL="457200" indent="-457200">
              <a:buFont typeface="+mj-lt"/>
              <a:buAutoNum type="arabicPeriod" startAt="7"/>
            </a:pPr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448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7A4FD4-10AE-4605-8F52-E140619B8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2024</a:t>
            </a:r>
            <a:r>
              <a:rPr lang="zh-TW" altLang="en-US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年上半年度資安檢測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7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177724"/>
            <a:ext cx="54578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280277" y="3098447"/>
            <a:ext cx="3863723" cy="15927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TW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TWAREN/TANet</a:t>
            </a: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新一代骨幹網路</a:t>
            </a:r>
            <a:r>
              <a:rPr lang="en-US" altLang="zh-TW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(NGI)</a:t>
            </a: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設備汰</a:t>
            </a: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換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49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>
                <a:cs typeface="Noto Sans Symbols"/>
                <a:sym typeface="Noto Sans Symbols"/>
              </a:rPr>
              <a:t>TWAREN/</a:t>
            </a:r>
            <a:r>
              <a:rPr lang="en-US" altLang="zh-TW" dirty="0" err="1">
                <a:cs typeface="Noto Sans Symbols"/>
                <a:sym typeface="Noto Sans Symbols"/>
              </a:rPr>
              <a:t>TANet</a:t>
            </a:r>
            <a:r>
              <a:rPr lang="zh-TW" altLang="en-US" dirty="0">
                <a:cs typeface="Noto Sans Symbols"/>
                <a:sym typeface="Noto Sans Symbols"/>
              </a:rPr>
              <a:t>新一代骨幹網路</a:t>
            </a:r>
            <a:r>
              <a:rPr lang="en-US" altLang="zh-TW" dirty="0">
                <a:cs typeface="Noto Sans Symbols"/>
                <a:sym typeface="Noto Sans Symbols"/>
              </a:rPr>
              <a:t>(NGI</a:t>
            </a:r>
            <a:r>
              <a:rPr lang="en-US" altLang="zh-TW" dirty="0" smtClean="0">
                <a:cs typeface="Noto Sans Symbols"/>
                <a:sym typeface="Noto Sans Symbols"/>
              </a:rPr>
              <a:t>)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9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82" y="1189608"/>
            <a:ext cx="7028712" cy="497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3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佈景主題">
  <a:themeElements>
    <a:clrScheme name="藍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49927</TotalTime>
  <Words>1054</Words>
  <Application>Microsoft Office PowerPoint</Application>
  <PresentationFormat>如螢幕大小 (4:3)</PresentationFormat>
  <Paragraphs>156</Paragraphs>
  <Slides>18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31" baseType="lpstr">
      <vt:lpstr>微软雅黑</vt:lpstr>
      <vt:lpstr>Noto Sans Symbols</vt:lpstr>
      <vt:lpstr>宋体</vt:lpstr>
      <vt:lpstr>微軟正黑體</vt:lpstr>
      <vt:lpstr>新細明體</vt:lpstr>
      <vt:lpstr>DFKai-SB</vt:lpstr>
      <vt:lpstr>DFKai-SB</vt:lpstr>
      <vt:lpstr>Arial</vt:lpstr>
      <vt:lpstr>Calibri</vt:lpstr>
      <vt:lpstr>Tahoma</vt:lpstr>
      <vt:lpstr>Times New Roman</vt:lpstr>
      <vt:lpstr>Wingdings</vt:lpstr>
      <vt:lpstr>Office 佈景主題</vt:lpstr>
      <vt:lpstr>PowerPoint 簡報</vt:lpstr>
      <vt:lpstr>議程</vt:lpstr>
      <vt:lpstr>PowerPoint 簡報</vt:lpstr>
      <vt:lpstr>工作報告(1)</vt:lpstr>
      <vt:lpstr>工作報告(2)</vt:lpstr>
      <vt:lpstr>工作報告(3)</vt:lpstr>
      <vt:lpstr>2024年上半年度資安檢測</vt:lpstr>
      <vt:lpstr>PowerPoint 簡報</vt:lpstr>
      <vt:lpstr>TWAREN/TANet新一代骨幹網路(NGI)</vt:lpstr>
      <vt:lpstr>PowerPoint 簡報</vt:lpstr>
      <vt:lpstr>異地備份服務</vt:lpstr>
      <vt:lpstr>使用異地備份服務學校</vt:lpstr>
      <vt:lpstr>升級異地備援</vt:lpstr>
      <vt:lpstr>PowerPoint 簡報</vt:lpstr>
      <vt:lpstr>議案一</vt:lpstr>
      <vt:lpstr>議案二</vt:lpstr>
      <vt:lpstr>議案三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center20</cp:lastModifiedBy>
  <cp:revision>598</cp:revision>
  <cp:lastPrinted>2022-01-19T06:42:25Z</cp:lastPrinted>
  <dcterms:created xsi:type="dcterms:W3CDTF">2019-04-25T06:53:04Z</dcterms:created>
  <dcterms:modified xsi:type="dcterms:W3CDTF">2024-04-23T09:01:50Z</dcterms:modified>
</cp:coreProperties>
</file>