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9"/>
  </p:notesMasterIdLst>
  <p:handoutMasterIdLst>
    <p:handoutMasterId r:id="rId30"/>
  </p:handoutMasterIdLst>
  <p:sldIdLst>
    <p:sldId id="256" r:id="rId2"/>
    <p:sldId id="472" r:id="rId3"/>
    <p:sldId id="454" r:id="rId4"/>
    <p:sldId id="500" r:id="rId5"/>
    <p:sldId id="480" r:id="rId6"/>
    <p:sldId id="462" r:id="rId7"/>
    <p:sldId id="479" r:id="rId8"/>
    <p:sldId id="457" r:id="rId9"/>
    <p:sldId id="481" r:id="rId10"/>
    <p:sldId id="464" r:id="rId11"/>
    <p:sldId id="494" r:id="rId12"/>
    <p:sldId id="495" r:id="rId13"/>
    <p:sldId id="496" r:id="rId14"/>
    <p:sldId id="497" r:id="rId15"/>
    <p:sldId id="493" r:id="rId16"/>
    <p:sldId id="484" r:id="rId17"/>
    <p:sldId id="490" r:id="rId18"/>
    <p:sldId id="487" r:id="rId19"/>
    <p:sldId id="478" r:id="rId20"/>
    <p:sldId id="483" r:id="rId21"/>
    <p:sldId id="489" r:id="rId22"/>
    <p:sldId id="492" r:id="rId23"/>
    <p:sldId id="485" r:id="rId24"/>
    <p:sldId id="466" r:id="rId25"/>
    <p:sldId id="499" r:id="rId26"/>
    <p:sldId id="498" r:id="rId27"/>
    <p:sldId id="259" r:id="rId28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ndy" initials="m" lastIdx="0" clrIdx="0">
    <p:extLst>
      <p:ext uri="{19B8F6BF-5375-455C-9EA6-DF929625EA0E}">
        <p15:presenceInfo xmlns:p15="http://schemas.microsoft.com/office/powerpoint/2012/main" userId="2dc879522e63638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162D0"/>
    <a:srgbClr val="D6BBEB"/>
    <a:srgbClr val="D2A30A"/>
    <a:srgbClr val="E0B305"/>
    <a:srgbClr val="F9ED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1" autoAdjust="0"/>
    <p:restoredTop sz="96391" autoAdjust="0"/>
  </p:normalViewPr>
  <p:slideViewPr>
    <p:cSldViewPr snapToGrid="0">
      <p:cViewPr varScale="1">
        <p:scale>
          <a:sx n="100" d="100"/>
          <a:sy n="100" d="100"/>
        </p:scale>
        <p:origin x="49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A152E58-4954-48A0-87D3-0D2BA29CCA89}" type="doc">
      <dgm:prSet loTypeId="urn:microsoft.com/office/officeart/2005/8/layout/hierarchy1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zh-TW" altLang="en-US"/>
        </a:p>
      </dgm:t>
    </dgm:pt>
    <dgm:pt modelId="{2BDE9A76-F2B9-4FFB-9F30-140458ABE0CF}">
      <dgm:prSet phldrT="[文字]" custT="1"/>
      <dgm:spPr/>
      <dgm:t>
        <a:bodyPr/>
        <a:lstStyle/>
        <a:p>
          <a:r>
            <a:rPr lang="zh-TW" altLang="en-US" sz="1400" b="0" dirty="0" smtClean="0">
              <a:latin typeface="標楷體" panose="03000509000000000000" pitchFamily="65" charset="-120"/>
              <a:ea typeface="標楷體" panose="03000509000000000000" pitchFamily="65" charset="-120"/>
            </a:rPr>
            <a:t>桃園區網中心</a:t>
          </a:r>
          <a:endParaRPr lang="zh-TW" altLang="en-US" sz="1400" b="0" dirty="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3C1E6399-F1CE-42CE-8A41-305EF374EC31}" type="parTrans" cxnId="{8D3A8CDD-7C4F-4DDD-9E3A-D6ECB23F63EF}">
      <dgm:prSet/>
      <dgm:spPr/>
      <dgm:t>
        <a:bodyPr/>
        <a:lstStyle/>
        <a:p>
          <a:endParaRPr lang="zh-TW" altLang="en-US"/>
        </a:p>
      </dgm:t>
    </dgm:pt>
    <dgm:pt modelId="{E0B5B641-ECD8-4FBA-9DC1-BD39B596436A}" type="sibTrans" cxnId="{8D3A8CDD-7C4F-4DDD-9E3A-D6ECB23F63EF}">
      <dgm:prSet/>
      <dgm:spPr/>
      <dgm:t>
        <a:bodyPr/>
        <a:lstStyle/>
        <a:p>
          <a:endParaRPr lang="zh-TW" altLang="en-US"/>
        </a:p>
      </dgm:t>
    </dgm:pt>
    <dgm:pt modelId="{0A127DE4-670A-49A6-A66E-2EF7E1057FC1}">
      <dgm:prSet phldrT="[文字]" custT="1"/>
      <dgm:spPr/>
      <dgm:t>
        <a:bodyPr/>
        <a:lstStyle/>
        <a:p>
          <a:r>
            <a:rPr lang="zh-TW" altLang="en-US" sz="1400" b="0" dirty="0" smtClean="0">
              <a:latin typeface="標楷體" panose="03000509000000000000" pitchFamily="65" charset="-120"/>
              <a:ea typeface="標楷體" panose="03000509000000000000" pitchFamily="65" charset="-120"/>
            </a:rPr>
            <a:t>技術小組</a:t>
          </a:r>
          <a:endParaRPr lang="zh-TW" altLang="en-US" sz="1400" b="0" dirty="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95E253CD-DD1D-4290-B8E9-BB2B730E9CF8}" type="parTrans" cxnId="{B1A84FC4-0964-4328-A3DF-DD00DB54A427}">
      <dgm:prSet/>
      <dgm:spPr/>
      <dgm:t>
        <a:bodyPr/>
        <a:lstStyle/>
        <a:p>
          <a:endParaRPr lang="zh-TW" altLang="en-US"/>
        </a:p>
      </dgm:t>
    </dgm:pt>
    <dgm:pt modelId="{F99F9B1C-B662-457E-A546-993F58D2C79A}" type="sibTrans" cxnId="{B1A84FC4-0964-4328-A3DF-DD00DB54A427}">
      <dgm:prSet/>
      <dgm:spPr/>
      <dgm:t>
        <a:bodyPr/>
        <a:lstStyle/>
        <a:p>
          <a:endParaRPr lang="zh-TW" altLang="en-US"/>
        </a:p>
      </dgm:t>
    </dgm:pt>
    <dgm:pt modelId="{1CA26CCD-144B-4344-8C37-CCC9E7B0808E}">
      <dgm:prSet phldrT="[文字]" custT="1"/>
      <dgm:spPr/>
      <dgm:t>
        <a:bodyPr/>
        <a:lstStyle/>
        <a:p>
          <a:r>
            <a:rPr lang="zh-TW" altLang="en-US" sz="1400" b="0" dirty="0" smtClean="0">
              <a:latin typeface="標楷體" panose="03000509000000000000" pitchFamily="65" charset="-120"/>
              <a:ea typeface="標楷體" panose="03000509000000000000" pitchFamily="65" charset="-120"/>
            </a:rPr>
            <a:t>區網技術議題</a:t>
          </a:r>
          <a:r>
            <a:rPr lang="en-US" altLang="zh-TW" sz="1400" b="0" dirty="0" smtClean="0">
              <a:latin typeface="標楷體" panose="03000509000000000000" pitchFamily="65" charset="-120"/>
              <a:ea typeface="標楷體" panose="03000509000000000000" pitchFamily="65" charset="-120"/>
            </a:rPr>
            <a:t/>
          </a:r>
          <a:br>
            <a:rPr lang="en-US" altLang="zh-TW" sz="1400" b="0" dirty="0" smtClean="0">
              <a:latin typeface="標楷體" panose="03000509000000000000" pitchFamily="65" charset="-120"/>
              <a:ea typeface="標楷體" panose="03000509000000000000" pitchFamily="65" charset="-120"/>
            </a:rPr>
          </a:br>
          <a:r>
            <a:rPr lang="zh-TW" altLang="en-US" sz="1400" b="0" dirty="0" smtClean="0">
              <a:latin typeface="標楷體" panose="03000509000000000000" pitchFamily="65" charset="-120"/>
              <a:ea typeface="標楷體" panose="03000509000000000000" pitchFamily="65" charset="-120"/>
            </a:rPr>
            <a:t>研討</a:t>
          </a:r>
          <a:endParaRPr lang="zh-TW" altLang="en-US" sz="1400" b="0" dirty="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578F184E-9B0A-4CAB-8557-54381E625E17}" type="parTrans" cxnId="{95B6C857-0CD8-4745-896B-6841743D6E0C}">
      <dgm:prSet/>
      <dgm:spPr/>
      <dgm:t>
        <a:bodyPr/>
        <a:lstStyle/>
        <a:p>
          <a:endParaRPr lang="zh-TW" altLang="en-US"/>
        </a:p>
      </dgm:t>
    </dgm:pt>
    <dgm:pt modelId="{7E0C7D5F-BB38-4C8B-B5E0-0C02039200CF}" type="sibTrans" cxnId="{95B6C857-0CD8-4745-896B-6841743D6E0C}">
      <dgm:prSet/>
      <dgm:spPr/>
      <dgm:t>
        <a:bodyPr/>
        <a:lstStyle/>
        <a:p>
          <a:endParaRPr lang="zh-TW" altLang="en-US"/>
        </a:p>
      </dgm:t>
    </dgm:pt>
    <dgm:pt modelId="{867A8CE1-7FD8-4ED7-BCD0-FFB4D5750276}">
      <dgm:prSet phldrT="[文字]" custT="1"/>
      <dgm:spPr/>
      <dgm:t>
        <a:bodyPr/>
        <a:lstStyle/>
        <a:p>
          <a:r>
            <a:rPr lang="zh-TW" altLang="en-US" sz="1400" b="0" dirty="0" smtClean="0">
              <a:latin typeface="標楷體" panose="03000509000000000000" pitchFamily="65" charset="-120"/>
              <a:ea typeface="標楷體" panose="03000509000000000000" pitchFamily="65" charset="-120"/>
            </a:rPr>
            <a:t>資安巡迴服務</a:t>
          </a:r>
          <a:endParaRPr lang="zh-TW" altLang="en-US" sz="1400" b="0" dirty="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0E3407E8-FF06-4E32-9898-AA1D29F31990}" type="parTrans" cxnId="{6DC8B48F-E124-426E-9925-0E2DB93893F8}">
      <dgm:prSet/>
      <dgm:spPr/>
      <dgm:t>
        <a:bodyPr/>
        <a:lstStyle/>
        <a:p>
          <a:endParaRPr lang="zh-TW" altLang="en-US"/>
        </a:p>
      </dgm:t>
    </dgm:pt>
    <dgm:pt modelId="{72274AA3-11B5-4386-BE45-30E0121869A8}" type="sibTrans" cxnId="{6DC8B48F-E124-426E-9925-0E2DB93893F8}">
      <dgm:prSet/>
      <dgm:spPr/>
      <dgm:t>
        <a:bodyPr/>
        <a:lstStyle/>
        <a:p>
          <a:endParaRPr lang="zh-TW" altLang="en-US"/>
        </a:p>
      </dgm:t>
    </dgm:pt>
    <dgm:pt modelId="{0C03BF0F-3221-4BCE-86E5-3BC30E3872D9}">
      <dgm:prSet phldrT="[文字]" custT="1"/>
      <dgm:spPr/>
      <dgm:t>
        <a:bodyPr/>
        <a:lstStyle/>
        <a:p>
          <a:r>
            <a:rPr lang="zh-TW" altLang="en-US" sz="1400" b="0" dirty="0" smtClean="0">
              <a:latin typeface="標楷體" panose="03000509000000000000" pitchFamily="65" charset="-120"/>
              <a:ea typeface="標楷體" panose="03000509000000000000" pitchFamily="65" charset="-120"/>
            </a:rPr>
            <a:t>研議教育訓練主題</a:t>
          </a:r>
          <a:endParaRPr lang="zh-TW" altLang="en-US" sz="1400" b="0" dirty="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AEE0F741-2CE1-435C-B96D-090C89878B67}" type="parTrans" cxnId="{FB8D3CAC-BCC9-4E71-82BC-9253BE6B2BFC}">
      <dgm:prSet/>
      <dgm:spPr/>
      <dgm:t>
        <a:bodyPr/>
        <a:lstStyle/>
        <a:p>
          <a:endParaRPr lang="zh-TW" altLang="en-US"/>
        </a:p>
      </dgm:t>
    </dgm:pt>
    <dgm:pt modelId="{4CDF338B-127A-46AF-BC92-37A3D060471B}" type="sibTrans" cxnId="{FB8D3CAC-BCC9-4E71-82BC-9253BE6B2BFC}">
      <dgm:prSet/>
      <dgm:spPr/>
      <dgm:t>
        <a:bodyPr/>
        <a:lstStyle/>
        <a:p>
          <a:endParaRPr lang="zh-TW" altLang="en-US"/>
        </a:p>
      </dgm:t>
    </dgm:pt>
    <dgm:pt modelId="{DC0D6255-0E96-4859-A422-AF5961D51A3F}">
      <dgm:prSet phldrT="[文字]" custT="1"/>
      <dgm:spPr/>
      <dgm:t>
        <a:bodyPr/>
        <a:lstStyle/>
        <a:p>
          <a:r>
            <a:rPr lang="zh-TW" altLang="en-US" sz="1400" b="0" dirty="0" smtClean="0">
              <a:latin typeface="標楷體" panose="03000509000000000000" pitchFamily="65" charset="-120"/>
              <a:ea typeface="標楷體" panose="03000509000000000000" pitchFamily="65" charset="-120"/>
            </a:rPr>
            <a:t>解決學校</a:t>
          </a:r>
          <a:endParaRPr lang="en-US" altLang="zh-TW" sz="1400" b="0" dirty="0" smtClean="0">
            <a:latin typeface="標楷體" panose="03000509000000000000" pitchFamily="65" charset="-120"/>
            <a:ea typeface="標楷體" panose="03000509000000000000" pitchFamily="65" charset="-120"/>
          </a:endParaRPr>
        </a:p>
        <a:p>
          <a:r>
            <a:rPr lang="zh-TW" altLang="en-US" sz="1400" b="0" dirty="0" smtClean="0">
              <a:latin typeface="標楷體" panose="03000509000000000000" pitchFamily="65" charset="-120"/>
              <a:ea typeface="標楷體" panose="03000509000000000000" pitchFamily="65" charset="-120"/>
            </a:rPr>
            <a:t>網路問題</a:t>
          </a:r>
          <a:endParaRPr lang="zh-TW" altLang="en-US" sz="1400" b="0" dirty="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F13B7E5D-63C3-4763-9A33-EBCF2C2D5859}" type="parTrans" cxnId="{116EA844-6709-43CF-904E-FF9BC06659AF}">
      <dgm:prSet/>
      <dgm:spPr/>
      <dgm:t>
        <a:bodyPr/>
        <a:lstStyle/>
        <a:p>
          <a:endParaRPr lang="zh-TW" altLang="en-US"/>
        </a:p>
      </dgm:t>
    </dgm:pt>
    <dgm:pt modelId="{0367611D-9819-4FA3-94D8-C219E11FC566}" type="sibTrans" cxnId="{116EA844-6709-43CF-904E-FF9BC06659AF}">
      <dgm:prSet/>
      <dgm:spPr/>
      <dgm:t>
        <a:bodyPr/>
        <a:lstStyle/>
        <a:p>
          <a:endParaRPr lang="zh-TW" altLang="en-US"/>
        </a:p>
      </dgm:t>
    </dgm:pt>
    <dgm:pt modelId="{E11C7624-FB34-4927-B161-EC17B3866167}" type="pres">
      <dgm:prSet presAssocID="{0A152E58-4954-48A0-87D3-0D2BA29CCA89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D4C8A512-FE2E-4E6D-B274-6BCEFCC6C40A}" type="pres">
      <dgm:prSet presAssocID="{2BDE9A76-F2B9-4FFB-9F30-140458ABE0CF}" presName="hierRoot1" presStyleCnt="0"/>
      <dgm:spPr/>
    </dgm:pt>
    <dgm:pt modelId="{D74D8C61-9DB7-4129-821C-EB7F1569B2F6}" type="pres">
      <dgm:prSet presAssocID="{2BDE9A76-F2B9-4FFB-9F30-140458ABE0CF}" presName="composite" presStyleCnt="0"/>
      <dgm:spPr/>
    </dgm:pt>
    <dgm:pt modelId="{A3A66179-7BD3-42B1-93DB-0AEF306E1FAC}" type="pres">
      <dgm:prSet presAssocID="{2BDE9A76-F2B9-4FFB-9F30-140458ABE0CF}" presName="background" presStyleLbl="node0" presStyleIdx="0" presStyleCnt="1"/>
      <dgm:spPr/>
    </dgm:pt>
    <dgm:pt modelId="{23B35D78-8246-43A6-88D5-98737A2411B8}" type="pres">
      <dgm:prSet presAssocID="{2BDE9A76-F2B9-4FFB-9F30-140458ABE0CF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ED4155D2-F68C-4EC1-A7EC-D92AA8F24BC5}" type="pres">
      <dgm:prSet presAssocID="{2BDE9A76-F2B9-4FFB-9F30-140458ABE0CF}" presName="hierChild2" presStyleCnt="0"/>
      <dgm:spPr/>
    </dgm:pt>
    <dgm:pt modelId="{3AE2E70A-4B52-4E5E-B849-AB6A86EA7C0D}" type="pres">
      <dgm:prSet presAssocID="{95E253CD-DD1D-4290-B8E9-BB2B730E9CF8}" presName="Name10" presStyleLbl="parChTrans1D2" presStyleIdx="0" presStyleCnt="1"/>
      <dgm:spPr/>
      <dgm:t>
        <a:bodyPr/>
        <a:lstStyle/>
        <a:p>
          <a:endParaRPr lang="zh-TW" altLang="en-US"/>
        </a:p>
      </dgm:t>
    </dgm:pt>
    <dgm:pt modelId="{0A85A8FA-3F94-4319-A057-18D059508A41}" type="pres">
      <dgm:prSet presAssocID="{0A127DE4-670A-49A6-A66E-2EF7E1057FC1}" presName="hierRoot2" presStyleCnt="0"/>
      <dgm:spPr/>
    </dgm:pt>
    <dgm:pt modelId="{68E258D2-9977-4CE0-8401-E700149788CF}" type="pres">
      <dgm:prSet presAssocID="{0A127DE4-670A-49A6-A66E-2EF7E1057FC1}" presName="composite2" presStyleCnt="0"/>
      <dgm:spPr/>
    </dgm:pt>
    <dgm:pt modelId="{BCD1818D-DC12-4EE7-9D67-AAB914AC5FAB}" type="pres">
      <dgm:prSet presAssocID="{0A127DE4-670A-49A6-A66E-2EF7E1057FC1}" presName="background2" presStyleLbl="node2" presStyleIdx="0" presStyleCnt="1"/>
      <dgm:spPr/>
    </dgm:pt>
    <dgm:pt modelId="{70C5BF40-2DFA-4927-8CFD-CE52F943CB9D}" type="pres">
      <dgm:prSet presAssocID="{0A127DE4-670A-49A6-A66E-2EF7E1057FC1}" presName="text2" presStyleLbl="fgAcc2" presStyleIdx="0" presStyleCnt="1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2770FB89-CF9B-48A1-A58C-CE15415C5799}" type="pres">
      <dgm:prSet presAssocID="{0A127DE4-670A-49A6-A66E-2EF7E1057FC1}" presName="hierChild3" presStyleCnt="0"/>
      <dgm:spPr/>
    </dgm:pt>
    <dgm:pt modelId="{20742067-26A1-4344-A3E2-45F5A7414848}" type="pres">
      <dgm:prSet presAssocID="{578F184E-9B0A-4CAB-8557-54381E625E17}" presName="Name17" presStyleLbl="parChTrans1D3" presStyleIdx="0" presStyleCnt="4"/>
      <dgm:spPr/>
      <dgm:t>
        <a:bodyPr/>
        <a:lstStyle/>
        <a:p>
          <a:endParaRPr lang="zh-TW" altLang="en-US"/>
        </a:p>
      </dgm:t>
    </dgm:pt>
    <dgm:pt modelId="{E546A78C-26ED-4E0E-8ECE-2351E69B3508}" type="pres">
      <dgm:prSet presAssocID="{1CA26CCD-144B-4344-8C37-CCC9E7B0808E}" presName="hierRoot3" presStyleCnt="0"/>
      <dgm:spPr/>
    </dgm:pt>
    <dgm:pt modelId="{60DE1F11-E604-47A1-9B52-DE3DF72AD5F0}" type="pres">
      <dgm:prSet presAssocID="{1CA26CCD-144B-4344-8C37-CCC9E7B0808E}" presName="composite3" presStyleCnt="0"/>
      <dgm:spPr/>
    </dgm:pt>
    <dgm:pt modelId="{4EE815AF-CC77-466B-B0CF-4ECC872C48F6}" type="pres">
      <dgm:prSet presAssocID="{1CA26CCD-144B-4344-8C37-CCC9E7B0808E}" presName="background3" presStyleLbl="node3" presStyleIdx="0" presStyleCnt="4"/>
      <dgm:spPr/>
    </dgm:pt>
    <dgm:pt modelId="{CD47A947-61EF-40E3-99F7-1A2A2CAAD5B3}" type="pres">
      <dgm:prSet presAssocID="{1CA26CCD-144B-4344-8C37-CCC9E7B0808E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3081EDF4-87A0-4CCD-8D9B-C3891BFBBE47}" type="pres">
      <dgm:prSet presAssocID="{1CA26CCD-144B-4344-8C37-CCC9E7B0808E}" presName="hierChild4" presStyleCnt="0"/>
      <dgm:spPr/>
    </dgm:pt>
    <dgm:pt modelId="{6350D042-120F-4871-A593-50B18BAC5084}" type="pres">
      <dgm:prSet presAssocID="{F13B7E5D-63C3-4763-9A33-EBCF2C2D5859}" presName="Name17" presStyleLbl="parChTrans1D3" presStyleIdx="1" presStyleCnt="4"/>
      <dgm:spPr/>
      <dgm:t>
        <a:bodyPr/>
        <a:lstStyle/>
        <a:p>
          <a:endParaRPr lang="zh-TW" altLang="en-US"/>
        </a:p>
      </dgm:t>
    </dgm:pt>
    <dgm:pt modelId="{7CBDDBF2-55D1-4FA5-AE21-A27F5773DD8B}" type="pres">
      <dgm:prSet presAssocID="{DC0D6255-0E96-4859-A422-AF5961D51A3F}" presName="hierRoot3" presStyleCnt="0"/>
      <dgm:spPr/>
    </dgm:pt>
    <dgm:pt modelId="{C3617480-AB2B-4C70-8B5E-E889F0414038}" type="pres">
      <dgm:prSet presAssocID="{DC0D6255-0E96-4859-A422-AF5961D51A3F}" presName="composite3" presStyleCnt="0"/>
      <dgm:spPr/>
    </dgm:pt>
    <dgm:pt modelId="{2951E3DB-E6CE-41B4-9993-B79B12C7D2CD}" type="pres">
      <dgm:prSet presAssocID="{DC0D6255-0E96-4859-A422-AF5961D51A3F}" presName="background3" presStyleLbl="node3" presStyleIdx="1" presStyleCnt="4"/>
      <dgm:spPr/>
    </dgm:pt>
    <dgm:pt modelId="{437B4463-B02D-48DC-871A-ACE6A0591130}" type="pres">
      <dgm:prSet presAssocID="{DC0D6255-0E96-4859-A422-AF5961D51A3F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2BB9B9F1-B156-4B2C-95CC-040FD616A79E}" type="pres">
      <dgm:prSet presAssocID="{DC0D6255-0E96-4859-A422-AF5961D51A3F}" presName="hierChild4" presStyleCnt="0"/>
      <dgm:spPr/>
    </dgm:pt>
    <dgm:pt modelId="{2027BF0A-FD6B-4D9E-9D3A-9C5C0FB8DAF1}" type="pres">
      <dgm:prSet presAssocID="{0E3407E8-FF06-4E32-9898-AA1D29F31990}" presName="Name17" presStyleLbl="parChTrans1D3" presStyleIdx="2" presStyleCnt="4"/>
      <dgm:spPr/>
      <dgm:t>
        <a:bodyPr/>
        <a:lstStyle/>
        <a:p>
          <a:endParaRPr lang="zh-TW" altLang="en-US"/>
        </a:p>
      </dgm:t>
    </dgm:pt>
    <dgm:pt modelId="{1FCA2312-0EBB-4CFF-AD64-8EFAFBF728B4}" type="pres">
      <dgm:prSet presAssocID="{867A8CE1-7FD8-4ED7-BCD0-FFB4D5750276}" presName="hierRoot3" presStyleCnt="0"/>
      <dgm:spPr/>
    </dgm:pt>
    <dgm:pt modelId="{CA74287D-D4FC-4543-A74A-2F7F7BEB1C98}" type="pres">
      <dgm:prSet presAssocID="{867A8CE1-7FD8-4ED7-BCD0-FFB4D5750276}" presName="composite3" presStyleCnt="0"/>
      <dgm:spPr/>
    </dgm:pt>
    <dgm:pt modelId="{4C5D0979-CE4F-4D6F-B3A8-268A3B9F8C4D}" type="pres">
      <dgm:prSet presAssocID="{867A8CE1-7FD8-4ED7-BCD0-FFB4D5750276}" presName="background3" presStyleLbl="node3" presStyleIdx="2" presStyleCnt="4"/>
      <dgm:spPr/>
    </dgm:pt>
    <dgm:pt modelId="{AC6345E9-9363-48BE-A093-6476E6805326}" type="pres">
      <dgm:prSet presAssocID="{867A8CE1-7FD8-4ED7-BCD0-FFB4D5750276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8C659181-88B7-41F5-AA84-83CFD0CB262E}" type="pres">
      <dgm:prSet presAssocID="{867A8CE1-7FD8-4ED7-BCD0-FFB4D5750276}" presName="hierChild4" presStyleCnt="0"/>
      <dgm:spPr/>
    </dgm:pt>
    <dgm:pt modelId="{DFCA2514-64DC-4C74-AFB2-DAB3DADAF3FD}" type="pres">
      <dgm:prSet presAssocID="{AEE0F741-2CE1-435C-B96D-090C89878B67}" presName="Name17" presStyleLbl="parChTrans1D3" presStyleIdx="3" presStyleCnt="4"/>
      <dgm:spPr/>
      <dgm:t>
        <a:bodyPr/>
        <a:lstStyle/>
        <a:p>
          <a:endParaRPr lang="zh-TW" altLang="en-US"/>
        </a:p>
      </dgm:t>
    </dgm:pt>
    <dgm:pt modelId="{DCF313FA-F771-4134-9CAE-CFBA606EB7CC}" type="pres">
      <dgm:prSet presAssocID="{0C03BF0F-3221-4BCE-86E5-3BC30E3872D9}" presName="hierRoot3" presStyleCnt="0"/>
      <dgm:spPr/>
    </dgm:pt>
    <dgm:pt modelId="{793A9CE7-05DC-4E86-AEEC-7E18E60E5D65}" type="pres">
      <dgm:prSet presAssocID="{0C03BF0F-3221-4BCE-86E5-3BC30E3872D9}" presName="composite3" presStyleCnt="0"/>
      <dgm:spPr/>
    </dgm:pt>
    <dgm:pt modelId="{AA5C6217-7068-4C75-AA23-678BEE365F24}" type="pres">
      <dgm:prSet presAssocID="{0C03BF0F-3221-4BCE-86E5-3BC30E3872D9}" presName="background3" presStyleLbl="node3" presStyleIdx="3" presStyleCnt="4"/>
      <dgm:spPr/>
    </dgm:pt>
    <dgm:pt modelId="{CA122826-5E1C-4F9C-8B81-18940CA4F25A}" type="pres">
      <dgm:prSet presAssocID="{0C03BF0F-3221-4BCE-86E5-3BC30E3872D9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ABEE1995-1838-47F7-B6AD-C5DE4B052CF7}" type="pres">
      <dgm:prSet presAssocID="{0C03BF0F-3221-4BCE-86E5-3BC30E3872D9}" presName="hierChild4" presStyleCnt="0"/>
      <dgm:spPr/>
    </dgm:pt>
  </dgm:ptLst>
  <dgm:cxnLst>
    <dgm:cxn modelId="{C4EAA744-DB2B-41E6-88A7-7D86C7C893C4}" type="presOf" srcId="{1CA26CCD-144B-4344-8C37-CCC9E7B0808E}" destId="{CD47A947-61EF-40E3-99F7-1A2A2CAAD5B3}" srcOrd="0" destOrd="0" presId="urn:microsoft.com/office/officeart/2005/8/layout/hierarchy1"/>
    <dgm:cxn modelId="{116EA844-6709-43CF-904E-FF9BC06659AF}" srcId="{0A127DE4-670A-49A6-A66E-2EF7E1057FC1}" destId="{DC0D6255-0E96-4859-A422-AF5961D51A3F}" srcOrd="1" destOrd="0" parTransId="{F13B7E5D-63C3-4763-9A33-EBCF2C2D5859}" sibTransId="{0367611D-9819-4FA3-94D8-C219E11FC566}"/>
    <dgm:cxn modelId="{B1A84FC4-0964-4328-A3DF-DD00DB54A427}" srcId="{2BDE9A76-F2B9-4FFB-9F30-140458ABE0CF}" destId="{0A127DE4-670A-49A6-A66E-2EF7E1057FC1}" srcOrd="0" destOrd="0" parTransId="{95E253CD-DD1D-4290-B8E9-BB2B730E9CF8}" sibTransId="{F99F9B1C-B662-457E-A546-993F58D2C79A}"/>
    <dgm:cxn modelId="{2FB94AA3-B9B7-4091-B5DE-A2F85862D4C7}" type="presOf" srcId="{578F184E-9B0A-4CAB-8557-54381E625E17}" destId="{20742067-26A1-4344-A3E2-45F5A7414848}" srcOrd="0" destOrd="0" presId="urn:microsoft.com/office/officeart/2005/8/layout/hierarchy1"/>
    <dgm:cxn modelId="{BBF0959E-B59C-4DC8-81FC-FDD5F8292BA6}" type="presOf" srcId="{F13B7E5D-63C3-4763-9A33-EBCF2C2D5859}" destId="{6350D042-120F-4871-A593-50B18BAC5084}" srcOrd="0" destOrd="0" presId="urn:microsoft.com/office/officeart/2005/8/layout/hierarchy1"/>
    <dgm:cxn modelId="{7ABB6C6E-A01C-4809-AB40-8529B69EF057}" type="presOf" srcId="{0A152E58-4954-48A0-87D3-0D2BA29CCA89}" destId="{E11C7624-FB34-4927-B161-EC17B3866167}" srcOrd="0" destOrd="0" presId="urn:microsoft.com/office/officeart/2005/8/layout/hierarchy1"/>
    <dgm:cxn modelId="{6DC8B48F-E124-426E-9925-0E2DB93893F8}" srcId="{0A127DE4-670A-49A6-A66E-2EF7E1057FC1}" destId="{867A8CE1-7FD8-4ED7-BCD0-FFB4D5750276}" srcOrd="2" destOrd="0" parTransId="{0E3407E8-FF06-4E32-9898-AA1D29F31990}" sibTransId="{72274AA3-11B5-4386-BE45-30E0121869A8}"/>
    <dgm:cxn modelId="{8D3A8CDD-7C4F-4DDD-9E3A-D6ECB23F63EF}" srcId="{0A152E58-4954-48A0-87D3-0D2BA29CCA89}" destId="{2BDE9A76-F2B9-4FFB-9F30-140458ABE0CF}" srcOrd="0" destOrd="0" parTransId="{3C1E6399-F1CE-42CE-8A41-305EF374EC31}" sibTransId="{E0B5B641-ECD8-4FBA-9DC1-BD39B596436A}"/>
    <dgm:cxn modelId="{1224E340-9D70-4D13-B884-736616F68408}" type="presOf" srcId="{0A127DE4-670A-49A6-A66E-2EF7E1057FC1}" destId="{70C5BF40-2DFA-4927-8CFD-CE52F943CB9D}" srcOrd="0" destOrd="0" presId="urn:microsoft.com/office/officeart/2005/8/layout/hierarchy1"/>
    <dgm:cxn modelId="{4A36003F-17EC-410B-A4E8-BEA5B1C3F0CF}" type="presOf" srcId="{AEE0F741-2CE1-435C-B96D-090C89878B67}" destId="{DFCA2514-64DC-4C74-AFB2-DAB3DADAF3FD}" srcOrd="0" destOrd="0" presId="urn:microsoft.com/office/officeart/2005/8/layout/hierarchy1"/>
    <dgm:cxn modelId="{B6FC678C-7EB9-4D65-84EB-EB584572B6DE}" type="presOf" srcId="{95E253CD-DD1D-4290-B8E9-BB2B730E9CF8}" destId="{3AE2E70A-4B52-4E5E-B849-AB6A86EA7C0D}" srcOrd="0" destOrd="0" presId="urn:microsoft.com/office/officeart/2005/8/layout/hierarchy1"/>
    <dgm:cxn modelId="{FB8D3CAC-BCC9-4E71-82BC-9253BE6B2BFC}" srcId="{0A127DE4-670A-49A6-A66E-2EF7E1057FC1}" destId="{0C03BF0F-3221-4BCE-86E5-3BC30E3872D9}" srcOrd="3" destOrd="0" parTransId="{AEE0F741-2CE1-435C-B96D-090C89878B67}" sibTransId="{4CDF338B-127A-46AF-BC92-37A3D060471B}"/>
    <dgm:cxn modelId="{95B6C857-0CD8-4745-896B-6841743D6E0C}" srcId="{0A127DE4-670A-49A6-A66E-2EF7E1057FC1}" destId="{1CA26CCD-144B-4344-8C37-CCC9E7B0808E}" srcOrd="0" destOrd="0" parTransId="{578F184E-9B0A-4CAB-8557-54381E625E17}" sibTransId="{7E0C7D5F-BB38-4C8B-B5E0-0C02039200CF}"/>
    <dgm:cxn modelId="{3802BFA1-4106-4753-9413-3B098D4D2765}" type="presOf" srcId="{0C03BF0F-3221-4BCE-86E5-3BC30E3872D9}" destId="{CA122826-5E1C-4F9C-8B81-18940CA4F25A}" srcOrd="0" destOrd="0" presId="urn:microsoft.com/office/officeart/2005/8/layout/hierarchy1"/>
    <dgm:cxn modelId="{04832100-2957-4B9F-895A-0B198F820FE7}" type="presOf" srcId="{DC0D6255-0E96-4859-A422-AF5961D51A3F}" destId="{437B4463-B02D-48DC-871A-ACE6A0591130}" srcOrd="0" destOrd="0" presId="urn:microsoft.com/office/officeart/2005/8/layout/hierarchy1"/>
    <dgm:cxn modelId="{6BB8769F-3FF0-48BA-AA27-76564371F354}" type="presOf" srcId="{0E3407E8-FF06-4E32-9898-AA1D29F31990}" destId="{2027BF0A-FD6B-4D9E-9D3A-9C5C0FB8DAF1}" srcOrd="0" destOrd="0" presId="urn:microsoft.com/office/officeart/2005/8/layout/hierarchy1"/>
    <dgm:cxn modelId="{F998D3A3-005C-458B-82DB-AB6164659020}" type="presOf" srcId="{867A8CE1-7FD8-4ED7-BCD0-FFB4D5750276}" destId="{AC6345E9-9363-48BE-A093-6476E6805326}" srcOrd="0" destOrd="0" presId="urn:microsoft.com/office/officeart/2005/8/layout/hierarchy1"/>
    <dgm:cxn modelId="{D78B4411-43A1-4A46-B952-5C5FB980204A}" type="presOf" srcId="{2BDE9A76-F2B9-4FFB-9F30-140458ABE0CF}" destId="{23B35D78-8246-43A6-88D5-98737A2411B8}" srcOrd="0" destOrd="0" presId="urn:microsoft.com/office/officeart/2005/8/layout/hierarchy1"/>
    <dgm:cxn modelId="{06D277EE-B60C-4DE4-81E5-2F21E75CCCD7}" type="presParOf" srcId="{E11C7624-FB34-4927-B161-EC17B3866167}" destId="{D4C8A512-FE2E-4E6D-B274-6BCEFCC6C40A}" srcOrd="0" destOrd="0" presId="urn:microsoft.com/office/officeart/2005/8/layout/hierarchy1"/>
    <dgm:cxn modelId="{FF489266-9C00-49CB-AAB2-617F2EA603F2}" type="presParOf" srcId="{D4C8A512-FE2E-4E6D-B274-6BCEFCC6C40A}" destId="{D74D8C61-9DB7-4129-821C-EB7F1569B2F6}" srcOrd="0" destOrd="0" presId="urn:microsoft.com/office/officeart/2005/8/layout/hierarchy1"/>
    <dgm:cxn modelId="{1CFDB993-736A-46E4-81C8-04BC2984E15E}" type="presParOf" srcId="{D74D8C61-9DB7-4129-821C-EB7F1569B2F6}" destId="{A3A66179-7BD3-42B1-93DB-0AEF306E1FAC}" srcOrd="0" destOrd="0" presId="urn:microsoft.com/office/officeart/2005/8/layout/hierarchy1"/>
    <dgm:cxn modelId="{5BFDD5DB-05B6-4C46-BA43-C2CC39D0B66A}" type="presParOf" srcId="{D74D8C61-9DB7-4129-821C-EB7F1569B2F6}" destId="{23B35D78-8246-43A6-88D5-98737A2411B8}" srcOrd="1" destOrd="0" presId="urn:microsoft.com/office/officeart/2005/8/layout/hierarchy1"/>
    <dgm:cxn modelId="{22EAC7C4-9A2A-414C-810C-3E73E7C2D711}" type="presParOf" srcId="{D4C8A512-FE2E-4E6D-B274-6BCEFCC6C40A}" destId="{ED4155D2-F68C-4EC1-A7EC-D92AA8F24BC5}" srcOrd="1" destOrd="0" presId="urn:microsoft.com/office/officeart/2005/8/layout/hierarchy1"/>
    <dgm:cxn modelId="{99467B47-0949-4CE7-896C-1A636D0C3056}" type="presParOf" srcId="{ED4155D2-F68C-4EC1-A7EC-D92AA8F24BC5}" destId="{3AE2E70A-4B52-4E5E-B849-AB6A86EA7C0D}" srcOrd="0" destOrd="0" presId="urn:microsoft.com/office/officeart/2005/8/layout/hierarchy1"/>
    <dgm:cxn modelId="{57188CA5-0FCD-4DF5-B959-C7E6E43B2EAE}" type="presParOf" srcId="{ED4155D2-F68C-4EC1-A7EC-D92AA8F24BC5}" destId="{0A85A8FA-3F94-4319-A057-18D059508A41}" srcOrd="1" destOrd="0" presId="urn:microsoft.com/office/officeart/2005/8/layout/hierarchy1"/>
    <dgm:cxn modelId="{1A8F8821-F8CA-4CB9-BE24-9EF2ABFD5FFA}" type="presParOf" srcId="{0A85A8FA-3F94-4319-A057-18D059508A41}" destId="{68E258D2-9977-4CE0-8401-E700149788CF}" srcOrd="0" destOrd="0" presId="urn:microsoft.com/office/officeart/2005/8/layout/hierarchy1"/>
    <dgm:cxn modelId="{5F78D562-C216-4513-9227-4224FA710CF2}" type="presParOf" srcId="{68E258D2-9977-4CE0-8401-E700149788CF}" destId="{BCD1818D-DC12-4EE7-9D67-AAB914AC5FAB}" srcOrd="0" destOrd="0" presId="urn:microsoft.com/office/officeart/2005/8/layout/hierarchy1"/>
    <dgm:cxn modelId="{F2855564-205D-4071-85D7-66C964941759}" type="presParOf" srcId="{68E258D2-9977-4CE0-8401-E700149788CF}" destId="{70C5BF40-2DFA-4927-8CFD-CE52F943CB9D}" srcOrd="1" destOrd="0" presId="urn:microsoft.com/office/officeart/2005/8/layout/hierarchy1"/>
    <dgm:cxn modelId="{0B557B79-7780-4CF9-85A6-4B2717A1BDFD}" type="presParOf" srcId="{0A85A8FA-3F94-4319-A057-18D059508A41}" destId="{2770FB89-CF9B-48A1-A58C-CE15415C5799}" srcOrd="1" destOrd="0" presId="urn:microsoft.com/office/officeart/2005/8/layout/hierarchy1"/>
    <dgm:cxn modelId="{E29FD9E3-D80C-40EB-AB96-B733E774BAB6}" type="presParOf" srcId="{2770FB89-CF9B-48A1-A58C-CE15415C5799}" destId="{20742067-26A1-4344-A3E2-45F5A7414848}" srcOrd="0" destOrd="0" presId="urn:microsoft.com/office/officeart/2005/8/layout/hierarchy1"/>
    <dgm:cxn modelId="{591A8EE3-A854-46B0-BCEB-AFEF0DC29A88}" type="presParOf" srcId="{2770FB89-CF9B-48A1-A58C-CE15415C5799}" destId="{E546A78C-26ED-4E0E-8ECE-2351E69B3508}" srcOrd="1" destOrd="0" presId="urn:microsoft.com/office/officeart/2005/8/layout/hierarchy1"/>
    <dgm:cxn modelId="{958C8C44-B71E-4840-8FF1-9BB9512233F8}" type="presParOf" srcId="{E546A78C-26ED-4E0E-8ECE-2351E69B3508}" destId="{60DE1F11-E604-47A1-9B52-DE3DF72AD5F0}" srcOrd="0" destOrd="0" presId="urn:microsoft.com/office/officeart/2005/8/layout/hierarchy1"/>
    <dgm:cxn modelId="{81FF390E-3DEF-4547-A912-2F81A2C1B99F}" type="presParOf" srcId="{60DE1F11-E604-47A1-9B52-DE3DF72AD5F0}" destId="{4EE815AF-CC77-466B-B0CF-4ECC872C48F6}" srcOrd="0" destOrd="0" presId="urn:microsoft.com/office/officeart/2005/8/layout/hierarchy1"/>
    <dgm:cxn modelId="{A0D6459A-0FDD-443D-AE15-21390CB8D062}" type="presParOf" srcId="{60DE1F11-E604-47A1-9B52-DE3DF72AD5F0}" destId="{CD47A947-61EF-40E3-99F7-1A2A2CAAD5B3}" srcOrd="1" destOrd="0" presId="urn:microsoft.com/office/officeart/2005/8/layout/hierarchy1"/>
    <dgm:cxn modelId="{C138A268-F238-4159-B805-7DEA19FD63B6}" type="presParOf" srcId="{E546A78C-26ED-4E0E-8ECE-2351E69B3508}" destId="{3081EDF4-87A0-4CCD-8D9B-C3891BFBBE47}" srcOrd="1" destOrd="0" presId="urn:microsoft.com/office/officeart/2005/8/layout/hierarchy1"/>
    <dgm:cxn modelId="{42834115-BA51-4496-BCED-43BA2D9B5620}" type="presParOf" srcId="{2770FB89-CF9B-48A1-A58C-CE15415C5799}" destId="{6350D042-120F-4871-A593-50B18BAC5084}" srcOrd="2" destOrd="0" presId="urn:microsoft.com/office/officeart/2005/8/layout/hierarchy1"/>
    <dgm:cxn modelId="{F8814FF3-155E-4925-A63E-946584225DA6}" type="presParOf" srcId="{2770FB89-CF9B-48A1-A58C-CE15415C5799}" destId="{7CBDDBF2-55D1-4FA5-AE21-A27F5773DD8B}" srcOrd="3" destOrd="0" presId="urn:microsoft.com/office/officeart/2005/8/layout/hierarchy1"/>
    <dgm:cxn modelId="{085AFA5C-69D4-4B7B-9199-9076D82951F1}" type="presParOf" srcId="{7CBDDBF2-55D1-4FA5-AE21-A27F5773DD8B}" destId="{C3617480-AB2B-4C70-8B5E-E889F0414038}" srcOrd="0" destOrd="0" presId="urn:microsoft.com/office/officeart/2005/8/layout/hierarchy1"/>
    <dgm:cxn modelId="{04078C10-35E9-4A5B-AA23-B5BEC6BC99E7}" type="presParOf" srcId="{C3617480-AB2B-4C70-8B5E-E889F0414038}" destId="{2951E3DB-E6CE-41B4-9993-B79B12C7D2CD}" srcOrd="0" destOrd="0" presId="urn:microsoft.com/office/officeart/2005/8/layout/hierarchy1"/>
    <dgm:cxn modelId="{8D17083A-3F65-466B-BB9E-39AF61B38091}" type="presParOf" srcId="{C3617480-AB2B-4C70-8B5E-E889F0414038}" destId="{437B4463-B02D-48DC-871A-ACE6A0591130}" srcOrd="1" destOrd="0" presId="urn:microsoft.com/office/officeart/2005/8/layout/hierarchy1"/>
    <dgm:cxn modelId="{527E93C2-2E55-4504-9C1F-CEB7C5315C3C}" type="presParOf" srcId="{7CBDDBF2-55D1-4FA5-AE21-A27F5773DD8B}" destId="{2BB9B9F1-B156-4B2C-95CC-040FD616A79E}" srcOrd="1" destOrd="0" presId="urn:microsoft.com/office/officeart/2005/8/layout/hierarchy1"/>
    <dgm:cxn modelId="{7C668860-BEE3-4C2F-B18E-D1D63416873B}" type="presParOf" srcId="{2770FB89-CF9B-48A1-A58C-CE15415C5799}" destId="{2027BF0A-FD6B-4D9E-9D3A-9C5C0FB8DAF1}" srcOrd="4" destOrd="0" presId="urn:microsoft.com/office/officeart/2005/8/layout/hierarchy1"/>
    <dgm:cxn modelId="{0AA76913-C6C4-4281-9F6E-D44C53238EF5}" type="presParOf" srcId="{2770FB89-CF9B-48A1-A58C-CE15415C5799}" destId="{1FCA2312-0EBB-4CFF-AD64-8EFAFBF728B4}" srcOrd="5" destOrd="0" presId="urn:microsoft.com/office/officeart/2005/8/layout/hierarchy1"/>
    <dgm:cxn modelId="{E3BF4AAE-726D-4650-B9C0-05002E2D9850}" type="presParOf" srcId="{1FCA2312-0EBB-4CFF-AD64-8EFAFBF728B4}" destId="{CA74287D-D4FC-4543-A74A-2F7F7BEB1C98}" srcOrd="0" destOrd="0" presId="urn:microsoft.com/office/officeart/2005/8/layout/hierarchy1"/>
    <dgm:cxn modelId="{B5C092DC-6958-470B-9E4F-8B9214ADE2A0}" type="presParOf" srcId="{CA74287D-D4FC-4543-A74A-2F7F7BEB1C98}" destId="{4C5D0979-CE4F-4D6F-B3A8-268A3B9F8C4D}" srcOrd="0" destOrd="0" presId="urn:microsoft.com/office/officeart/2005/8/layout/hierarchy1"/>
    <dgm:cxn modelId="{273233F0-D2DE-49F8-B66F-8556F441F173}" type="presParOf" srcId="{CA74287D-D4FC-4543-A74A-2F7F7BEB1C98}" destId="{AC6345E9-9363-48BE-A093-6476E6805326}" srcOrd="1" destOrd="0" presId="urn:microsoft.com/office/officeart/2005/8/layout/hierarchy1"/>
    <dgm:cxn modelId="{9E559A14-7B38-476D-B981-ABA9F85EA838}" type="presParOf" srcId="{1FCA2312-0EBB-4CFF-AD64-8EFAFBF728B4}" destId="{8C659181-88B7-41F5-AA84-83CFD0CB262E}" srcOrd="1" destOrd="0" presId="urn:microsoft.com/office/officeart/2005/8/layout/hierarchy1"/>
    <dgm:cxn modelId="{54A7317F-0764-4AB3-AA51-9184BD081431}" type="presParOf" srcId="{2770FB89-CF9B-48A1-A58C-CE15415C5799}" destId="{DFCA2514-64DC-4C74-AFB2-DAB3DADAF3FD}" srcOrd="6" destOrd="0" presId="urn:microsoft.com/office/officeart/2005/8/layout/hierarchy1"/>
    <dgm:cxn modelId="{3840F681-74C6-4385-BBFB-385D58477DE1}" type="presParOf" srcId="{2770FB89-CF9B-48A1-A58C-CE15415C5799}" destId="{DCF313FA-F771-4134-9CAE-CFBA606EB7CC}" srcOrd="7" destOrd="0" presId="urn:microsoft.com/office/officeart/2005/8/layout/hierarchy1"/>
    <dgm:cxn modelId="{056DA245-029A-4560-A338-BA547D12F4FA}" type="presParOf" srcId="{DCF313FA-F771-4134-9CAE-CFBA606EB7CC}" destId="{793A9CE7-05DC-4E86-AEEC-7E18E60E5D65}" srcOrd="0" destOrd="0" presId="urn:microsoft.com/office/officeart/2005/8/layout/hierarchy1"/>
    <dgm:cxn modelId="{7D65AD2E-322D-49C6-807B-25E6B8A74971}" type="presParOf" srcId="{793A9CE7-05DC-4E86-AEEC-7E18E60E5D65}" destId="{AA5C6217-7068-4C75-AA23-678BEE365F24}" srcOrd="0" destOrd="0" presId="urn:microsoft.com/office/officeart/2005/8/layout/hierarchy1"/>
    <dgm:cxn modelId="{C6824F43-F44A-4454-8B47-B0B325284C5C}" type="presParOf" srcId="{793A9CE7-05DC-4E86-AEEC-7E18E60E5D65}" destId="{CA122826-5E1C-4F9C-8B81-18940CA4F25A}" srcOrd="1" destOrd="0" presId="urn:microsoft.com/office/officeart/2005/8/layout/hierarchy1"/>
    <dgm:cxn modelId="{A775C9EC-2698-440E-A748-FBF62F1E7852}" type="presParOf" srcId="{DCF313FA-F771-4134-9CAE-CFBA606EB7CC}" destId="{ABEE1995-1838-47F7-B6AD-C5DE4B052CF7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CA2514-64DC-4C74-AFB2-DAB3DADAF3FD}">
      <dsp:nvSpPr>
        <dsp:cNvPr id="0" name=""/>
        <dsp:cNvSpPr/>
      </dsp:nvSpPr>
      <dsp:spPr>
        <a:xfrm>
          <a:off x="3312269" y="1976854"/>
          <a:ext cx="2321924" cy="36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1014"/>
              </a:lnTo>
              <a:lnTo>
                <a:pt x="2321924" y="251014"/>
              </a:lnTo>
              <a:lnTo>
                <a:pt x="2321924" y="368341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27BF0A-FD6B-4D9E-9D3A-9C5C0FB8DAF1}">
      <dsp:nvSpPr>
        <dsp:cNvPr id="0" name=""/>
        <dsp:cNvSpPr/>
      </dsp:nvSpPr>
      <dsp:spPr>
        <a:xfrm>
          <a:off x="3312269" y="1976854"/>
          <a:ext cx="773974" cy="36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1014"/>
              </a:lnTo>
              <a:lnTo>
                <a:pt x="773974" y="251014"/>
              </a:lnTo>
              <a:lnTo>
                <a:pt x="773974" y="368341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50D042-120F-4871-A593-50B18BAC5084}">
      <dsp:nvSpPr>
        <dsp:cNvPr id="0" name=""/>
        <dsp:cNvSpPr/>
      </dsp:nvSpPr>
      <dsp:spPr>
        <a:xfrm>
          <a:off x="2538294" y="1976854"/>
          <a:ext cx="773974" cy="368341"/>
        </a:xfrm>
        <a:custGeom>
          <a:avLst/>
          <a:gdLst/>
          <a:ahLst/>
          <a:cxnLst/>
          <a:rect l="0" t="0" r="0" b="0"/>
          <a:pathLst>
            <a:path>
              <a:moveTo>
                <a:pt x="773974" y="0"/>
              </a:moveTo>
              <a:lnTo>
                <a:pt x="773974" y="251014"/>
              </a:lnTo>
              <a:lnTo>
                <a:pt x="0" y="251014"/>
              </a:lnTo>
              <a:lnTo>
                <a:pt x="0" y="368341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742067-26A1-4344-A3E2-45F5A7414848}">
      <dsp:nvSpPr>
        <dsp:cNvPr id="0" name=""/>
        <dsp:cNvSpPr/>
      </dsp:nvSpPr>
      <dsp:spPr>
        <a:xfrm>
          <a:off x="990344" y="1976854"/>
          <a:ext cx="2321924" cy="368341"/>
        </a:xfrm>
        <a:custGeom>
          <a:avLst/>
          <a:gdLst/>
          <a:ahLst/>
          <a:cxnLst/>
          <a:rect l="0" t="0" r="0" b="0"/>
          <a:pathLst>
            <a:path>
              <a:moveTo>
                <a:pt x="2321924" y="0"/>
              </a:moveTo>
              <a:lnTo>
                <a:pt x="2321924" y="251014"/>
              </a:lnTo>
              <a:lnTo>
                <a:pt x="0" y="251014"/>
              </a:lnTo>
              <a:lnTo>
                <a:pt x="0" y="368341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E2E70A-4B52-4E5E-B849-AB6A86EA7C0D}">
      <dsp:nvSpPr>
        <dsp:cNvPr id="0" name=""/>
        <dsp:cNvSpPr/>
      </dsp:nvSpPr>
      <dsp:spPr>
        <a:xfrm>
          <a:off x="3266549" y="804282"/>
          <a:ext cx="91440" cy="36834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8341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A66179-7BD3-42B1-93DB-0AEF306E1FAC}">
      <dsp:nvSpPr>
        <dsp:cNvPr id="0" name=""/>
        <dsp:cNvSpPr/>
      </dsp:nvSpPr>
      <dsp:spPr>
        <a:xfrm>
          <a:off x="2679016" y="52"/>
          <a:ext cx="1266504" cy="80423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B35D78-8246-43A6-88D5-98737A2411B8}">
      <dsp:nvSpPr>
        <dsp:cNvPr id="0" name=""/>
        <dsp:cNvSpPr/>
      </dsp:nvSpPr>
      <dsp:spPr>
        <a:xfrm>
          <a:off x="2819739" y="133738"/>
          <a:ext cx="1266504" cy="8042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400" b="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桃園區網中心</a:t>
          </a:r>
          <a:endParaRPr lang="zh-TW" altLang="en-US" sz="1400" b="0" kern="1200" dirty="0">
            <a:latin typeface="標楷體" panose="03000509000000000000" pitchFamily="65" charset="-120"/>
            <a:ea typeface="標楷體" panose="03000509000000000000" pitchFamily="65" charset="-120"/>
          </a:endParaRPr>
        </a:p>
      </dsp:txBody>
      <dsp:txXfrm>
        <a:off x="2843294" y="157293"/>
        <a:ext cx="1219394" cy="757120"/>
      </dsp:txXfrm>
    </dsp:sp>
    <dsp:sp modelId="{BCD1818D-DC12-4EE7-9D67-AAB914AC5FAB}">
      <dsp:nvSpPr>
        <dsp:cNvPr id="0" name=""/>
        <dsp:cNvSpPr/>
      </dsp:nvSpPr>
      <dsp:spPr>
        <a:xfrm>
          <a:off x="2679016" y="1172624"/>
          <a:ext cx="1266504" cy="80423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C5BF40-2DFA-4927-8CFD-CE52F943CB9D}">
      <dsp:nvSpPr>
        <dsp:cNvPr id="0" name=""/>
        <dsp:cNvSpPr/>
      </dsp:nvSpPr>
      <dsp:spPr>
        <a:xfrm>
          <a:off x="2819739" y="1306310"/>
          <a:ext cx="1266504" cy="8042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400" b="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技術小組</a:t>
          </a:r>
          <a:endParaRPr lang="zh-TW" altLang="en-US" sz="1400" b="0" kern="1200" dirty="0">
            <a:latin typeface="標楷體" panose="03000509000000000000" pitchFamily="65" charset="-120"/>
            <a:ea typeface="標楷體" panose="03000509000000000000" pitchFamily="65" charset="-120"/>
          </a:endParaRPr>
        </a:p>
      </dsp:txBody>
      <dsp:txXfrm>
        <a:off x="2843294" y="1329865"/>
        <a:ext cx="1219394" cy="757120"/>
      </dsp:txXfrm>
    </dsp:sp>
    <dsp:sp modelId="{4EE815AF-CC77-466B-B0CF-4ECC872C48F6}">
      <dsp:nvSpPr>
        <dsp:cNvPr id="0" name=""/>
        <dsp:cNvSpPr/>
      </dsp:nvSpPr>
      <dsp:spPr>
        <a:xfrm>
          <a:off x="357092" y="2345196"/>
          <a:ext cx="1266504" cy="8042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47A947-61EF-40E3-99F7-1A2A2CAAD5B3}">
      <dsp:nvSpPr>
        <dsp:cNvPr id="0" name=""/>
        <dsp:cNvSpPr/>
      </dsp:nvSpPr>
      <dsp:spPr>
        <a:xfrm>
          <a:off x="497814" y="2478882"/>
          <a:ext cx="1266504" cy="8042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400" b="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區網技術議題</a:t>
          </a:r>
          <a:r>
            <a:rPr lang="en-US" altLang="zh-TW" sz="1400" b="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/>
          </a:r>
          <a:br>
            <a:rPr lang="en-US" altLang="zh-TW" sz="1400" b="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</a:br>
          <a:r>
            <a:rPr lang="zh-TW" altLang="en-US" sz="1400" b="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研討</a:t>
          </a:r>
          <a:endParaRPr lang="zh-TW" altLang="en-US" sz="1400" b="0" kern="1200" dirty="0">
            <a:latin typeface="標楷體" panose="03000509000000000000" pitchFamily="65" charset="-120"/>
            <a:ea typeface="標楷體" panose="03000509000000000000" pitchFamily="65" charset="-120"/>
          </a:endParaRPr>
        </a:p>
      </dsp:txBody>
      <dsp:txXfrm>
        <a:off x="521369" y="2502437"/>
        <a:ext cx="1219394" cy="757120"/>
      </dsp:txXfrm>
    </dsp:sp>
    <dsp:sp modelId="{2951E3DB-E6CE-41B4-9993-B79B12C7D2CD}">
      <dsp:nvSpPr>
        <dsp:cNvPr id="0" name=""/>
        <dsp:cNvSpPr/>
      </dsp:nvSpPr>
      <dsp:spPr>
        <a:xfrm>
          <a:off x="1905042" y="2345196"/>
          <a:ext cx="1266504" cy="8042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7B4463-B02D-48DC-871A-ACE6A0591130}">
      <dsp:nvSpPr>
        <dsp:cNvPr id="0" name=""/>
        <dsp:cNvSpPr/>
      </dsp:nvSpPr>
      <dsp:spPr>
        <a:xfrm>
          <a:off x="2045764" y="2478882"/>
          <a:ext cx="1266504" cy="8042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400" b="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解決學校</a:t>
          </a:r>
          <a:endParaRPr lang="en-US" altLang="zh-TW" sz="1400" b="0" kern="1200" dirty="0" smtClean="0">
            <a:latin typeface="標楷體" panose="03000509000000000000" pitchFamily="65" charset="-120"/>
            <a:ea typeface="標楷體" panose="03000509000000000000" pitchFamily="65" charset="-12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400" b="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網路問題</a:t>
          </a:r>
          <a:endParaRPr lang="zh-TW" altLang="en-US" sz="1400" b="0" kern="1200" dirty="0">
            <a:latin typeface="標楷體" panose="03000509000000000000" pitchFamily="65" charset="-120"/>
            <a:ea typeface="標楷體" panose="03000509000000000000" pitchFamily="65" charset="-120"/>
          </a:endParaRPr>
        </a:p>
      </dsp:txBody>
      <dsp:txXfrm>
        <a:off x="2069319" y="2502437"/>
        <a:ext cx="1219394" cy="757120"/>
      </dsp:txXfrm>
    </dsp:sp>
    <dsp:sp modelId="{4C5D0979-CE4F-4D6F-B3A8-268A3B9F8C4D}">
      <dsp:nvSpPr>
        <dsp:cNvPr id="0" name=""/>
        <dsp:cNvSpPr/>
      </dsp:nvSpPr>
      <dsp:spPr>
        <a:xfrm>
          <a:off x="3452991" y="2345196"/>
          <a:ext cx="1266504" cy="8042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C6345E9-9363-48BE-A093-6476E6805326}">
      <dsp:nvSpPr>
        <dsp:cNvPr id="0" name=""/>
        <dsp:cNvSpPr/>
      </dsp:nvSpPr>
      <dsp:spPr>
        <a:xfrm>
          <a:off x="3593714" y="2478882"/>
          <a:ext cx="1266504" cy="8042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400" b="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資安巡迴服務</a:t>
          </a:r>
          <a:endParaRPr lang="zh-TW" altLang="en-US" sz="1400" b="0" kern="1200" dirty="0">
            <a:latin typeface="標楷體" panose="03000509000000000000" pitchFamily="65" charset="-120"/>
            <a:ea typeface="標楷體" panose="03000509000000000000" pitchFamily="65" charset="-120"/>
          </a:endParaRPr>
        </a:p>
      </dsp:txBody>
      <dsp:txXfrm>
        <a:off x="3617269" y="2502437"/>
        <a:ext cx="1219394" cy="757120"/>
      </dsp:txXfrm>
    </dsp:sp>
    <dsp:sp modelId="{AA5C6217-7068-4C75-AA23-678BEE365F24}">
      <dsp:nvSpPr>
        <dsp:cNvPr id="0" name=""/>
        <dsp:cNvSpPr/>
      </dsp:nvSpPr>
      <dsp:spPr>
        <a:xfrm>
          <a:off x="5000941" y="2345196"/>
          <a:ext cx="1266504" cy="8042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122826-5E1C-4F9C-8B81-18940CA4F25A}">
      <dsp:nvSpPr>
        <dsp:cNvPr id="0" name=""/>
        <dsp:cNvSpPr/>
      </dsp:nvSpPr>
      <dsp:spPr>
        <a:xfrm>
          <a:off x="5141664" y="2478882"/>
          <a:ext cx="1266504" cy="8042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400" b="0" kern="1200" dirty="0" smtClean="0">
              <a:latin typeface="標楷體" panose="03000509000000000000" pitchFamily="65" charset="-120"/>
              <a:ea typeface="標楷體" panose="03000509000000000000" pitchFamily="65" charset="-120"/>
            </a:rPr>
            <a:t>研議教育訓練主題</a:t>
          </a:r>
          <a:endParaRPr lang="zh-TW" altLang="en-US" sz="1400" b="0" kern="1200" dirty="0">
            <a:latin typeface="標楷體" panose="03000509000000000000" pitchFamily="65" charset="-120"/>
            <a:ea typeface="標楷體" panose="03000509000000000000" pitchFamily="65" charset="-120"/>
          </a:endParaRPr>
        </a:p>
      </dsp:txBody>
      <dsp:txXfrm>
        <a:off x="5165219" y="2502437"/>
        <a:ext cx="1219394" cy="7571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B618BD-5422-459A-98AA-91A37190DF71}" type="datetimeFigureOut">
              <a:rPr lang="zh-TW" altLang="en-US" smtClean="0"/>
              <a:t>2023/10/12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E03EE7-311E-4EDE-9C11-DE51F2E0351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833251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0FDBC9-6902-4429-A650-06E2BA4D9C17}" type="datetimeFigureOut">
              <a:rPr lang="zh-TW" altLang="en-US" smtClean="0"/>
              <a:t>2023/10/12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2CF858-E3CE-4666-9AC2-7B950E09360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22535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4113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349" name="Google Shape;349;p57:notes"/>
          <p:cNvSpPr txBox="1">
            <a:spLocks noGrp="1"/>
          </p:cNvSpPr>
          <p:nvPr>
            <p:ph type="body" idx="1"/>
          </p:nvPr>
        </p:nvSpPr>
        <p:spPr>
          <a:xfrm>
            <a:off x="679131" y="4716312"/>
            <a:ext cx="5439300" cy="44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850" tIns="91850" rIns="91850" bIns="91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50" name="Google Shape;350;p57:notes"/>
          <p:cNvSpPr txBox="1">
            <a:spLocks noGrp="1"/>
          </p:cNvSpPr>
          <p:nvPr>
            <p:ph type="sldNum" idx="12"/>
          </p:nvPr>
        </p:nvSpPr>
        <p:spPr>
          <a:xfrm>
            <a:off x="3850531" y="9427827"/>
            <a:ext cx="2945700" cy="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675" tIns="46325" rIns="92675" bIns="4632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8</a:t>
            </a:fld>
            <a:endParaRPr sz="1400"/>
          </a:p>
        </p:txBody>
      </p:sp>
    </p:spTree>
    <p:extLst>
      <p:ext uri="{BB962C8B-B14F-4D97-AF65-F5344CB8AC3E}">
        <p14:creationId xmlns:p14="http://schemas.microsoft.com/office/powerpoint/2010/main" val="23513770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" name="Google Shape;1236;p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37" name="Google Shape;1237;p71:notes"/>
          <p:cNvSpPr txBox="1">
            <a:spLocks noGrp="1"/>
          </p:cNvSpPr>
          <p:nvPr>
            <p:ph type="body" idx="1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8" name="Google Shape;1238;p71:notes"/>
          <p:cNvSpPr txBox="1">
            <a:spLocks noGrp="1"/>
          </p:cNvSpPr>
          <p:nvPr>
            <p:ph type="sldNum" idx="12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643429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4113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537" name="Google Shape;537;p28:notes"/>
          <p:cNvSpPr txBox="1">
            <a:spLocks noGrp="1"/>
          </p:cNvSpPr>
          <p:nvPr>
            <p:ph type="body" idx="1"/>
          </p:nvPr>
        </p:nvSpPr>
        <p:spPr>
          <a:xfrm>
            <a:off x="679131" y="4716312"/>
            <a:ext cx="5439412" cy="44653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850" tIns="91850" rIns="91850" bIns="91850" anchor="t" anchorCtr="0">
            <a:noAutofit/>
          </a:bodyPr>
          <a:lstStyle/>
          <a:p>
            <a:pPr marL="228600" marR="0" lvl="0" indent="-114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/>
          </a:p>
        </p:txBody>
      </p:sp>
      <p:sp>
        <p:nvSpPr>
          <p:cNvPr id="538" name="Google Shape;538;p28:notes"/>
          <p:cNvSpPr txBox="1">
            <a:spLocks noGrp="1"/>
          </p:cNvSpPr>
          <p:nvPr>
            <p:ph type="sldNum" idx="12"/>
          </p:nvPr>
        </p:nvSpPr>
        <p:spPr>
          <a:xfrm>
            <a:off x="3850531" y="9427827"/>
            <a:ext cx="2945553" cy="497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675" tIns="46325" rIns="92675" bIns="46325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011768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4113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537" name="Google Shape;537;p28:notes"/>
          <p:cNvSpPr txBox="1">
            <a:spLocks noGrp="1"/>
          </p:cNvSpPr>
          <p:nvPr>
            <p:ph type="body" idx="1"/>
          </p:nvPr>
        </p:nvSpPr>
        <p:spPr>
          <a:xfrm>
            <a:off x="679131" y="4716312"/>
            <a:ext cx="5439412" cy="44653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850" tIns="91850" rIns="91850" bIns="91850" anchor="t" anchorCtr="0">
            <a:noAutofit/>
          </a:bodyPr>
          <a:lstStyle/>
          <a:p>
            <a:pPr marL="228600" marR="0" lvl="0" indent="-114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/>
          </a:p>
        </p:txBody>
      </p:sp>
      <p:sp>
        <p:nvSpPr>
          <p:cNvPr id="538" name="Google Shape;538;p28:notes"/>
          <p:cNvSpPr txBox="1">
            <a:spLocks noGrp="1"/>
          </p:cNvSpPr>
          <p:nvPr>
            <p:ph type="sldNum" idx="12"/>
          </p:nvPr>
        </p:nvSpPr>
        <p:spPr>
          <a:xfrm>
            <a:off x="3850531" y="9427827"/>
            <a:ext cx="2945553" cy="497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675" tIns="46325" rIns="92675" bIns="46325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036202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" name="Google Shape;755;p49:notes"/>
          <p:cNvSpPr txBox="1">
            <a:spLocks noGrp="1"/>
          </p:cNvSpPr>
          <p:nvPr>
            <p:ph type="body" idx="1"/>
          </p:nvPr>
        </p:nvSpPr>
        <p:spPr>
          <a:xfrm>
            <a:off x="679131" y="4716312"/>
            <a:ext cx="5439412" cy="44653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850" tIns="91850" rIns="91850" bIns="91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56" name="Google Shape;756;p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4113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5408585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" name="Google Shape;755;p49:notes"/>
          <p:cNvSpPr txBox="1">
            <a:spLocks noGrp="1"/>
          </p:cNvSpPr>
          <p:nvPr>
            <p:ph type="body" idx="1"/>
          </p:nvPr>
        </p:nvSpPr>
        <p:spPr>
          <a:xfrm>
            <a:off x="679131" y="4716312"/>
            <a:ext cx="5439412" cy="44653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850" tIns="91850" rIns="91850" bIns="91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56" name="Google Shape;756;p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4113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295784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3.png"/><Relationship Id="rId4" Type="http://schemas.openxmlformats.org/officeDocument/2006/relationships/image" Target="../media/image3.sv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7B247-BCEB-4818-B254-B948AB7B0F99}" type="datetime1">
              <a:rPr lang="zh-TW" altLang="en-US" smtClean="0"/>
              <a:t>2023/10/12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792488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35F2E-BE29-4E88-B63B-3955195EB63F}" type="datetime1">
              <a:rPr lang="zh-TW" altLang="en-US" smtClean="0"/>
              <a:t>2023/10/12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150647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118C2-E4EA-40BB-A6FD-C37AEB2C4637}" type="datetime1">
              <a:rPr lang="zh-TW" altLang="en-US" smtClean="0"/>
              <a:t>2023/10/12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95226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F57D715D-E32C-4748-ABD3-AD43FA1F76E2}"/>
              </a:ext>
            </a:extLst>
          </p:cNvPr>
          <p:cNvSpPr/>
          <p:nvPr userDrawn="1"/>
        </p:nvSpPr>
        <p:spPr>
          <a:xfrm>
            <a:off x="0" y="-22269"/>
            <a:ext cx="9142810" cy="90290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35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336125"/>
          </a:xfrm>
        </p:spPr>
        <p:txBody>
          <a:bodyPr>
            <a:normAutofit/>
          </a:bodyPr>
          <a:lstStyle>
            <a:lvl1pPr algn="ctr">
              <a:defRPr sz="2800" baseline="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AACCC-99A9-4D83-AA7E-F5CC90EA1358}" type="datetime1">
              <a:rPr lang="zh-TW" altLang="en-US" smtClean="0"/>
              <a:t>2023/10/12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AD09743-0E91-4D55-AEA0-AB1A9B79F548}"/>
              </a:ext>
            </a:extLst>
          </p:cNvPr>
          <p:cNvSpPr/>
          <p:nvPr userDrawn="1"/>
        </p:nvSpPr>
        <p:spPr>
          <a:xfrm>
            <a:off x="0" y="880639"/>
            <a:ext cx="9142810" cy="112779"/>
          </a:xfrm>
          <a:prstGeom prst="rect">
            <a:avLst/>
          </a:prstGeom>
          <a:solidFill>
            <a:srgbClr val="E0B30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35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圖形 16">
            <a:extLst>
              <a:ext uri="{FF2B5EF4-FFF2-40B4-BE49-F238E27FC236}">
                <a16:creationId xmlns:a16="http://schemas.microsoft.com/office/drawing/2014/main" id="{4580256D-CB9D-4B2D-9C5A-615B89761FE3}"/>
              </a:ext>
            </a:extLst>
          </p:cNvPr>
          <p:cNvSpPr/>
          <p:nvPr userDrawn="1"/>
        </p:nvSpPr>
        <p:spPr>
          <a:xfrm>
            <a:off x="1" y="-399575"/>
            <a:ext cx="646877" cy="1257936"/>
          </a:xfrm>
          <a:custGeom>
            <a:avLst/>
            <a:gdLst>
              <a:gd name="connsiteX0" fmla="*/ 1370636 w 4750731"/>
              <a:gd name="connsiteY0" fmla="*/ 19597 h 6928807"/>
              <a:gd name="connsiteX1" fmla="*/ 19597 w 4750731"/>
              <a:gd name="connsiteY1" fmla="*/ 19597 h 6928807"/>
              <a:gd name="connsiteX2" fmla="*/ 19597 w 4750731"/>
              <a:gd name="connsiteY2" fmla="*/ 6913681 h 6928807"/>
              <a:gd name="connsiteX3" fmla="*/ 1209647 w 4750731"/>
              <a:gd name="connsiteY3" fmla="*/ 6913681 h 6928807"/>
              <a:gd name="connsiteX4" fmla="*/ 4737184 w 4750731"/>
              <a:gd name="connsiteY4" fmla="*/ 3386145 h 6928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0731" h="6928807">
                <a:moveTo>
                  <a:pt x="1370636" y="19597"/>
                </a:moveTo>
                <a:lnTo>
                  <a:pt x="19597" y="19597"/>
                </a:lnTo>
                <a:lnTo>
                  <a:pt x="19597" y="6913681"/>
                </a:lnTo>
                <a:lnTo>
                  <a:pt x="1209647" y="6913681"/>
                </a:lnTo>
                <a:lnTo>
                  <a:pt x="4737184" y="3386145"/>
                </a:lnTo>
                <a:close/>
              </a:path>
            </a:pathLst>
          </a:custGeom>
          <a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15769" cap="flat">
            <a:noFill/>
            <a:prstDash val="solid"/>
            <a:miter/>
          </a:ln>
        </p:spPr>
        <p:txBody>
          <a:bodyPr rtlCol="0" anchor="ctr"/>
          <a:lstStyle/>
          <a:p>
            <a:endParaRPr lang="zh-TW" altLang="en-US" sz="150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0" name="圖形 9">
            <a:extLst>
              <a:ext uri="{FF2B5EF4-FFF2-40B4-BE49-F238E27FC236}">
                <a16:creationId xmlns:a16="http://schemas.microsoft.com/office/drawing/2014/main" id="{6F616E5F-5623-4FA8-86B2-2FD0B45AD2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 b="19896"/>
          <a:stretch/>
        </p:blipFill>
        <p:spPr>
          <a:xfrm>
            <a:off x="-28796" y="-846850"/>
            <a:ext cx="806036" cy="1705211"/>
          </a:xfrm>
          <a:prstGeom prst="rect">
            <a:avLst/>
          </a:prstGeom>
        </p:spPr>
      </p:pic>
      <p:pic>
        <p:nvPicPr>
          <p:cNvPr id="11" name="圖形 10">
            <a:extLst>
              <a:ext uri="{FF2B5EF4-FFF2-40B4-BE49-F238E27FC236}">
                <a16:creationId xmlns:a16="http://schemas.microsoft.com/office/drawing/2014/main" id="{6004DB95-7E69-47EF-AD2A-E79F850CAA1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 rot="10800000">
            <a:off x="8515350" y="-69455"/>
            <a:ext cx="627460" cy="98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8248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BD1C8-3D2E-42D1-8D23-4A31F8D93B9C}" type="datetime1">
              <a:rPr lang="zh-TW" altLang="en-US" smtClean="0"/>
              <a:t>2023/10/12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105569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5E4D5-115C-4218-8DD5-97218ADCA805}" type="datetime1">
              <a:rPr lang="zh-TW" altLang="en-US" smtClean="0"/>
              <a:t>2023/10/12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05616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3D8B6-0E99-4B4A-87D7-7C1BA770A343}" type="datetime1">
              <a:rPr lang="zh-TW" altLang="en-US" smtClean="0"/>
              <a:t>2023/10/12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18487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D96A-FF85-49D3-B9F7-511B15DE197E}" type="datetime1">
              <a:rPr lang="zh-TW" altLang="en-US" smtClean="0"/>
              <a:t>2023/10/12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47554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A76FC-EA45-4BCA-9B2D-32704958905D}" type="datetime1">
              <a:rPr lang="zh-TW" altLang="en-US" smtClean="0"/>
              <a:t>2023/10/12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860131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C924E-948D-4BD6-8D11-B070DEF5EFFD}" type="datetime1">
              <a:rPr lang="zh-TW" altLang="en-US" smtClean="0"/>
              <a:t>2023/10/12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4515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CFEC6-5022-4666-B930-2F893A3C441C}" type="datetime1">
              <a:rPr lang="zh-TW" altLang="en-US" smtClean="0"/>
              <a:t>2023/10/12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83231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25A24E-383D-4037-911D-137D52132CE3}" type="datetime1">
              <a:rPr lang="zh-TW" altLang="en-US" smtClean="0"/>
              <a:t>2023/10/12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6171ED-8A70-41BD-A3D6-12C0EBDE3C61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7" name="標題版面配置區 1">
            <a:extLst>
              <a:ext uri="{FF2B5EF4-FFF2-40B4-BE49-F238E27FC236}">
                <a16:creationId xmlns:a16="http://schemas.microsoft.com/office/drawing/2014/main" id="{F0F4BD61-FD2C-4C1C-9D09-8423B6211A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8" name="文字版面配置區 2">
            <a:extLst>
              <a:ext uri="{FF2B5EF4-FFF2-40B4-BE49-F238E27FC236}">
                <a16:creationId xmlns:a16="http://schemas.microsoft.com/office/drawing/2014/main" id="{4CD693B8-A54E-45E5-96FC-3590D999E8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9" name="日期版面配置區 3">
            <a:extLst>
              <a:ext uri="{FF2B5EF4-FFF2-40B4-BE49-F238E27FC236}">
                <a16:creationId xmlns:a16="http://schemas.microsoft.com/office/drawing/2014/main" id="{C8AFB07D-6488-4571-B775-1E32C7B608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25DEF4B9-514D-4E4C-9A72-716EB711F68C}" type="datetimeFigureOut">
              <a:rPr lang="zh-TW" altLang="en-US" smtClean="0"/>
              <a:pPr/>
              <a:t>2023/10/12</a:t>
            </a:fld>
            <a:endParaRPr lang="zh-TW" altLang="en-US"/>
          </a:p>
        </p:txBody>
      </p:sp>
      <p:sp>
        <p:nvSpPr>
          <p:cNvPr id="10" name="頁尾版面配置區 4">
            <a:extLst>
              <a:ext uri="{FF2B5EF4-FFF2-40B4-BE49-F238E27FC236}">
                <a16:creationId xmlns:a16="http://schemas.microsoft.com/office/drawing/2014/main" id="{68375D23-553A-4A73-BDA0-254960CF35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endParaRPr lang="zh-TW" altLang="en-US"/>
          </a:p>
        </p:txBody>
      </p:sp>
      <p:sp>
        <p:nvSpPr>
          <p:cNvPr id="11" name="投影片編號版面配置區 5">
            <a:extLst>
              <a:ext uri="{FF2B5EF4-FFF2-40B4-BE49-F238E27FC236}">
                <a16:creationId xmlns:a16="http://schemas.microsoft.com/office/drawing/2014/main" id="{590303AE-5FC5-460F-97C9-F9CC4E8A25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B46171ED-8A70-41BD-A3D6-12C0EBDE3C6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60981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標楷體" panose="03000509000000000000" pitchFamily="65" charset="-120"/>
          <a:ea typeface="標楷體" panose="03000509000000000000" pitchFamily="65" charset="-12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標楷體" panose="03000509000000000000" pitchFamily="65" charset="-120"/>
          <a:ea typeface="標楷體" panose="03000509000000000000" pitchFamily="65" charset="-12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標楷體" panose="03000509000000000000" pitchFamily="65" charset="-120"/>
          <a:ea typeface="標楷體" panose="03000509000000000000" pitchFamily="65" charset="-12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標楷體" panose="03000509000000000000" pitchFamily="65" charset="-120"/>
          <a:ea typeface="標楷體" panose="03000509000000000000" pitchFamily="65" charset="-12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標楷體" panose="03000509000000000000" pitchFamily="65" charset="-120"/>
          <a:ea typeface="標楷體" panose="03000509000000000000" pitchFamily="65" charset="-12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標楷體" panose="03000509000000000000" pitchFamily="65" charset="-120"/>
          <a:ea typeface="標楷體" panose="03000509000000000000" pitchFamily="65" charset="-12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tags" Target="../tags/tag3.xml"/><Relationship Id="rId7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4.jp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.xml"/><Relationship Id="rId9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sv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sv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svg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24.jpg"/><Relationship Id="rId5" Type="http://schemas.openxmlformats.org/officeDocument/2006/relationships/image" Target="../media/image4.jpg"/><Relationship Id="rId4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forms.gle/JSMNiLYvzuDuvBJn7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圖片 12">
            <a:extLst>
              <a:ext uri="{FF2B5EF4-FFF2-40B4-BE49-F238E27FC236}">
                <a16:creationId xmlns:a16="http://schemas.microsoft.com/office/drawing/2014/main" id="{7F875D12-86DF-4D02-B489-E8DBE2295D6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6"/>
          <a:stretch/>
        </p:blipFill>
        <p:spPr>
          <a:xfrm>
            <a:off x="-49710" y="0"/>
            <a:ext cx="9192519" cy="6867258"/>
          </a:xfrm>
          <a:prstGeom prst="rect">
            <a:avLst/>
          </a:prstGeom>
        </p:spPr>
      </p:pic>
      <p:sp>
        <p:nvSpPr>
          <p:cNvPr id="5" name="TextBox 18">
            <a:extLst>
              <a:ext uri="{FF2B5EF4-FFF2-40B4-BE49-F238E27FC236}">
                <a16:creationId xmlns:a16="http://schemas.microsoft.com/office/drawing/2014/main" id="{D229C2EE-FD86-4E88-904F-C55A91C25662}"/>
              </a:ext>
            </a:extLst>
          </p:cNvPr>
          <p:cNvSpPr txBox="1"/>
          <p:nvPr/>
        </p:nvSpPr>
        <p:spPr>
          <a:xfrm>
            <a:off x="4652919" y="4738462"/>
            <a:ext cx="184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2000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  <a:sym typeface="微软雅黑" panose="020B0503020204020204" pitchFamily="34" charset="-122"/>
            </a:endParaRPr>
          </a:p>
        </p:txBody>
      </p:sp>
      <p:sp>
        <p:nvSpPr>
          <p:cNvPr id="6" name="18">
            <a:extLst>
              <a:ext uri="{FF2B5EF4-FFF2-40B4-BE49-F238E27FC236}">
                <a16:creationId xmlns:a16="http://schemas.microsoft.com/office/drawing/2014/main" id="{A3EF4AF9-6B5B-47C1-A17A-ED99DE149F5D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310225" y="2165174"/>
            <a:ext cx="4759677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TW" altLang="en-US" sz="40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宋体" pitchFamily="2" charset="-122"/>
              </a:rPr>
              <a:t>桃園區域網路</a:t>
            </a:r>
            <a:r>
              <a:rPr lang="zh-TW" altLang="en-US" sz="4000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宋体" pitchFamily="2" charset="-122"/>
              </a:rPr>
              <a:t>中心</a:t>
            </a:r>
            <a:endParaRPr lang="en-US" altLang="zh-TW" sz="4000" dirty="0" smtClean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  <a:cs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TW" altLang="en-US" sz="4000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宋体" pitchFamily="2" charset="-122"/>
              </a:rPr>
              <a:t>第</a:t>
            </a:r>
            <a:r>
              <a:rPr lang="en-US" altLang="zh-TW" sz="4000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宋体" pitchFamily="2" charset="-122"/>
              </a:rPr>
              <a:t>72</a:t>
            </a:r>
            <a:r>
              <a:rPr lang="zh-TW" altLang="en-US" sz="4000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宋体" pitchFamily="2" charset="-122"/>
              </a:rPr>
              <a:t>次管理會議</a:t>
            </a:r>
            <a:endParaRPr lang="zh-TW" altLang="en-US" sz="4000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  <a:cs typeface="宋体" pitchFamily="2" charset="-122"/>
            </a:endParaRPr>
          </a:p>
        </p:txBody>
      </p:sp>
      <p:sp>
        <p:nvSpPr>
          <p:cNvPr id="7" name="20">
            <a:extLst>
              <a:ext uri="{FF2B5EF4-FFF2-40B4-BE49-F238E27FC236}">
                <a16:creationId xmlns:a16="http://schemas.microsoft.com/office/drawing/2014/main" id="{7BCBFAF3-6D7B-49E8-B687-4156E4F3A2EB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106630" y="4132820"/>
            <a:ext cx="436153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TW" altLang="en-US" sz="24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rPr>
              <a:t>單  位</a:t>
            </a:r>
            <a:r>
              <a:rPr lang="en-US" altLang="zh-TW" sz="24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rPr>
              <a:t>: </a:t>
            </a:r>
            <a:r>
              <a:rPr lang="zh-TW" altLang="en-US" sz="2400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rPr>
              <a:t>桃園區網中心</a:t>
            </a:r>
            <a:endParaRPr lang="zh-TW" altLang="en-US" sz="2400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TW" altLang="en-US" sz="24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rPr>
              <a:t>報告人</a:t>
            </a:r>
            <a:r>
              <a:rPr lang="en-US" altLang="zh-TW" sz="24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rPr>
              <a:t>: </a:t>
            </a:r>
            <a:r>
              <a:rPr lang="zh-TW" altLang="en-US" sz="24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rPr>
              <a:t>許時準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TW" altLang="en-US" sz="2400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rPr>
              <a:t>日  </a:t>
            </a:r>
            <a:r>
              <a:rPr lang="zh-TW" altLang="en-US" sz="24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rPr>
              <a:t>期</a:t>
            </a:r>
            <a:r>
              <a:rPr lang="en-US" altLang="zh-TW" sz="24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rPr>
              <a:t>: </a:t>
            </a:r>
            <a:r>
              <a:rPr lang="en-US" altLang="zh-TW" sz="2400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rPr>
              <a:t>2023/10/13</a:t>
            </a:r>
            <a:endParaRPr lang="en-US" altLang="zh-TW" sz="2400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8" name="PA_Line 21">
            <a:extLst>
              <a:ext uri="{FF2B5EF4-FFF2-40B4-BE49-F238E27FC236}">
                <a16:creationId xmlns:a16="http://schemas.microsoft.com/office/drawing/2014/main" id="{8F339D07-EA62-4147-8831-08FC34D93A36}"/>
              </a:ext>
            </a:extLst>
          </p:cNvPr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4654122" y="3456773"/>
            <a:ext cx="3266550" cy="0"/>
          </a:xfrm>
          <a:prstGeom prst="line">
            <a:avLst/>
          </a:prstGeom>
          <a:noFill/>
          <a:ln w="6350">
            <a:solidFill>
              <a:schemeClr val="bg1">
                <a:lumMod val="8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ln>
                <a:solidFill>
                  <a:schemeClr val="tx1">
                    <a:lumMod val="60000"/>
                    <a:lumOff val="40000"/>
                  </a:schemeClr>
                </a:solidFill>
              </a:ln>
              <a:solidFill>
                <a:schemeClr val="bg1">
                  <a:lumMod val="8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18">
            <a:extLst>
              <a:ext uri="{FF2B5EF4-FFF2-40B4-BE49-F238E27FC236}">
                <a16:creationId xmlns:a16="http://schemas.microsoft.com/office/drawing/2014/main" id="{DF1D1AD4-B461-4D0F-9A3F-DFBDFB58BF9B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55917" y="5428687"/>
            <a:ext cx="1556325" cy="692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5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宋体" pitchFamily="2" charset="-122"/>
              </a:rPr>
              <a:t>20</a:t>
            </a:r>
            <a:r>
              <a:rPr lang="en-US" altLang="zh-TW" sz="45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宋体" pitchFamily="2" charset="-122"/>
              </a:rPr>
              <a:t>23</a:t>
            </a:r>
            <a:endParaRPr lang="en-US" altLang="zh-CN" sz="45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宋体" pitchFamily="2" charset="-122"/>
            </a:endParaRPr>
          </a:p>
        </p:txBody>
      </p:sp>
      <p:pic>
        <p:nvPicPr>
          <p:cNvPr id="12" name="圖形 11">
            <a:extLst>
              <a:ext uri="{FF2B5EF4-FFF2-40B4-BE49-F238E27FC236}">
                <a16:creationId xmlns:a16="http://schemas.microsoft.com/office/drawing/2014/main" id="{0BCDB1FC-001A-4CED-B3F3-7AD4467D6AA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2522006" y="1563187"/>
            <a:ext cx="1488629" cy="3600050"/>
          </a:xfrm>
          <a:prstGeom prst="rect">
            <a:avLst/>
          </a:prstGeom>
        </p:spPr>
      </p:pic>
      <p:sp>
        <p:nvSpPr>
          <p:cNvPr id="15" name="圖形 1">
            <a:extLst>
              <a:ext uri="{FF2B5EF4-FFF2-40B4-BE49-F238E27FC236}">
                <a16:creationId xmlns:a16="http://schemas.microsoft.com/office/drawing/2014/main" id="{8E944271-1AAF-4B29-802F-2C1FA55AC096}"/>
              </a:ext>
            </a:extLst>
          </p:cNvPr>
          <p:cNvSpPr/>
          <p:nvPr/>
        </p:nvSpPr>
        <p:spPr>
          <a:xfrm>
            <a:off x="-49710" y="109000"/>
            <a:ext cx="3324629" cy="6649257"/>
          </a:xfrm>
          <a:custGeom>
            <a:avLst/>
            <a:gdLst>
              <a:gd name="connsiteX0" fmla="*/ 0 w 1943100"/>
              <a:gd name="connsiteY0" fmla="*/ 0 h 3886200"/>
              <a:gd name="connsiteX1" fmla="*/ 0 w 1943100"/>
              <a:gd name="connsiteY1" fmla="*/ 3894773 h 3886200"/>
              <a:gd name="connsiteX2" fmla="*/ 1947863 w 1943100"/>
              <a:gd name="connsiteY2" fmla="*/ 1947863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3100" h="3886200">
                <a:moveTo>
                  <a:pt x="0" y="0"/>
                </a:moveTo>
                <a:lnTo>
                  <a:pt x="0" y="3894773"/>
                </a:lnTo>
                <a:lnTo>
                  <a:pt x="1947863" y="1947863"/>
                </a:lnTo>
                <a:close/>
              </a:path>
            </a:pathLst>
          </a:cu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1143000" ty="0" sx="100000" sy="100000" flip="y" algn="ctr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TW" altLang="en-US" dirty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6566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>
            <a:extLst>
              <a:ext uri="{FF2B5EF4-FFF2-40B4-BE49-F238E27FC236}">
                <a16:creationId xmlns:a16="http://schemas.microsoft.com/office/drawing/2014/main" id="{D50C5F20-0FD6-4123-B9A4-E18D3686C5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6"/>
          <a:stretch/>
        </p:blipFill>
        <p:spPr>
          <a:xfrm>
            <a:off x="0" y="0"/>
            <a:ext cx="9192519" cy="6867258"/>
          </a:xfrm>
          <a:prstGeom prst="rect">
            <a:avLst/>
          </a:prstGeom>
          <a:solidFill>
            <a:srgbClr val="00B0F0"/>
          </a:solidFill>
        </p:spPr>
      </p:pic>
      <p:sp>
        <p:nvSpPr>
          <p:cNvPr id="13" name="圖形 1">
            <a:extLst>
              <a:ext uri="{FF2B5EF4-FFF2-40B4-BE49-F238E27FC236}">
                <a16:creationId xmlns:a16="http://schemas.microsoft.com/office/drawing/2014/main" id="{6992EF0D-78E4-468A-B4F1-554DB92B2F87}"/>
              </a:ext>
            </a:extLst>
          </p:cNvPr>
          <p:cNvSpPr/>
          <p:nvPr/>
        </p:nvSpPr>
        <p:spPr>
          <a:xfrm>
            <a:off x="-49710" y="109000"/>
            <a:ext cx="3324629" cy="6649257"/>
          </a:xfrm>
          <a:custGeom>
            <a:avLst/>
            <a:gdLst>
              <a:gd name="connsiteX0" fmla="*/ 0 w 1943100"/>
              <a:gd name="connsiteY0" fmla="*/ 0 h 3886200"/>
              <a:gd name="connsiteX1" fmla="*/ 0 w 1943100"/>
              <a:gd name="connsiteY1" fmla="*/ 3894773 h 3886200"/>
              <a:gd name="connsiteX2" fmla="*/ 1947863 w 1943100"/>
              <a:gd name="connsiteY2" fmla="*/ 1947863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3100" h="3886200">
                <a:moveTo>
                  <a:pt x="0" y="0"/>
                </a:moveTo>
                <a:lnTo>
                  <a:pt x="0" y="3894773"/>
                </a:lnTo>
                <a:lnTo>
                  <a:pt x="1947863" y="1947863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y" algn="b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TW" altLang="en-US" dirty="0"/>
          </a:p>
        </p:txBody>
      </p:sp>
      <p:grpSp>
        <p:nvGrpSpPr>
          <p:cNvPr id="3" name="组合 11">
            <a:extLst>
              <a:ext uri="{FF2B5EF4-FFF2-40B4-BE49-F238E27FC236}">
                <a16:creationId xmlns:a16="http://schemas.microsoft.com/office/drawing/2014/main" id="{2D3B82AF-CD65-41A3-AE9D-2BDF970063BB}"/>
              </a:ext>
            </a:extLst>
          </p:cNvPr>
          <p:cNvGrpSpPr/>
          <p:nvPr/>
        </p:nvGrpSpPr>
        <p:grpSpPr>
          <a:xfrm>
            <a:off x="5229757" y="1936978"/>
            <a:ext cx="288235" cy="2625377"/>
            <a:chOff x="2304906" y="1446070"/>
            <a:chExt cx="642258" cy="3789293"/>
          </a:xfrm>
        </p:grpSpPr>
        <p:cxnSp>
          <p:nvCxnSpPr>
            <p:cNvPr id="4" name="直接连接符 12">
              <a:extLst>
                <a:ext uri="{FF2B5EF4-FFF2-40B4-BE49-F238E27FC236}">
                  <a16:creationId xmlns:a16="http://schemas.microsoft.com/office/drawing/2014/main" id="{01C5C8B7-AF4A-43C2-BC47-3078DCDFF6BF}"/>
                </a:ext>
              </a:extLst>
            </p:cNvPr>
            <p:cNvCxnSpPr>
              <a:cxnSpLocks/>
            </p:cNvCxnSpPr>
            <p:nvPr/>
          </p:nvCxnSpPr>
          <p:spPr>
            <a:xfrm>
              <a:off x="2304906" y="5080534"/>
              <a:ext cx="642258" cy="0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组合 13">
              <a:extLst>
                <a:ext uri="{FF2B5EF4-FFF2-40B4-BE49-F238E27FC236}">
                  <a16:creationId xmlns:a16="http://schemas.microsoft.com/office/drawing/2014/main" id="{186218A1-DBD8-42E0-904B-45E982C0B91B}"/>
                </a:ext>
              </a:extLst>
            </p:cNvPr>
            <p:cNvGrpSpPr/>
            <p:nvPr/>
          </p:nvGrpSpPr>
          <p:grpSpPr>
            <a:xfrm flipV="1">
              <a:off x="2304906" y="1446070"/>
              <a:ext cx="642258" cy="3789293"/>
              <a:chOff x="1774958" y="-31845508"/>
              <a:chExt cx="6607779" cy="38985674"/>
            </a:xfrm>
          </p:grpSpPr>
          <p:cxnSp>
            <p:nvCxnSpPr>
              <p:cNvPr id="6" name="直接连接符 14">
                <a:extLst>
                  <a:ext uri="{FF2B5EF4-FFF2-40B4-BE49-F238E27FC236}">
                    <a16:creationId xmlns:a16="http://schemas.microsoft.com/office/drawing/2014/main" id="{14D16BB0-2A78-497D-B276-6297EEC4FC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14142" y="-31845508"/>
                <a:ext cx="0" cy="38985674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15">
                <a:extLst>
                  <a:ext uri="{FF2B5EF4-FFF2-40B4-BE49-F238E27FC236}">
                    <a16:creationId xmlns:a16="http://schemas.microsoft.com/office/drawing/2014/main" id="{F95FA5A3-3125-4700-8400-B8A57879F5A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774958" y="5227011"/>
                <a:ext cx="6607779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id="{3A980BCF-31A3-4BF5-A993-B291BDD60F90}"/>
              </a:ext>
            </a:extLst>
          </p:cNvPr>
          <p:cNvSpPr/>
          <p:nvPr/>
        </p:nvSpPr>
        <p:spPr>
          <a:xfrm>
            <a:off x="5434972" y="3163543"/>
            <a:ext cx="3178304" cy="5309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TW" altLang="en-US" sz="3450" spc="225" noProof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Arial" panose="020B0604020202020204" pitchFamily="34" charset="0"/>
              </a:rPr>
              <a:t>整合監測系統</a:t>
            </a:r>
            <a:endParaRPr lang="zh-TW" altLang="en-US" sz="3450" spc="225" noProof="1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1" name="圖形 10">
            <a:extLst>
              <a:ext uri="{FF2B5EF4-FFF2-40B4-BE49-F238E27FC236}">
                <a16:creationId xmlns:a16="http://schemas.microsoft.com/office/drawing/2014/main" id="{635689FB-6667-47C6-B879-11D753EB9F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5643999" y="2615316"/>
            <a:ext cx="1934752" cy="445502"/>
          </a:xfrm>
          <a:prstGeom prst="rect">
            <a:avLst/>
          </a:prstGeom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3495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C2EADE2-60BD-44C5-AB92-ADCFBDE12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dirty="0">
                <a:cs typeface="Noto Sans Symbols"/>
                <a:sym typeface="Noto Sans Symbols"/>
              </a:rPr>
              <a:t>整合監測系統結合即時</a:t>
            </a:r>
            <a:r>
              <a:rPr lang="zh-TW" altLang="en-US" dirty="0" smtClean="0">
                <a:cs typeface="Noto Sans Symbols"/>
                <a:sym typeface="Noto Sans Symbols"/>
              </a:rPr>
              <a:t>告警</a:t>
            </a:r>
            <a:endParaRPr lang="zh-HK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0269" y="2406470"/>
            <a:ext cx="6044352" cy="4230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Google Shape;441;p16"/>
          <p:cNvSpPr txBox="1"/>
          <p:nvPr/>
        </p:nvSpPr>
        <p:spPr>
          <a:xfrm>
            <a:off x="249842" y="1058656"/>
            <a:ext cx="8010997" cy="15540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742950" lvl="1" indent="-285750">
              <a:lnSpc>
                <a:spcPct val="120000"/>
              </a:lnSpc>
              <a:buClr>
                <a:srgbClr val="555DAB"/>
              </a:buClr>
              <a:buSzPts val="1800"/>
              <a:buFont typeface="Noto Sans Symbols"/>
              <a:buChar char="❏"/>
            </a:pPr>
            <a:r>
              <a:rPr lang="zh-TW" altLang="en-US" sz="2000" dirty="0" smtClean="0">
                <a:latin typeface="DFKai-SB"/>
                <a:ea typeface="DFKai-SB"/>
                <a:cs typeface="DFKai-SB"/>
                <a:sym typeface="DFKai-SB"/>
              </a:rPr>
              <a:t>隨時</a:t>
            </a:r>
            <a:r>
              <a:rPr lang="zh-TW" altLang="en-US" sz="2000" dirty="0" smtClean="0">
                <a:latin typeface="DFKai-SB"/>
                <a:ea typeface="DFKai-SB"/>
                <a:cs typeface="DFKai-SB"/>
                <a:sym typeface="DFKai-SB"/>
              </a:rPr>
              <a:t>監測桃園</a:t>
            </a:r>
            <a:r>
              <a:rPr lang="zh-TW" altLang="en-US" sz="2000" dirty="0">
                <a:latin typeface="DFKai-SB"/>
                <a:ea typeface="DFKai-SB"/>
                <a:cs typeface="DFKai-SB"/>
                <a:sym typeface="DFKai-SB"/>
              </a:rPr>
              <a:t>區</a:t>
            </a:r>
            <a:r>
              <a:rPr lang="zh-TW" altLang="en-US" sz="2000" dirty="0" smtClean="0">
                <a:latin typeface="DFKai-SB"/>
                <a:ea typeface="DFKai-SB"/>
                <a:cs typeface="DFKai-SB"/>
                <a:sym typeface="DFKai-SB"/>
              </a:rPr>
              <a:t>網及</a:t>
            </a:r>
            <a:r>
              <a:rPr lang="zh-TW" altLang="en-US" sz="2000" dirty="0">
                <a:latin typeface="DFKai-SB"/>
                <a:ea typeface="DFKai-SB"/>
                <a:cs typeface="DFKai-SB"/>
                <a:sym typeface="DFKai-SB"/>
              </a:rPr>
              <a:t>連線學校的網路設備和</a:t>
            </a:r>
            <a:r>
              <a:rPr lang="zh-TW" altLang="en-US" sz="2000" dirty="0" smtClean="0">
                <a:latin typeface="DFKai-SB"/>
                <a:ea typeface="DFKai-SB"/>
                <a:cs typeface="DFKai-SB"/>
                <a:sym typeface="DFKai-SB"/>
              </a:rPr>
              <a:t>資源</a:t>
            </a:r>
            <a:endParaRPr lang="zh-TW" altLang="en-US" sz="2000" dirty="0">
              <a:latin typeface="DFKai-SB"/>
              <a:ea typeface="DFKai-SB"/>
              <a:cs typeface="DFKai-SB"/>
              <a:sym typeface="DFKai-SB"/>
            </a:endParaRPr>
          </a:p>
          <a:p>
            <a:pPr marL="742950" lvl="1" indent="-285750">
              <a:lnSpc>
                <a:spcPct val="120000"/>
              </a:lnSpc>
              <a:buClr>
                <a:srgbClr val="555DAB"/>
              </a:buClr>
              <a:buSzPts val="1800"/>
              <a:buFont typeface="Noto Sans Symbols"/>
              <a:buChar char="❏"/>
            </a:pPr>
            <a:r>
              <a:rPr lang="zh-TW" altLang="en-US" sz="2000" dirty="0" smtClean="0">
                <a:latin typeface="DFKai-SB"/>
                <a:ea typeface="DFKai-SB"/>
                <a:cs typeface="DFKai-SB"/>
                <a:sym typeface="DFKai-SB"/>
              </a:rPr>
              <a:t>即時</a:t>
            </a:r>
            <a:r>
              <a:rPr lang="zh-TW" altLang="en-US" sz="2000" dirty="0" smtClean="0">
                <a:latin typeface="DFKai-SB"/>
                <a:ea typeface="DFKai-SB"/>
                <a:cs typeface="DFKai-SB"/>
                <a:sym typeface="DFKai-SB"/>
              </a:rPr>
              <a:t>接獲</a:t>
            </a:r>
            <a:r>
              <a:rPr lang="zh-TW" altLang="en-US" sz="2000" dirty="0">
                <a:latin typeface="DFKai-SB"/>
                <a:ea typeface="DFKai-SB"/>
                <a:cs typeface="DFKai-SB"/>
                <a:sym typeface="DFKai-SB"/>
              </a:rPr>
              <a:t>資安事件通報及</a:t>
            </a:r>
            <a:r>
              <a:rPr lang="zh-TW" altLang="en-US" sz="2000" dirty="0" smtClean="0">
                <a:latin typeface="DFKai-SB"/>
                <a:ea typeface="DFKai-SB"/>
                <a:cs typeface="DFKai-SB"/>
                <a:sym typeface="DFKai-SB"/>
              </a:rPr>
              <a:t>處理</a:t>
            </a:r>
            <a:endParaRPr lang="en-US" altLang="zh-TW" sz="2000" dirty="0" smtClean="0">
              <a:latin typeface="DFKai-SB"/>
              <a:ea typeface="DFKai-SB"/>
              <a:cs typeface="DFKai-SB"/>
              <a:sym typeface="DFKai-SB"/>
            </a:endParaRPr>
          </a:p>
          <a:p>
            <a:pPr marL="742950" lvl="1" indent="-285750">
              <a:lnSpc>
                <a:spcPct val="120000"/>
              </a:lnSpc>
              <a:buClr>
                <a:srgbClr val="555DAB"/>
              </a:buClr>
              <a:buSzPts val="1800"/>
              <a:buFont typeface="Noto Sans Symbols"/>
              <a:buChar char="❏"/>
            </a:pPr>
            <a:r>
              <a:rPr lang="zh-TW" altLang="en-US" sz="2000" dirty="0">
                <a:latin typeface="DFKai-SB"/>
                <a:ea typeface="DFKai-SB"/>
                <a:cs typeface="DFKai-SB"/>
                <a:sym typeface="DFKai-SB"/>
              </a:rPr>
              <a:t>隨時掌控網站服務是否正常運作</a:t>
            </a:r>
            <a:endParaRPr lang="en-US" altLang="zh-TW" sz="2000" dirty="0">
              <a:latin typeface="DFKai-SB"/>
              <a:ea typeface="DFKai-SB"/>
              <a:cs typeface="DFKai-SB"/>
              <a:sym typeface="DFKai-SB"/>
            </a:endParaRPr>
          </a:p>
          <a:p>
            <a:pPr marL="742950" lvl="1" indent="-285750">
              <a:lnSpc>
                <a:spcPct val="120000"/>
              </a:lnSpc>
              <a:buClr>
                <a:srgbClr val="555DAB"/>
              </a:buClr>
              <a:buSzPts val="1800"/>
              <a:buFont typeface="Noto Sans Symbols"/>
              <a:buChar char="❏"/>
            </a:pPr>
            <a:endParaRPr lang="zh-TW" altLang="en-US" sz="2000" dirty="0">
              <a:latin typeface="DFKai-SB"/>
              <a:ea typeface="DFKai-SB"/>
              <a:cs typeface="DFKai-SB"/>
              <a:sym typeface="DFKai-SB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52831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C2EADE2-60BD-44C5-AB92-ADCFBDE12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dirty="0">
                <a:cs typeface="Noto Sans Symbols"/>
                <a:sym typeface="Noto Sans Symbols"/>
              </a:rPr>
              <a:t>智慧資安事件即時</a:t>
            </a:r>
            <a:r>
              <a:rPr lang="zh-TW" altLang="en-US" dirty="0" smtClean="0">
                <a:cs typeface="Noto Sans Symbols"/>
                <a:sym typeface="Noto Sans Symbols"/>
              </a:rPr>
              <a:t>通知</a:t>
            </a:r>
            <a:endParaRPr lang="zh-HK" altLang="en-US" dirty="0"/>
          </a:p>
        </p:txBody>
      </p:sp>
      <p:pic>
        <p:nvPicPr>
          <p:cNvPr id="2050" name="Picture 2" descr="image (26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745" y="2436501"/>
            <a:ext cx="5749430" cy="4007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Google Shape;441;p16"/>
          <p:cNvSpPr txBox="1"/>
          <p:nvPr/>
        </p:nvSpPr>
        <p:spPr>
          <a:xfrm>
            <a:off x="301925" y="1060050"/>
            <a:ext cx="8010997" cy="15540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742950" lvl="1" indent="-285750">
              <a:lnSpc>
                <a:spcPct val="120000"/>
              </a:lnSpc>
              <a:buClr>
                <a:srgbClr val="555DAB"/>
              </a:buClr>
              <a:buSzPts val="1800"/>
              <a:buFont typeface="Noto Sans Symbols"/>
              <a:buChar char="❏"/>
            </a:pPr>
            <a:r>
              <a:rPr lang="zh-TW" altLang="en-US" sz="2000" dirty="0">
                <a:latin typeface="DFKai-SB"/>
                <a:ea typeface="DFKai-SB"/>
                <a:cs typeface="DFKai-SB"/>
                <a:sym typeface="DFKai-SB"/>
              </a:rPr>
              <a:t>當接收到資安事件及資安預警事件，使用智慧化</a:t>
            </a:r>
            <a:r>
              <a:rPr lang="en-US" altLang="zh-TW" sz="2000" dirty="0" smtClean="0">
                <a:latin typeface="DFKai-SB"/>
                <a:ea typeface="DFKai-SB"/>
                <a:cs typeface="DFKai-SB"/>
                <a:sym typeface="DFKai-SB"/>
              </a:rPr>
              <a:t>parsing</a:t>
            </a:r>
            <a:r>
              <a:rPr lang="zh-TW" altLang="en-US" sz="2000" dirty="0" smtClean="0">
                <a:latin typeface="DFKai-SB"/>
                <a:ea typeface="DFKai-SB"/>
                <a:cs typeface="DFKai-SB"/>
                <a:sym typeface="DFKai-SB"/>
              </a:rPr>
              <a:t> 識別</a:t>
            </a:r>
            <a:r>
              <a:rPr lang="zh-TW" altLang="en-US" sz="2000" dirty="0">
                <a:latin typeface="DFKai-SB"/>
                <a:ea typeface="DFKai-SB"/>
                <a:cs typeface="DFKai-SB"/>
                <a:sym typeface="DFKai-SB"/>
              </a:rPr>
              <a:t>資安事件和相對應處理的連線</a:t>
            </a:r>
            <a:r>
              <a:rPr lang="zh-TW" altLang="en-US" sz="2000" dirty="0" smtClean="0">
                <a:latin typeface="DFKai-SB"/>
                <a:ea typeface="DFKai-SB"/>
                <a:cs typeface="DFKai-SB"/>
                <a:sym typeface="DFKai-SB"/>
              </a:rPr>
              <a:t>學校。</a:t>
            </a:r>
            <a:endParaRPr lang="en-US" altLang="zh-TW" sz="2000" dirty="0" smtClean="0">
              <a:latin typeface="DFKai-SB"/>
              <a:ea typeface="DFKai-SB"/>
              <a:cs typeface="DFKai-SB"/>
              <a:sym typeface="DFKai-SB"/>
            </a:endParaRPr>
          </a:p>
          <a:p>
            <a:pPr marL="742950" lvl="1" indent="-285750">
              <a:lnSpc>
                <a:spcPct val="120000"/>
              </a:lnSpc>
              <a:buClr>
                <a:srgbClr val="555DAB"/>
              </a:buClr>
              <a:buSzPts val="1800"/>
              <a:buFont typeface="Noto Sans Symbols"/>
              <a:buChar char="❏"/>
            </a:pPr>
            <a:r>
              <a:rPr lang="zh-TW" altLang="en-US" sz="2000" dirty="0" smtClean="0">
                <a:latin typeface="DFKai-SB"/>
                <a:ea typeface="DFKai-SB"/>
                <a:cs typeface="DFKai-SB"/>
                <a:sym typeface="DFKai-SB"/>
              </a:rPr>
              <a:t>利用</a:t>
            </a:r>
            <a:r>
              <a:rPr lang="zh-TW" altLang="en-US" sz="2000" dirty="0">
                <a:latin typeface="DFKai-SB"/>
                <a:ea typeface="DFKai-SB"/>
                <a:cs typeface="DFKai-SB"/>
                <a:sym typeface="DFKai-SB"/>
              </a:rPr>
              <a:t>電子郵件及</a:t>
            </a:r>
            <a:r>
              <a:rPr lang="en-US" altLang="zh-TW" sz="2000" dirty="0">
                <a:latin typeface="DFKai-SB"/>
                <a:ea typeface="DFKai-SB"/>
                <a:cs typeface="DFKai-SB"/>
                <a:sym typeface="DFKai-SB"/>
              </a:rPr>
              <a:t>LINE </a:t>
            </a:r>
            <a:r>
              <a:rPr lang="zh-TW" altLang="en-US" sz="2000" dirty="0" smtClean="0">
                <a:latin typeface="DFKai-SB"/>
                <a:ea typeface="DFKai-SB"/>
                <a:cs typeface="DFKai-SB"/>
                <a:sym typeface="DFKai-SB"/>
              </a:rPr>
              <a:t>即時</a:t>
            </a:r>
            <a:r>
              <a:rPr lang="zh-TW" altLang="en-US" sz="2000" dirty="0">
                <a:latin typeface="DFKai-SB"/>
                <a:ea typeface="DFKai-SB"/>
                <a:cs typeface="DFKai-SB"/>
                <a:sym typeface="DFKai-SB"/>
              </a:rPr>
              <a:t>通知給區網連線學校</a:t>
            </a:r>
            <a:r>
              <a:rPr lang="zh-TW" altLang="en-US" sz="2000" dirty="0" smtClean="0">
                <a:latin typeface="DFKai-SB"/>
                <a:ea typeface="DFKai-SB"/>
                <a:cs typeface="DFKai-SB"/>
                <a:sym typeface="DFKai-SB"/>
              </a:rPr>
              <a:t>處理。</a:t>
            </a:r>
            <a:endParaRPr lang="zh-TW" altLang="en-US" sz="2000" dirty="0">
              <a:latin typeface="DFKai-SB"/>
              <a:ea typeface="DFKai-SB"/>
              <a:cs typeface="DFKai-SB"/>
              <a:sym typeface="DFKai-SB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12</a:t>
            </a:fld>
            <a:endParaRPr lang="zh-TW" altLang="en-US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6459" y="2514961"/>
            <a:ext cx="2877542" cy="331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44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C2EADE2-60BD-44C5-AB92-ADCFBDE12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dirty="0" smtClean="0">
                <a:cs typeface="Noto Sans Symbols"/>
                <a:sym typeface="Noto Sans Symbols"/>
              </a:rPr>
              <a:t>網站</a:t>
            </a:r>
            <a:r>
              <a:rPr lang="zh-TW" altLang="en-US" dirty="0">
                <a:cs typeface="Noto Sans Symbols"/>
                <a:sym typeface="Noto Sans Symbols"/>
              </a:rPr>
              <a:t>置換</a:t>
            </a:r>
            <a:r>
              <a:rPr lang="zh-TW" altLang="en-US" dirty="0" smtClean="0">
                <a:cs typeface="Noto Sans Symbols"/>
                <a:sym typeface="Noto Sans Symbols"/>
              </a:rPr>
              <a:t>監測</a:t>
            </a:r>
            <a:r>
              <a:rPr lang="en-US" altLang="zh-TW" dirty="0" smtClean="0">
                <a:cs typeface="Noto Sans Symbols"/>
                <a:sym typeface="Noto Sans Symbols"/>
              </a:rPr>
              <a:t>(1)</a:t>
            </a:r>
            <a:endParaRPr lang="zh-HK" alt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7969" y="2811894"/>
            <a:ext cx="3548062" cy="3353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Google Shape;441;p16"/>
          <p:cNvSpPr txBox="1"/>
          <p:nvPr/>
        </p:nvSpPr>
        <p:spPr>
          <a:xfrm>
            <a:off x="276046" y="996503"/>
            <a:ext cx="8239304" cy="15540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742950" lvl="1" indent="-285750">
              <a:lnSpc>
                <a:spcPct val="120000"/>
              </a:lnSpc>
              <a:buClr>
                <a:srgbClr val="555DAB"/>
              </a:buClr>
              <a:buSzPts val="1800"/>
              <a:buFont typeface="Noto Sans Symbols"/>
              <a:buChar char="❏"/>
            </a:pPr>
            <a:r>
              <a:rPr lang="zh-TW" altLang="en-US" sz="2000" dirty="0" smtClean="0">
                <a:latin typeface="DFKai-SB"/>
                <a:ea typeface="DFKai-SB"/>
                <a:cs typeface="DFKai-SB"/>
                <a:sym typeface="DFKai-SB"/>
              </a:rPr>
              <a:t>使用</a:t>
            </a:r>
            <a:r>
              <a:rPr lang="zh-TW" altLang="en-US" sz="2000" dirty="0">
                <a:latin typeface="DFKai-SB"/>
                <a:ea typeface="DFKai-SB"/>
                <a:cs typeface="DFKai-SB"/>
                <a:sym typeface="DFKai-SB"/>
              </a:rPr>
              <a:t>開源</a:t>
            </a:r>
            <a:r>
              <a:rPr lang="zh-TW" altLang="en-US" sz="2000" dirty="0" smtClean="0">
                <a:latin typeface="DFKai-SB"/>
                <a:ea typeface="DFKai-SB"/>
                <a:cs typeface="DFKai-SB"/>
                <a:sym typeface="DFKai-SB"/>
              </a:rPr>
              <a:t>軟體 </a:t>
            </a:r>
            <a:r>
              <a:rPr lang="en-US" altLang="zh-TW" sz="2000" dirty="0" smtClean="0">
                <a:latin typeface="DFKai-SB"/>
                <a:ea typeface="DFKai-SB"/>
                <a:cs typeface="DFKai-SB"/>
                <a:sym typeface="DFKai-SB"/>
              </a:rPr>
              <a:t>Changedetection.io</a:t>
            </a:r>
            <a:r>
              <a:rPr lang="zh-TW" altLang="en-US" sz="2000" dirty="0" smtClean="0">
                <a:latin typeface="DFKai-SB"/>
                <a:ea typeface="DFKai-SB"/>
                <a:cs typeface="DFKai-SB"/>
                <a:sym typeface="DFKai-SB"/>
              </a:rPr>
              <a:t> 主動由</a:t>
            </a:r>
            <a:r>
              <a:rPr lang="zh-TW" altLang="en-US" sz="2000" dirty="0">
                <a:latin typeface="DFKai-SB"/>
                <a:ea typeface="DFKai-SB"/>
                <a:cs typeface="DFKai-SB"/>
                <a:sym typeface="DFKai-SB"/>
              </a:rPr>
              <a:t>外部偵測連線學校網站的更改異</a:t>
            </a:r>
            <a:r>
              <a:rPr lang="zh-TW" altLang="en-US" sz="2000" dirty="0" smtClean="0">
                <a:latin typeface="DFKai-SB"/>
                <a:ea typeface="DFKai-SB"/>
                <a:cs typeface="DFKai-SB"/>
                <a:sym typeface="DFKai-SB"/>
              </a:rPr>
              <a:t>動。</a:t>
            </a:r>
            <a:endParaRPr lang="en-US" altLang="zh-TW" sz="2000" dirty="0" smtClean="0">
              <a:latin typeface="DFKai-SB"/>
              <a:ea typeface="DFKai-SB"/>
              <a:cs typeface="DFKai-SB"/>
              <a:sym typeface="DFKai-SB"/>
            </a:endParaRPr>
          </a:p>
          <a:p>
            <a:pPr marL="742950" lvl="1" indent="-285750">
              <a:lnSpc>
                <a:spcPct val="120000"/>
              </a:lnSpc>
              <a:buClr>
                <a:srgbClr val="555DAB"/>
              </a:buClr>
              <a:buSzPts val="1800"/>
              <a:buFont typeface="Noto Sans Symbols"/>
              <a:buChar char="❏"/>
            </a:pPr>
            <a:r>
              <a:rPr lang="zh-TW" altLang="en-US" sz="2000" dirty="0" smtClean="0">
                <a:latin typeface="DFKai-SB"/>
                <a:ea typeface="DFKai-SB"/>
                <a:cs typeface="DFKai-SB"/>
                <a:sym typeface="DFKai-SB"/>
              </a:rPr>
              <a:t>內部</a:t>
            </a:r>
            <a:r>
              <a:rPr lang="zh-TW" altLang="en-US" sz="2000" dirty="0">
                <a:latin typeface="DFKai-SB"/>
                <a:ea typeface="DFKai-SB"/>
                <a:cs typeface="DFKai-SB"/>
                <a:sym typeface="DFKai-SB"/>
              </a:rPr>
              <a:t>偵測</a:t>
            </a:r>
            <a:r>
              <a:rPr lang="zh-TW" altLang="en-US" sz="2000" dirty="0" smtClean="0">
                <a:latin typeface="DFKai-SB"/>
                <a:ea typeface="DFKai-SB"/>
                <a:cs typeface="DFKai-SB"/>
                <a:sym typeface="DFKai-SB"/>
              </a:rPr>
              <a:t>方式，使用</a:t>
            </a:r>
            <a:r>
              <a:rPr lang="zh-TW" altLang="en-US" sz="2000" dirty="0">
                <a:latin typeface="DFKai-SB"/>
                <a:ea typeface="DFKai-SB"/>
                <a:cs typeface="DFKai-SB"/>
                <a:sym typeface="DFKai-SB"/>
              </a:rPr>
              <a:t>開源軟體</a:t>
            </a:r>
            <a:r>
              <a:rPr lang="en-US" altLang="zh-TW" sz="2000" dirty="0" err="1">
                <a:latin typeface="DFKai-SB"/>
                <a:ea typeface="DFKai-SB"/>
                <a:cs typeface="DFKai-SB"/>
                <a:sym typeface="DFKai-SB"/>
              </a:rPr>
              <a:t>fswatch</a:t>
            </a:r>
            <a:r>
              <a:rPr lang="zh-TW" altLang="en-US" sz="2000" dirty="0">
                <a:latin typeface="DFKai-SB"/>
                <a:ea typeface="DFKai-SB"/>
                <a:cs typeface="DFKai-SB"/>
                <a:sym typeface="DFKai-SB"/>
              </a:rPr>
              <a:t>，由內部監測網站內的檔案系統是否有更動，結合自行開發</a:t>
            </a:r>
            <a:r>
              <a:rPr lang="en-US" altLang="zh-TW" sz="2000" dirty="0">
                <a:latin typeface="DFKai-SB"/>
                <a:ea typeface="DFKai-SB"/>
                <a:cs typeface="DFKai-SB"/>
                <a:sym typeface="DFKai-SB"/>
              </a:rPr>
              <a:t>LINE Notify</a:t>
            </a:r>
            <a:r>
              <a:rPr lang="zh-TW" altLang="en-US" sz="2000" dirty="0">
                <a:latin typeface="DFKai-SB"/>
                <a:ea typeface="DFKai-SB"/>
                <a:cs typeface="DFKai-SB"/>
                <a:sym typeface="DFKai-SB"/>
              </a:rPr>
              <a:t>程式即時訊息發送</a:t>
            </a:r>
            <a:r>
              <a:rPr lang="zh-TW" altLang="en-US" sz="2000" dirty="0" smtClean="0">
                <a:latin typeface="DFKai-SB"/>
                <a:ea typeface="DFKai-SB"/>
                <a:cs typeface="DFKai-SB"/>
                <a:sym typeface="DFKai-SB"/>
              </a:rPr>
              <a:t>。</a:t>
            </a:r>
            <a:endParaRPr lang="zh-TW" altLang="en-US" sz="2000" dirty="0">
              <a:latin typeface="DFKai-SB"/>
              <a:ea typeface="DFKai-SB"/>
              <a:cs typeface="DFKai-SB"/>
              <a:sym typeface="DFKai-SB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9801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C2EADE2-60BD-44C5-AB92-ADCFBDE12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dirty="0" smtClean="0">
                <a:cs typeface="Noto Sans Symbols"/>
                <a:sym typeface="Noto Sans Symbols"/>
              </a:rPr>
              <a:t>網站</a:t>
            </a:r>
            <a:r>
              <a:rPr lang="zh-TW" altLang="en-US" dirty="0">
                <a:cs typeface="Noto Sans Symbols"/>
                <a:sym typeface="Noto Sans Symbols"/>
              </a:rPr>
              <a:t>置換</a:t>
            </a:r>
            <a:r>
              <a:rPr lang="zh-TW" altLang="en-US" dirty="0" smtClean="0">
                <a:cs typeface="Noto Sans Symbols"/>
                <a:sym typeface="Noto Sans Symbols"/>
              </a:rPr>
              <a:t>監測</a:t>
            </a:r>
            <a:r>
              <a:rPr lang="en-US" altLang="zh-TW" dirty="0" smtClean="0">
                <a:cs typeface="Noto Sans Symbols"/>
                <a:sym typeface="Noto Sans Symbols"/>
              </a:rPr>
              <a:t>(2)</a:t>
            </a:r>
            <a:endParaRPr lang="zh-HK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443" y="1297974"/>
            <a:ext cx="8631793" cy="4036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14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66504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>
            <a:extLst>
              <a:ext uri="{FF2B5EF4-FFF2-40B4-BE49-F238E27FC236}">
                <a16:creationId xmlns:a16="http://schemas.microsoft.com/office/drawing/2014/main" id="{D50C5F20-0FD6-4123-B9A4-E18D3686C5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6"/>
          <a:stretch/>
        </p:blipFill>
        <p:spPr>
          <a:xfrm>
            <a:off x="0" y="0"/>
            <a:ext cx="9192519" cy="6867258"/>
          </a:xfrm>
          <a:prstGeom prst="rect">
            <a:avLst/>
          </a:prstGeom>
          <a:solidFill>
            <a:srgbClr val="00B0F0"/>
          </a:solidFill>
        </p:spPr>
      </p:pic>
      <p:sp>
        <p:nvSpPr>
          <p:cNvPr id="13" name="圖形 1">
            <a:extLst>
              <a:ext uri="{FF2B5EF4-FFF2-40B4-BE49-F238E27FC236}">
                <a16:creationId xmlns:a16="http://schemas.microsoft.com/office/drawing/2014/main" id="{6992EF0D-78E4-468A-B4F1-554DB92B2F87}"/>
              </a:ext>
            </a:extLst>
          </p:cNvPr>
          <p:cNvSpPr/>
          <p:nvPr/>
        </p:nvSpPr>
        <p:spPr>
          <a:xfrm>
            <a:off x="-49710" y="109000"/>
            <a:ext cx="3324629" cy="6649257"/>
          </a:xfrm>
          <a:custGeom>
            <a:avLst/>
            <a:gdLst>
              <a:gd name="connsiteX0" fmla="*/ 0 w 1943100"/>
              <a:gd name="connsiteY0" fmla="*/ 0 h 3886200"/>
              <a:gd name="connsiteX1" fmla="*/ 0 w 1943100"/>
              <a:gd name="connsiteY1" fmla="*/ 3894773 h 3886200"/>
              <a:gd name="connsiteX2" fmla="*/ 1947863 w 1943100"/>
              <a:gd name="connsiteY2" fmla="*/ 1947863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3100" h="3886200">
                <a:moveTo>
                  <a:pt x="0" y="0"/>
                </a:moveTo>
                <a:lnTo>
                  <a:pt x="0" y="3894773"/>
                </a:lnTo>
                <a:lnTo>
                  <a:pt x="1947863" y="1947863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y" algn="b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TW" altLang="en-US" dirty="0"/>
          </a:p>
        </p:txBody>
      </p:sp>
      <p:grpSp>
        <p:nvGrpSpPr>
          <p:cNvPr id="3" name="组合 11">
            <a:extLst>
              <a:ext uri="{FF2B5EF4-FFF2-40B4-BE49-F238E27FC236}">
                <a16:creationId xmlns:a16="http://schemas.microsoft.com/office/drawing/2014/main" id="{2D3B82AF-CD65-41A3-AE9D-2BDF970063BB}"/>
              </a:ext>
            </a:extLst>
          </p:cNvPr>
          <p:cNvGrpSpPr/>
          <p:nvPr/>
        </p:nvGrpSpPr>
        <p:grpSpPr>
          <a:xfrm>
            <a:off x="5229757" y="1936978"/>
            <a:ext cx="288235" cy="2625377"/>
            <a:chOff x="2304906" y="1446070"/>
            <a:chExt cx="642258" cy="3789293"/>
          </a:xfrm>
        </p:grpSpPr>
        <p:cxnSp>
          <p:nvCxnSpPr>
            <p:cNvPr id="4" name="直接连接符 12">
              <a:extLst>
                <a:ext uri="{FF2B5EF4-FFF2-40B4-BE49-F238E27FC236}">
                  <a16:creationId xmlns:a16="http://schemas.microsoft.com/office/drawing/2014/main" id="{01C5C8B7-AF4A-43C2-BC47-3078DCDFF6BF}"/>
                </a:ext>
              </a:extLst>
            </p:cNvPr>
            <p:cNvCxnSpPr>
              <a:cxnSpLocks/>
            </p:cNvCxnSpPr>
            <p:nvPr/>
          </p:nvCxnSpPr>
          <p:spPr>
            <a:xfrm>
              <a:off x="2304906" y="5080534"/>
              <a:ext cx="642258" cy="0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组合 13">
              <a:extLst>
                <a:ext uri="{FF2B5EF4-FFF2-40B4-BE49-F238E27FC236}">
                  <a16:creationId xmlns:a16="http://schemas.microsoft.com/office/drawing/2014/main" id="{186218A1-DBD8-42E0-904B-45E982C0B91B}"/>
                </a:ext>
              </a:extLst>
            </p:cNvPr>
            <p:cNvGrpSpPr/>
            <p:nvPr/>
          </p:nvGrpSpPr>
          <p:grpSpPr>
            <a:xfrm flipV="1">
              <a:off x="2304906" y="1446070"/>
              <a:ext cx="642258" cy="3789293"/>
              <a:chOff x="1774958" y="-31845508"/>
              <a:chExt cx="6607779" cy="38985674"/>
            </a:xfrm>
          </p:grpSpPr>
          <p:cxnSp>
            <p:nvCxnSpPr>
              <p:cNvPr id="6" name="直接连接符 14">
                <a:extLst>
                  <a:ext uri="{FF2B5EF4-FFF2-40B4-BE49-F238E27FC236}">
                    <a16:creationId xmlns:a16="http://schemas.microsoft.com/office/drawing/2014/main" id="{14D16BB0-2A78-497D-B276-6297EEC4FC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14142" y="-31845508"/>
                <a:ext cx="0" cy="38985674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15">
                <a:extLst>
                  <a:ext uri="{FF2B5EF4-FFF2-40B4-BE49-F238E27FC236}">
                    <a16:creationId xmlns:a16="http://schemas.microsoft.com/office/drawing/2014/main" id="{F95FA5A3-3125-4700-8400-B8A57879F5A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774958" y="5227011"/>
                <a:ext cx="6607779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id="{3A980BCF-31A3-4BF5-A993-B291BDD60F90}"/>
              </a:ext>
            </a:extLst>
          </p:cNvPr>
          <p:cNvSpPr/>
          <p:nvPr/>
        </p:nvSpPr>
        <p:spPr>
          <a:xfrm>
            <a:off x="5434972" y="3163543"/>
            <a:ext cx="3178304" cy="5309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TW" altLang="en-US" sz="3450" spc="225" noProof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Arial" panose="020B0604020202020204" pitchFamily="34" charset="0"/>
              </a:rPr>
              <a:t>異地備援</a:t>
            </a:r>
            <a:endParaRPr lang="zh-TW" altLang="en-US" sz="3450" spc="225" noProof="1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1" name="圖形 10">
            <a:extLst>
              <a:ext uri="{FF2B5EF4-FFF2-40B4-BE49-F238E27FC236}">
                <a16:creationId xmlns:a16="http://schemas.microsoft.com/office/drawing/2014/main" id="{635689FB-6667-47C6-B879-11D753EB9F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5643999" y="2615316"/>
            <a:ext cx="1934752" cy="445502"/>
          </a:xfrm>
          <a:prstGeom prst="rect">
            <a:avLst/>
          </a:prstGeom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15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05941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C2EADE2-60BD-44C5-AB92-ADCFBDE12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dirty="0"/>
              <a:t>異地</a:t>
            </a:r>
            <a:r>
              <a:rPr lang="zh-TW" altLang="en-US" dirty="0" smtClean="0"/>
              <a:t>備份服務</a:t>
            </a:r>
            <a:endParaRPr lang="zh-HK" altLang="en-US" dirty="0"/>
          </a:p>
        </p:txBody>
      </p:sp>
      <p:sp>
        <p:nvSpPr>
          <p:cNvPr id="4" name="流程圖: 磁碟 3"/>
          <p:cNvSpPr/>
          <p:nvPr/>
        </p:nvSpPr>
        <p:spPr>
          <a:xfrm>
            <a:off x="4058820" y="4548368"/>
            <a:ext cx="1116956" cy="1234786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桃園區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網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ctr"/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NAS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5" name="圖片 4" descr="Network Storage Server: VIA NSD7800 (angle view) | Network S… | Flickr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9360" y="4284359"/>
            <a:ext cx="1165410" cy="1814750"/>
          </a:xfrm>
          <a:prstGeom prst="rect">
            <a:avLst/>
          </a:prstGeom>
        </p:spPr>
      </p:pic>
      <p:sp>
        <p:nvSpPr>
          <p:cNvPr id="6" name="向右箭號 5"/>
          <p:cNvSpPr/>
          <p:nvPr/>
        </p:nvSpPr>
        <p:spPr>
          <a:xfrm>
            <a:off x="2671957" y="4956410"/>
            <a:ext cx="1191831" cy="4706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文字方塊 8"/>
          <p:cNvSpPr txBox="1"/>
          <p:nvPr/>
        </p:nvSpPr>
        <p:spPr>
          <a:xfrm>
            <a:off x="2698683" y="4587078"/>
            <a:ext cx="14433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>
                <a:solidFill>
                  <a:srgbClr val="0070C0"/>
                </a:solidFill>
              </a:rPr>
              <a:t>Backup</a:t>
            </a:r>
            <a:endParaRPr lang="zh-TW" altLang="en-US" dirty="0">
              <a:solidFill>
                <a:srgbClr val="0070C0"/>
              </a:solidFill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404363" y="4868569"/>
            <a:ext cx="13849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連線學校</a:t>
            </a:r>
            <a:endParaRPr lang="en-US" altLang="zh-TW" dirty="0" smtClean="0">
              <a:solidFill>
                <a:srgbClr val="0070C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dirty="0" smtClean="0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重要資料</a:t>
            </a:r>
            <a:endParaRPr lang="zh-TW" altLang="en-US" dirty="0">
              <a:solidFill>
                <a:srgbClr val="0070C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0" name="流程圖: 磁碟 9"/>
          <p:cNvSpPr/>
          <p:nvPr/>
        </p:nvSpPr>
        <p:spPr>
          <a:xfrm>
            <a:off x="6963385" y="4587078"/>
            <a:ext cx="1116956" cy="1234786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花蓮區網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ctr"/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NAS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1" name="向右箭號 10"/>
          <p:cNvSpPr/>
          <p:nvPr/>
        </p:nvSpPr>
        <p:spPr>
          <a:xfrm>
            <a:off x="5576522" y="4995120"/>
            <a:ext cx="1191831" cy="4706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文字方塊 11"/>
          <p:cNvSpPr txBox="1"/>
          <p:nvPr/>
        </p:nvSpPr>
        <p:spPr>
          <a:xfrm>
            <a:off x="5603248" y="4625788"/>
            <a:ext cx="14433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>
                <a:solidFill>
                  <a:srgbClr val="0070C0"/>
                </a:solidFill>
              </a:rPr>
              <a:t>Backup</a:t>
            </a:r>
            <a:endParaRPr lang="zh-TW" altLang="en-US" dirty="0">
              <a:solidFill>
                <a:srgbClr val="0070C0"/>
              </a:solidFill>
            </a:endParaRPr>
          </a:p>
        </p:txBody>
      </p:sp>
      <p:sp>
        <p:nvSpPr>
          <p:cNvPr id="13" name="Google Shape;441;p16"/>
          <p:cNvSpPr txBox="1"/>
          <p:nvPr/>
        </p:nvSpPr>
        <p:spPr>
          <a:xfrm>
            <a:off x="70063" y="1244505"/>
            <a:ext cx="8143875" cy="2569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742950" lvl="1" indent="-285750">
              <a:lnSpc>
                <a:spcPct val="120000"/>
              </a:lnSpc>
              <a:buClr>
                <a:srgbClr val="555DAB"/>
              </a:buClr>
              <a:buSzPts val="1800"/>
              <a:buFont typeface="Noto Sans Symbols"/>
              <a:buChar char="❏"/>
            </a:pPr>
            <a:r>
              <a:rPr lang="en-US" altLang="zh-TW" sz="2000" dirty="0">
                <a:latin typeface="DFKai-SB"/>
                <a:ea typeface="DFKai-SB"/>
                <a:cs typeface="DFKai-SB"/>
                <a:sym typeface="DFKai-SB"/>
              </a:rPr>
              <a:t>2022</a:t>
            </a:r>
            <a:r>
              <a:rPr lang="zh-TW" altLang="en-US" sz="2000" dirty="0">
                <a:latin typeface="DFKai-SB"/>
                <a:ea typeface="DFKai-SB"/>
                <a:cs typeface="DFKai-SB"/>
                <a:sym typeface="DFKai-SB"/>
              </a:rPr>
              <a:t>年桃園區網提供異地備份服務，協助連線學校避免因勒索病毒、地震、火災等不預期意外，造成學校重要資料損失</a:t>
            </a:r>
            <a:r>
              <a:rPr lang="zh-TW" altLang="en-US" sz="2000" dirty="0" smtClean="0">
                <a:latin typeface="DFKai-SB"/>
                <a:ea typeface="DFKai-SB"/>
                <a:cs typeface="DFKai-SB"/>
                <a:sym typeface="DFKai-SB"/>
              </a:rPr>
              <a:t>。</a:t>
            </a:r>
            <a:endParaRPr lang="en-US" altLang="zh-TW" sz="2000" dirty="0" smtClean="0">
              <a:latin typeface="DFKai-SB"/>
              <a:ea typeface="DFKai-SB"/>
              <a:cs typeface="DFKai-SB"/>
              <a:sym typeface="DFKai-SB"/>
            </a:endParaRPr>
          </a:p>
          <a:p>
            <a:pPr marL="742950" lvl="1" indent="-285750">
              <a:lnSpc>
                <a:spcPct val="120000"/>
              </a:lnSpc>
              <a:buClr>
                <a:srgbClr val="555DAB"/>
              </a:buClr>
              <a:buSzPts val="1800"/>
              <a:buFont typeface="Noto Sans Symbols"/>
              <a:buChar char="❏"/>
            </a:pPr>
            <a:r>
              <a:rPr lang="zh-TW" altLang="en-US" sz="2000" dirty="0">
                <a:latin typeface="DFKai-SB"/>
                <a:ea typeface="DFKai-SB"/>
                <a:cs typeface="DFKai-SB"/>
                <a:sym typeface="DFKai-SB"/>
              </a:rPr>
              <a:t>異地備份空間</a:t>
            </a:r>
          </a:p>
          <a:p>
            <a:pPr marL="1200150" lvl="2" indent="-285750">
              <a:lnSpc>
                <a:spcPct val="120000"/>
              </a:lnSpc>
              <a:buClr>
                <a:srgbClr val="555DAB"/>
              </a:buClr>
              <a:buSzPts val="1800"/>
              <a:buFont typeface="Wingdings" panose="05000000000000000000" pitchFamily="2" charset="2"/>
              <a:buChar char="ü"/>
            </a:pPr>
            <a:r>
              <a:rPr lang="zh-TW" altLang="en-US" sz="2000" dirty="0">
                <a:latin typeface="DFKai-SB"/>
                <a:ea typeface="DFKai-SB"/>
                <a:cs typeface="DFKai-SB"/>
                <a:sym typeface="DFKai-SB"/>
              </a:rPr>
              <a:t>高中職異地備份空間</a:t>
            </a:r>
            <a:r>
              <a:rPr lang="en-US" altLang="zh-TW" sz="2000" dirty="0">
                <a:latin typeface="DFKai-SB"/>
                <a:ea typeface="DFKai-SB"/>
                <a:cs typeface="DFKai-SB"/>
                <a:sym typeface="DFKai-SB"/>
              </a:rPr>
              <a:t>: 2TB </a:t>
            </a:r>
          </a:p>
          <a:p>
            <a:pPr marL="1200150" lvl="2" indent="-285750">
              <a:lnSpc>
                <a:spcPct val="120000"/>
              </a:lnSpc>
              <a:buClr>
                <a:srgbClr val="555DAB"/>
              </a:buClr>
              <a:buSzPts val="1800"/>
              <a:buFont typeface="Wingdings" panose="05000000000000000000" pitchFamily="2" charset="2"/>
              <a:buChar char="ü"/>
            </a:pPr>
            <a:r>
              <a:rPr lang="zh-TW" altLang="en-US" sz="2000" dirty="0">
                <a:latin typeface="DFKai-SB"/>
                <a:ea typeface="DFKai-SB"/>
                <a:cs typeface="DFKai-SB"/>
                <a:sym typeface="DFKai-SB"/>
              </a:rPr>
              <a:t>大專院校異地備份空間</a:t>
            </a:r>
            <a:r>
              <a:rPr lang="en-US" altLang="zh-TW" sz="2000" dirty="0">
                <a:latin typeface="DFKai-SB"/>
                <a:ea typeface="DFKai-SB"/>
                <a:cs typeface="DFKai-SB"/>
                <a:sym typeface="DFKai-SB"/>
              </a:rPr>
              <a:t>: 3TB</a:t>
            </a:r>
          </a:p>
          <a:p>
            <a:pPr marL="1200150" lvl="2" indent="-285750">
              <a:lnSpc>
                <a:spcPct val="120000"/>
              </a:lnSpc>
              <a:buClr>
                <a:srgbClr val="555DAB"/>
              </a:buClr>
              <a:buSzPts val="1800"/>
              <a:buFont typeface="Wingdings" panose="05000000000000000000" pitchFamily="2" charset="2"/>
              <a:buChar char="ü"/>
            </a:pPr>
            <a:r>
              <a:rPr lang="zh-TW" altLang="en-US" sz="2000" dirty="0">
                <a:latin typeface="DFKai-SB"/>
                <a:ea typeface="DFKai-SB"/>
                <a:cs typeface="DFKai-SB"/>
                <a:sym typeface="DFKai-SB"/>
              </a:rPr>
              <a:t>縣市網教育網路中心異地備份空間</a:t>
            </a:r>
            <a:r>
              <a:rPr lang="en-US" altLang="zh-TW" sz="2000" dirty="0">
                <a:latin typeface="DFKai-SB"/>
                <a:ea typeface="DFKai-SB"/>
                <a:cs typeface="DFKai-SB"/>
                <a:sym typeface="DFKai-SB"/>
              </a:rPr>
              <a:t>: </a:t>
            </a:r>
            <a:r>
              <a:rPr lang="en-US" altLang="zh-TW" sz="2000" dirty="0" smtClean="0">
                <a:latin typeface="DFKai-SB"/>
                <a:ea typeface="DFKai-SB"/>
                <a:cs typeface="DFKai-SB"/>
                <a:sym typeface="DFKai-SB"/>
              </a:rPr>
              <a:t>4TB</a:t>
            </a:r>
            <a:endParaRPr lang="zh-TW" altLang="en-US" sz="2000" dirty="0">
              <a:latin typeface="DFKai-SB"/>
              <a:ea typeface="DFKai-SB"/>
              <a:cs typeface="DFKai-SB"/>
              <a:sym typeface="DFKai-SB"/>
            </a:endParaRPr>
          </a:p>
        </p:txBody>
      </p:sp>
      <p:sp>
        <p:nvSpPr>
          <p:cNvPr id="14" name="投影片編號版面配置區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16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08196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C2EADE2-60BD-44C5-AB92-ADCFBDE12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dirty="0" smtClean="0"/>
              <a:t>使用異地備份服務學校</a:t>
            </a:r>
            <a:endParaRPr lang="zh-HK" alt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8916300"/>
              </p:ext>
            </p:extLst>
          </p:nvPr>
        </p:nvGraphicFramePr>
        <p:xfrm>
          <a:off x="843647" y="1538726"/>
          <a:ext cx="7214503" cy="4563345"/>
        </p:xfrm>
        <a:graphic>
          <a:graphicData uri="http://schemas.openxmlformats.org/drawingml/2006/table">
            <a:tbl>
              <a:tblPr/>
              <a:tblGrid>
                <a:gridCol w="900553">
                  <a:extLst>
                    <a:ext uri="{9D8B030D-6E8A-4147-A177-3AD203B41FA5}">
                      <a16:colId xmlns:a16="http://schemas.microsoft.com/office/drawing/2014/main" val="3319888221"/>
                    </a:ext>
                  </a:extLst>
                </a:gridCol>
                <a:gridCol w="2342025">
                  <a:extLst>
                    <a:ext uri="{9D8B030D-6E8A-4147-A177-3AD203B41FA5}">
                      <a16:colId xmlns:a16="http://schemas.microsoft.com/office/drawing/2014/main" val="2721903791"/>
                    </a:ext>
                  </a:extLst>
                </a:gridCol>
                <a:gridCol w="1038225">
                  <a:extLst>
                    <a:ext uri="{9D8B030D-6E8A-4147-A177-3AD203B41FA5}">
                      <a16:colId xmlns:a16="http://schemas.microsoft.com/office/drawing/2014/main" val="4251404093"/>
                    </a:ext>
                  </a:extLst>
                </a:gridCol>
                <a:gridCol w="2933700">
                  <a:extLst>
                    <a:ext uri="{9D8B030D-6E8A-4147-A177-3AD203B41FA5}">
                      <a16:colId xmlns:a16="http://schemas.microsoft.com/office/drawing/2014/main" val="1979112364"/>
                    </a:ext>
                  </a:extLst>
                </a:gridCol>
              </a:tblGrid>
              <a:tr h="641629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序</a:t>
                      </a:r>
                    </a:p>
                  </a:txBody>
                  <a:tcPr marL="71549" marR="156513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CF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學校</a:t>
                      </a:r>
                    </a:p>
                  </a:txBody>
                  <a:tcPr marL="71549" marR="156513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C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序</a:t>
                      </a:r>
                    </a:p>
                  </a:txBody>
                  <a:tcPr marL="71549" marR="156513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CF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學校</a:t>
                      </a:r>
                    </a:p>
                  </a:txBody>
                  <a:tcPr marL="71549" marR="156513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C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1524441"/>
                  </a:ext>
                </a:extLst>
              </a:tr>
              <a:tr h="470056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</a:t>
                      </a: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zh-TW" altLang="en-US" sz="20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  <a:sym typeface="Arial"/>
                        </a:rPr>
                        <a:t>萬能科大</a:t>
                      </a:r>
                      <a:endParaRPr lang="zh-TW" altLang="en-US" sz="2000" b="0" i="0" u="none" strike="noStrike" cap="non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  <a:sym typeface="Arial"/>
                      </a:endParaRP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9</a:t>
                      </a:r>
                      <a:endParaRPr lang="en-US" altLang="zh-TW" sz="2000" b="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zh-TW" altLang="en-US" sz="20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  <a:sym typeface="Arial"/>
                        </a:rPr>
                        <a:t>陸軍專科學校</a:t>
                      </a:r>
                      <a:endParaRPr lang="zh-TW" altLang="en-US" sz="2000" b="0" i="0" u="none" strike="noStrike" cap="non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  <a:sym typeface="Arial"/>
                      </a:endParaRP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9072827"/>
                  </a:ext>
                </a:extLst>
              </a:tr>
              <a:tr h="470056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2</a:t>
                      </a: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六和高中</a:t>
                      </a: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10</a:t>
                      </a:r>
                      <a:endParaRPr lang="en-US" altLang="zh-TW" sz="2000" b="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2000" b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連江縣網</a:t>
                      </a:r>
                      <a:endParaRPr lang="zh-TW" altLang="en-US" sz="2000" b="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4215496"/>
                  </a:ext>
                </a:extLst>
              </a:tr>
              <a:tr h="518559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3</a:t>
                      </a: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振聲高中</a:t>
                      </a: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11</a:t>
                      </a:r>
                      <a:endParaRPr lang="en-US" altLang="zh-TW" sz="2000" b="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zh-TW" altLang="en-US" sz="2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  <a:sym typeface="Arial"/>
                        </a:rPr>
                        <a:t>中壢高商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7030997"/>
                  </a:ext>
                </a:extLst>
              </a:tr>
              <a:tr h="49842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4</a:t>
                      </a: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治平高中</a:t>
                      </a: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12</a:t>
                      </a:r>
                      <a:endParaRPr lang="en-US" altLang="zh-TW" sz="2000" b="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zh-TW" altLang="en-US" sz="20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  <a:sym typeface="Arial"/>
                        </a:rPr>
                        <a:t>壽山高中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137090"/>
                  </a:ext>
                </a:extLst>
              </a:tr>
              <a:tr h="518559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5</a:t>
                      </a: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長庚大學</a:t>
                      </a: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13</a:t>
                      </a:r>
                      <a:endParaRPr lang="en-US" altLang="zh-TW" sz="2000" b="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zh-TW" altLang="en-US" sz="20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  <a:sym typeface="Arial"/>
                        </a:rPr>
                        <a:t>成功工商</a:t>
                      </a:r>
                      <a:endParaRPr lang="zh-TW" altLang="en-US" sz="2000" b="0" i="0" u="none" strike="noStrike" cap="non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  <a:sym typeface="Arial"/>
                      </a:endParaRP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3472169"/>
                  </a:ext>
                </a:extLst>
              </a:tr>
              <a:tr h="472655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6</a:t>
                      </a: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大興高中</a:t>
                      </a: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14</a:t>
                      </a:r>
                      <a:endParaRPr lang="en-US" altLang="zh-TW" sz="2000" b="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2000" b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永平工商</a:t>
                      </a:r>
                      <a:endParaRPr lang="zh-TW" altLang="en-US" sz="2000" b="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7814085"/>
                  </a:ext>
                </a:extLst>
              </a:tr>
              <a:tr h="518559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0" i="0" dirty="0">
                          <a:solidFill>
                            <a:srgbClr val="222222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7</a:t>
                      </a: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2000" b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新興</a:t>
                      </a:r>
                      <a:r>
                        <a:rPr lang="zh-TW" altLang="en-US" sz="2000" b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高中</a:t>
                      </a: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15</a:t>
                      </a:r>
                      <a:endParaRPr lang="en-US" altLang="zh-TW" sz="2000" b="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zh-TW" altLang="en-US" sz="20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  <a:sym typeface="Arial"/>
                        </a:rPr>
                        <a:t>元智大學</a:t>
                      </a:r>
                      <a:endParaRPr lang="zh-TW" altLang="en-US" sz="2000" b="0" i="0" u="none" strike="noStrike" cap="non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  <a:sym typeface="Arial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4618187"/>
                  </a:ext>
                </a:extLst>
              </a:tr>
              <a:tr h="454852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0" i="0" dirty="0" smtClean="0">
                          <a:solidFill>
                            <a:srgbClr val="222222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8</a:t>
                      </a:r>
                      <a:endParaRPr lang="en-US" altLang="zh-TW" sz="2000" b="0" i="0" dirty="0">
                        <a:solidFill>
                          <a:srgbClr val="222222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2000" b="0" i="0" dirty="0">
                          <a:solidFill>
                            <a:srgbClr val="222222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啟英高中</a:t>
                      </a: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000" b="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71549" marR="71549" marT="35775" marB="35775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endParaRPr lang="zh-TW" altLang="en-US" sz="2000" b="0" i="0" u="none" strike="noStrike" cap="none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  <a:sym typeface="Arial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166288"/>
                  </a:ext>
                </a:extLst>
              </a:tr>
            </a:tbl>
          </a:graphicData>
        </a:graphic>
      </p:graphicFrame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17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22478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C2EADE2-60BD-44C5-AB92-ADCFBDE12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dirty="0" smtClean="0"/>
              <a:t>升級異地備援</a:t>
            </a:r>
            <a:endParaRPr lang="zh-HK" altLang="en-US" dirty="0"/>
          </a:p>
        </p:txBody>
      </p:sp>
      <p:sp>
        <p:nvSpPr>
          <p:cNvPr id="5" name="Google Shape;441;p16"/>
          <p:cNvSpPr txBox="1"/>
          <p:nvPr/>
        </p:nvSpPr>
        <p:spPr>
          <a:xfrm>
            <a:off x="116107" y="1112498"/>
            <a:ext cx="8143875" cy="1214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742950" lvl="1" indent="-285750">
              <a:lnSpc>
                <a:spcPct val="120000"/>
              </a:lnSpc>
              <a:buClr>
                <a:srgbClr val="555DAB"/>
              </a:buClr>
              <a:buSzPts val="1800"/>
              <a:buFont typeface="Noto Sans Symbols"/>
              <a:buChar char="❏"/>
            </a:pPr>
            <a:r>
              <a:rPr lang="en-US" altLang="zh-TW" sz="2000" dirty="0" smtClean="0">
                <a:latin typeface="DFKai-SB"/>
                <a:ea typeface="DFKai-SB"/>
                <a:cs typeface="DFKai-SB"/>
                <a:sym typeface="DFKai-SB"/>
              </a:rPr>
              <a:t>2023</a:t>
            </a:r>
            <a:r>
              <a:rPr lang="zh-TW" altLang="en-US" sz="2000" dirty="0">
                <a:latin typeface="DFKai-SB"/>
                <a:ea typeface="DFKai-SB"/>
                <a:cs typeface="DFKai-SB"/>
                <a:sym typeface="DFKai-SB"/>
              </a:rPr>
              <a:t>年升級為異地備援服務，桃園區</a:t>
            </a:r>
            <a:r>
              <a:rPr lang="zh-TW" altLang="en-US" sz="2000" dirty="0" smtClean="0">
                <a:latin typeface="DFKai-SB"/>
                <a:ea typeface="DFKai-SB"/>
                <a:cs typeface="DFKai-SB"/>
                <a:sym typeface="DFKai-SB"/>
              </a:rPr>
              <a:t>網中心全面</a:t>
            </a:r>
            <a:r>
              <a:rPr lang="zh-TW" altLang="en-US" sz="2000" dirty="0">
                <a:latin typeface="DFKai-SB"/>
                <a:ea typeface="DFKai-SB"/>
                <a:cs typeface="DFKai-SB"/>
                <a:sym typeface="DFKai-SB"/>
              </a:rPr>
              <a:t>提供連線學校申請使用。</a:t>
            </a:r>
          </a:p>
          <a:p>
            <a:pPr marL="742950" lvl="1" indent="-285750">
              <a:lnSpc>
                <a:spcPct val="120000"/>
              </a:lnSpc>
              <a:buClr>
                <a:srgbClr val="555DAB"/>
              </a:buClr>
              <a:buSzPts val="1800"/>
              <a:buFont typeface="Noto Sans Symbols"/>
              <a:buChar char="❏"/>
            </a:pPr>
            <a:r>
              <a:rPr lang="zh-TW" altLang="en-US" sz="2000" dirty="0" smtClean="0">
                <a:latin typeface="DFKai-SB"/>
                <a:ea typeface="DFKai-SB"/>
                <a:cs typeface="DFKai-SB"/>
                <a:sym typeface="DFKai-SB"/>
              </a:rPr>
              <a:t>如連線學校重要</a:t>
            </a:r>
            <a:r>
              <a:rPr lang="zh-TW" altLang="en-US" sz="2000" dirty="0">
                <a:latin typeface="DFKai-SB"/>
                <a:ea typeface="DFKai-SB"/>
                <a:cs typeface="DFKai-SB"/>
                <a:sym typeface="DFKai-SB"/>
              </a:rPr>
              <a:t>系統無法使用時，可以在桃園區</a:t>
            </a:r>
            <a:r>
              <a:rPr lang="zh-TW" altLang="en-US" sz="2000" dirty="0" smtClean="0">
                <a:latin typeface="DFKai-SB"/>
                <a:ea typeface="DFKai-SB"/>
                <a:cs typeface="DFKai-SB"/>
                <a:sym typeface="DFKai-SB"/>
              </a:rPr>
              <a:t>網恢復</a:t>
            </a:r>
            <a:r>
              <a:rPr lang="zh-TW" altLang="en-US" sz="2000" dirty="0">
                <a:latin typeface="DFKai-SB"/>
                <a:ea typeface="DFKai-SB"/>
                <a:cs typeface="DFKai-SB"/>
                <a:sym typeface="DFKai-SB"/>
              </a:rPr>
              <a:t>系統正常運作，</a:t>
            </a:r>
            <a:r>
              <a:rPr lang="zh-TW" altLang="en-US" sz="2000" dirty="0" smtClean="0">
                <a:latin typeface="DFKai-SB"/>
                <a:ea typeface="DFKai-SB"/>
                <a:cs typeface="DFKai-SB"/>
                <a:sym typeface="DFKai-SB"/>
              </a:rPr>
              <a:t>讓重要服務</a:t>
            </a:r>
            <a:r>
              <a:rPr lang="zh-TW" altLang="en-US" sz="2000" dirty="0">
                <a:latin typeface="DFKai-SB"/>
                <a:ea typeface="DFKai-SB"/>
                <a:cs typeface="DFKai-SB"/>
                <a:sym typeface="DFKai-SB"/>
              </a:rPr>
              <a:t>不致中斷。</a:t>
            </a:r>
          </a:p>
        </p:txBody>
      </p:sp>
      <p:sp>
        <p:nvSpPr>
          <p:cNvPr id="6" name="圓角矩形 5"/>
          <p:cNvSpPr/>
          <p:nvPr/>
        </p:nvSpPr>
        <p:spPr>
          <a:xfrm>
            <a:off x="1253555" y="3354972"/>
            <a:ext cx="595223" cy="362309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VM</a:t>
            </a:r>
            <a:endParaRPr lang="zh-TW" altLang="en-US" dirty="0"/>
          </a:p>
        </p:txBody>
      </p:sp>
      <p:sp>
        <p:nvSpPr>
          <p:cNvPr id="7" name="圓角矩形 6"/>
          <p:cNvSpPr/>
          <p:nvPr/>
        </p:nvSpPr>
        <p:spPr>
          <a:xfrm>
            <a:off x="1884723" y="3354981"/>
            <a:ext cx="595223" cy="362309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VM</a:t>
            </a:r>
            <a:endParaRPr lang="zh-TW" altLang="en-US" dirty="0"/>
          </a:p>
        </p:txBody>
      </p:sp>
      <p:sp>
        <p:nvSpPr>
          <p:cNvPr id="9" name="圓角矩形 8"/>
          <p:cNvSpPr/>
          <p:nvPr/>
        </p:nvSpPr>
        <p:spPr>
          <a:xfrm>
            <a:off x="2515891" y="3354972"/>
            <a:ext cx="595223" cy="362309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VM</a:t>
            </a:r>
            <a:endParaRPr lang="zh-TW" altLang="en-US" dirty="0"/>
          </a:p>
        </p:txBody>
      </p:sp>
      <p:sp>
        <p:nvSpPr>
          <p:cNvPr id="10" name="圓角矩形 9"/>
          <p:cNvSpPr/>
          <p:nvPr/>
        </p:nvSpPr>
        <p:spPr>
          <a:xfrm>
            <a:off x="5709546" y="3353356"/>
            <a:ext cx="595223" cy="362309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VM</a:t>
            </a:r>
            <a:endParaRPr lang="zh-TW" altLang="en-US" dirty="0"/>
          </a:p>
        </p:txBody>
      </p:sp>
      <p:sp>
        <p:nvSpPr>
          <p:cNvPr id="11" name="圓角矩形 10"/>
          <p:cNvSpPr/>
          <p:nvPr/>
        </p:nvSpPr>
        <p:spPr>
          <a:xfrm>
            <a:off x="6344580" y="3354973"/>
            <a:ext cx="595223" cy="362309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VM</a:t>
            </a:r>
            <a:endParaRPr lang="zh-TW" altLang="en-US" dirty="0"/>
          </a:p>
        </p:txBody>
      </p:sp>
      <p:sp>
        <p:nvSpPr>
          <p:cNvPr id="12" name="圓角矩形 11"/>
          <p:cNvSpPr/>
          <p:nvPr/>
        </p:nvSpPr>
        <p:spPr>
          <a:xfrm>
            <a:off x="1220488" y="3740471"/>
            <a:ext cx="1952448" cy="362309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Hypervisor</a:t>
            </a:r>
            <a:endParaRPr lang="zh-TW" altLang="en-US" dirty="0"/>
          </a:p>
        </p:txBody>
      </p:sp>
      <p:sp>
        <p:nvSpPr>
          <p:cNvPr id="13" name="圓角矩形 12"/>
          <p:cNvSpPr/>
          <p:nvPr/>
        </p:nvSpPr>
        <p:spPr>
          <a:xfrm>
            <a:off x="5665967" y="3740471"/>
            <a:ext cx="1952448" cy="362309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VM</a:t>
            </a:r>
            <a:r>
              <a:rPr lang="zh-TW" altLang="en-US" dirty="0" smtClean="0"/>
              <a:t> </a:t>
            </a:r>
            <a:r>
              <a:rPr lang="en-US" altLang="zh-TW" dirty="0" smtClean="0"/>
              <a:t>Manager</a:t>
            </a:r>
            <a:endParaRPr lang="zh-TW" altLang="en-US" dirty="0"/>
          </a:p>
        </p:txBody>
      </p:sp>
      <p:sp>
        <p:nvSpPr>
          <p:cNvPr id="14" name="圓柱 13"/>
          <p:cNvSpPr/>
          <p:nvPr/>
        </p:nvSpPr>
        <p:spPr>
          <a:xfrm>
            <a:off x="1762515" y="4959984"/>
            <a:ext cx="868393" cy="767751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NAS</a:t>
            </a:r>
            <a:endParaRPr lang="zh-TW" altLang="en-US" dirty="0"/>
          </a:p>
        </p:txBody>
      </p:sp>
      <p:sp>
        <p:nvSpPr>
          <p:cNvPr id="15" name="圓柱 14"/>
          <p:cNvSpPr/>
          <p:nvPr/>
        </p:nvSpPr>
        <p:spPr>
          <a:xfrm>
            <a:off x="6120294" y="4959983"/>
            <a:ext cx="1043794" cy="767751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NAS</a:t>
            </a:r>
          </a:p>
          <a:p>
            <a:pPr algn="ctr"/>
            <a:r>
              <a:rPr lang="en-US" altLang="zh-TW" dirty="0" smtClean="0"/>
              <a:t>Recovery</a:t>
            </a:r>
            <a:endParaRPr lang="zh-TW" altLang="en-US" dirty="0"/>
          </a:p>
        </p:txBody>
      </p:sp>
      <p:sp>
        <p:nvSpPr>
          <p:cNvPr id="16" name="雲朵形 15"/>
          <p:cNvSpPr/>
          <p:nvPr/>
        </p:nvSpPr>
        <p:spPr>
          <a:xfrm>
            <a:off x="3604971" y="4928517"/>
            <a:ext cx="1492372" cy="854016"/>
          </a:xfrm>
          <a:prstGeom prst="clou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err="1" smtClean="0"/>
              <a:t>TANet</a:t>
            </a:r>
            <a:endParaRPr lang="zh-TW" altLang="en-US" dirty="0"/>
          </a:p>
        </p:txBody>
      </p:sp>
      <p:sp>
        <p:nvSpPr>
          <p:cNvPr id="17" name="圓角矩形 16"/>
          <p:cNvSpPr/>
          <p:nvPr/>
        </p:nvSpPr>
        <p:spPr>
          <a:xfrm>
            <a:off x="6979614" y="3353357"/>
            <a:ext cx="595223" cy="362309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VM</a:t>
            </a:r>
            <a:endParaRPr lang="zh-TW" altLang="en-US" dirty="0"/>
          </a:p>
        </p:txBody>
      </p:sp>
      <p:cxnSp>
        <p:nvCxnSpPr>
          <p:cNvPr id="18" name="直線接點 17"/>
          <p:cNvCxnSpPr>
            <a:stCxn id="12" idx="2"/>
            <a:endCxn id="14" idx="1"/>
          </p:cNvCxnSpPr>
          <p:nvPr/>
        </p:nvCxnSpPr>
        <p:spPr>
          <a:xfrm>
            <a:off x="2196712" y="4102780"/>
            <a:ext cx="0" cy="8572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接點 18"/>
          <p:cNvCxnSpPr>
            <a:stCxn id="13" idx="2"/>
            <a:endCxn id="15" idx="1"/>
          </p:cNvCxnSpPr>
          <p:nvPr/>
        </p:nvCxnSpPr>
        <p:spPr>
          <a:xfrm>
            <a:off x="6642191" y="4102780"/>
            <a:ext cx="0" cy="8572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單箭頭接點 19"/>
          <p:cNvCxnSpPr>
            <a:stCxn id="14" idx="4"/>
            <a:endCxn id="16" idx="2"/>
          </p:cNvCxnSpPr>
          <p:nvPr/>
        </p:nvCxnSpPr>
        <p:spPr>
          <a:xfrm>
            <a:off x="2630908" y="5343860"/>
            <a:ext cx="978692" cy="116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單箭頭接點 20"/>
          <p:cNvCxnSpPr>
            <a:stCxn id="16" idx="0"/>
            <a:endCxn id="15" idx="2"/>
          </p:cNvCxnSpPr>
          <p:nvPr/>
        </p:nvCxnSpPr>
        <p:spPr>
          <a:xfrm flipV="1">
            <a:off x="5096099" y="5343859"/>
            <a:ext cx="1024195" cy="116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字方塊 21"/>
          <p:cNvSpPr txBox="1"/>
          <p:nvPr/>
        </p:nvSpPr>
        <p:spPr>
          <a:xfrm>
            <a:off x="2746649" y="5044694"/>
            <a:ext cx="7914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400" dirty="0" smtClean="0"/>
              <a:t>Backup</a:t>
            </a:r>
            <a:endParaRPr lang="zh-TW" altLang="en-US" sz="1400" dirty="0"/>
          </a:p>
        </p:txBody>
      </p:sp>
      <p:sp>
        <p:nvSpPr>
          <p:cNvPr id="23" name="文字方塊 22"/>
          <p:cNvSpPr txBox="1"/>
          <p:nvPr/>
        </p:nvSpPr>
        <p:spPr>
          <a:xfrm>
            <a:off x="6668969" y="4429212"/>
            <a:ext cx="9902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400" dirty="0" smtClean="0"/>
              <a:t>Recovery</a:t>
            </a:r>
            <a:endParaRPr lang="zh-TW" altLang="en-US" sz="1400" dirty="0"/>
          </a:p>
        </p:txBody>
      </p:sp>
      <p:sp>
        <p:nvSpPr>
          <p:cNvPr id="24" name="文字方塊 23"/>
          <p:cNvSpPr txBox="1"/>
          <p:nvPr/>
        </p:nvSpPr>
        <p:spPr>
          <a:xfrm>
            <a:off x="1686314" y="5804423"/>
            <a:ext cx="15872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連線學校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5" name="文字方塊 24"/>
          <p:cNvSpPr txBox="1"/>
          <p:nvPr/>
        </p:nvSpPr>
        <p:spPr>
          <a:xfrm>
            <a:off x="5981577" y="5804423"/>
            <a:ext cx="15872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桃園區網中心</a:t>
            </a:r>
            <a:endParaRPr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18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86198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 smtClean="0"/>
              <a:t>六和</a:t>
            </a:r>
            <a:r>
              <a:rPr lang="zh-TW" altLang="en-US" dirty="0"/>
              <a:t>高中協助異地備援</a:t>
            </a:r>
            <a:r>
              <a:rPr lang="zh-TW" altLang="en-US" dirty="0" smtClean="0"/>
              <a:t>演練</a:t>
            </a:r>
            <a:endParaRPr lang="zh-TW" altLang="en-US" dirty="0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7550" y="3413942"/>
            <a:ext cx="5136700" cy="3226314"/>
          </a:xfrm>
          <a:ln>
            <a:solidFill>
              <a:schemeClr val="accent1"/>
            </a:solidFill>
          </a:ln>
        </p:spPr>
      </p:pic>
      <p:sp>
        <p:nvSpPr>
          <p:cNvPr id="7" name="Google Shape;441;p16"/>
          <p:cNvSpPr txBox="1"/>
          <p:nvPr/>
        </p:nvSpPr>
        <p:spPr>
          <a:xfrm>
            <a:off x="257175" y="1091731"/>
            <a:ext cx="8143875" cy="2437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742950" lvl="1" indent="-285750">
              <a:lnSpc>
                <a:spcPct val="120000"/>
              </a:lnSpc>
              <a:spcAft>
                <a:spcPts val="1200"/>
              </a:spcAft>
              <a:buClr>
                <a:srgbClr val="555DAB"/>
              </a:buClr>
              <a:buSzPts val="1800"/>
              <a:buFont typeface="Noto Sans Symbols"/>
              <a:buChar char="❏"/>
            </a:pPr>
            <a:r>
              <a:rPr lang="zh-TW" altLang="en-US" dirty="0" smtClean="0">
                <a:latin typeface="DFKai-SB"/>
                <a:ea typeface="DFKai-SB"/>
                <a:cs typeface="DFKai-SB"/>
                <a:sym typeface="DFKai-SB"/>
              </a:rPr>
              <a:t>為驗證桃園區網異地備援的有效性</a:t>
            </a:r>
            <a:r>
              <a:rPr lang="zh-TW" altLang="en-US" dirty="0" smtClean="0">
                <a:latin typeface="DFKai-SB"/>
                <a:ea typeface="DFKai-SB"/>
                <a:cs typeface="DFKai-SB"/>
                <a:sym typeface="DFKai-SB"/>
              </a:rPr>
              <a:t>，</a:t>
            </a:r>
            <a:r>
              <a:rPr lang="zh-TW" altLang="en-US" dirty="0" smtClean="0">
                <a:solidFill>
                  <a:srgbClr val="0070C0"/>
                </a:solidFill>
                <a:latin typeface="DFKai-SB"/>
                <a:ea typeface="DFKai-SB"/>
                <a:cs typeface="DFKai-SB"/>
                <a:sym typeface="DFKai-SB"/>
              </a:rPr>
              <a:t>謝勝任</a:t>
            </a:r>
            <a:r>
              <a:rPr lang="zh-TW" altLang="en-US" dirty="0">
                <a:solidFill>
                  <a:srgbClr val="0070C0"/>
                </a:solidFill>
                <a:latin typeface="DFKai-SB"/>
                <a:ea typeface="DFKai-SB"/>
                <a:cs typeface="DFKai-SB"/>
                <a:sym typeface="DFKai-SB"/>
              </a:rPr>
              <a:t>老師</a:t>
            </a:r>
            <a:r>
              <a:rPr lang="zh-TW" altLang="en-US" dirty="0" smtClean="0">
                <a:latin typeface="DFKai-SB"/>
                <a:ea typeface="DFKai-SB"/>
                <a:cs typeface="DFKai-SB"/>
                <a:sym typeface="DFKai-SB"/>
              </a:rPr>
              <a:t>協助演練將六和高中</a:t>
            </a:r>
            <a:r>
              <a:rPr lang="en-US" altLang="zh-TW" dirty="0" smtClean="0">
                <a:latin typeface="DFKai-SB"/>
                <a:ea typeface="DFKai-SB"/>
                <a:cs typeface="DFKai-SB"/>
                <a:sym typeface="DFKai-SB"/>
              </a:rPr>
              <a:t>3</a:t>
            </a:r>
            <a:r>
              <a:rPr lang="zh-TW" altLang="en-US" dirty="0" smtClean="0">
                <a:latin typeface="DFKai-SB"/>
                <a:ea typeface="DFKai-SB"/>
                <a:cs typeface="DFKai-SB"/>
                <a:sym typeface="DFKai-SB"/>
              </a:rPr>
              <a:t>台校務系統備份至桃園區網，經過修正調整，成功完成異地備援演練，確認系統在區網端可以提供正常服務</a:t>
            </a:r>
            <a:r>
              <a:rPr lang="zh-TW" altLang="en-US" dirty="0" smtClean="0">
                <a:latin typeface="DFKai-SB"/>
                <a:ea typeface="DFKai-SB"/>
                <a:cs typeface="DFKai-SB"/>
                <a:sym typeface="DFKai-SB"/>
              </a:rPr>
              <a:t>。</a:t>
            </a:r>
            <a:endParaRPr lang="en-US" altLang="zh-TW" sz="1800" dirty="0" smtClean="0">
              <a:latin typeface="DFKai-SB"/>
              <a:ea typeface="DFKai-SB"/>
              <a:cs typeface="DFKai-SB"/>
              <a:sym typeface="DFKai-SB"/>
            </a:endParaRPr>
          </a:p>
          <a:p>
            <a:pPr marL="742950" lvl="1" indent="-285750">
              <a:lnSpc>
                <a:spcPct val="120000"/>
              </a:lnSpc>
              <a:spcAft>
                <a:spcPts val="1200"/>
              </a:spcAft>
              <a:buClr>
                <a:srgbClr val="555DAB"/>
              </a:buClr>
              <a:buSzPts val="1800"/>
              <a:buFont typeface="Noto Sans Symbols"/>
              <a:buChar char="❏"/>
            </a:pPr>
            <a:r>
              <a:rPr lang="zh-TW" altLang="en-US" sz="1800" dirty="0" smtClean="0">
                <a:latin typeface="DFKai-SB"/>
                <a:ea typeface="DFKai-SB"/>
                <a:cs typeface="DFKai-SB"/>
                <a:sym typeface="DFKai-SB"/>
              </a:rPr>
              <a:t>完成驗證作業系統</a:t>
            </a:r>
            <a:r>
              <a:rPr lang="en-US" altLang="zh-TW" sz="1800" dirty="0" smtClean="0">
                <a:latin typeface="DFKai-SB"/>
                <a:ea typeface="DFKai-SB"/>
                <a:cs typeface="DFKai-SB"/>
                <a:sym typeface="DFKai-SB"/>
              </a:rPr>
              <a:t>:</a:t>
            </a:r>
            <a:r>
              <a:rPr lang="zh-TW" altLang="en-US" sz="1800" dirty="0" smtClean="0">
                <a:latin typeface="DFKai-SB"/>
                <a:ea typeface="DFKai-SB"/>
                <a:cs typeface="DFKai-SB"/>
                <a:sym typeface="DFKai-SB"/>
              </a:rPr>
              <a:t> </a:t>
            </a:r>
            <a:r>
              <a:rPr lang="en-US" altLang="zh-TW" dirty="0" smtClean="0"/>
              <a:t>CentOS</a:t>
            </a:r>
            <a:r>
              <a:rPr lang="zh-TW" altLang="en-US" dirty="0" smtClean="0"/>
              <a:t>、</a:t>
            </a:r>
            <a:r>
              <a:rPr lang="en-US" altLang="zh-TW" dirty="0" smtClean="0"/>
              <a:t>Windows Server </a:t>
            </a:r>
          </a:p>
          <a:p>
            <a:pPr marL="742950" lvl="1" indent="-285750">
              <a:lnSpc>
                <a:spcPct val="120000"/>
              </a:lnSpc>
              <a:spcAft>
                <a:spcPts val="1200"/>
              </a:spcAft>
              <a:buClr>
                <a:srgbClr val="555DAB"/>
              </a:buClr>
              <a:buSzPts val="1800"/>
              <a:buFont typeface="Noto Sans Symbols"/>
              <a:buChar char="❏"/>
            </a:pPr>
            <a:r>
              <a:rPr lang="zh-TW" altLang="en-US" dirty="0" smtClean="0">
                <a:latin typeface="DFKai-SB"/>
                <a:ea typeface="DFKai-SB"/>
                <a:cs typeface="DFKai-SB"/>
                <a:sym typeface="DFKai-SB"/>
              </a:rPr>
              <a:t>完成</a:t>
            </a:r>
            <a:r>
              <a:rPr lang="zh-TW" altLang="en-US" dirty="0">
                <a:latin typeface="DFKai-SB"/>
                <a:ea typeface="DFKai-SB"/>
                <a:cs typeface="DFKai-SB"/>
                <a:sym typeface="DFKai-SB"/>
              </a:rPr>
              <a:t>驗證</a:t>
            </a:r>
            <a:r>
              <a:rPr lang="en-US" altLang="zh-TW" sz="1800" dirty="0" smtClean="0">
                <a:latin typeface="DFKai-SB"/>
                <a:ea typeface="DFKai-SB"/>
                <a:cs typeface="DFKai-SB"/>
                <a:sym typeface="DFKai-SB"/>
              </a:rPr>
              <a:t>Web Server: Apache</a:t>
            </a:r>
            <a:endParaRPr lang="zh-TW" altLang="en-US" sz="1800" dirty="0">
              <a:latin typeface="DFKai-SB"/>
              <a:ea typeface="DFKai-SB"/>
              <a:cs typeface="DFKai-SB"/>
              <a:sym typeface="DFKai-SB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19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15622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sz="3200" dirty="0" smtClean="0">
                <a:solidFill>
                  <a:schemeClr val="bg1"/>
                </a:solidFill>
                <a:cs typeface="Arial"/>
              </a:rPr>
              <a:t>議程</a:t>
            </a:r>
            <a:endParaRPr lang="zh-TW" altLang="en-US" sz="3200" dirty="0">
              <a:solidFill>
                <a:schemeClr val="bg1"/>
              </a:solidFill>
              <a:cs typeface="Arial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53AF46-E5C2-4C10-A315-CD7F368E51DC}" type="slidenum">
              <a:rPr lang="en-US" altLang="zh-TW" smtClean="0"/>
              <a:pPr>
                <a:defRPr/>
              </a:pPr>
              <a:t>2</a:t>
            </a:fld>
            <a:endParaRPr lang="en-US" altLang="zh-TW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312" y="1033462"/>
            <a:ext cx="673417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870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 smtClean="0"/>
              <a:t>陸軍專科學校</a:t>
            </a:r>
            <a:r>
              <a:rPr lang="zh-TW" altLang="en-US" dirty="0"/>
              <a:t>協助異地備援</a:t>
            </a:r>
            <a:r>
              <a:rPr lang="zh-TW" altLang="en-US" dirty="0" smtClean="0"/>
              <a:t>演練</a:t>
            </a:r>
            <a:endParaRPr lang="zh-TW" altLang="en-US" dirty="0"/>
          </a:p>
        </p:txBody>
      </p:sp>
      <p:pic>
        <p:nvPicPr>
          <p:cNvPr id="7" name="內容版面配置區 6"/>
          <p:cNvPicPr>
            <a:picLocks noGrp="1" noChangeAspect="1"/>
          </p:cNvPicPr>
          <p:nvPr>
            <p:ph idx="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3578" y="1658989"/>
            <a:ext cx="3000748" cy="2250562"/>
          </a:xfr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237" y="1169013"/>
            <a:ext cx="5078268" cy="2740538"/>
          </a:xfrm>
          <a:prstGeom prst="rect">
            <a:avLst/>
          </a:prstGeom>
        </p:spPr>
      </p:pic>
      <p:sp>
        <p:nvSpPr>
          <p:cNvPr id="5" name="Google Shape;441;p16"/>
          <p:cNvSpPr txBox="1"/>
          <p:nvPr/>
        </p:nvSpPr>
        <p:spPr>
          <a:xfrm>
            <a:off x="919162" y="4033376"/>
            <a:ext cx="7305675" cy="2948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742950" lvl="1" indent="-285750">
              <a:lnSpc>
                <a:spcPct val="120000"/>
              </a:lnSpc>
              <a:buClr>
                <a:srgbClr val="555DAB"/>
              </a:buClr>
              <a:buSzPts val="1800"/>
              <a:buFont typeface="Noto Sans Symbols"/>
              <a:buChar char="❏"/>
            </a:pPr>
            <a:r>
              <a:rPr lang="zh-TW" altLang="en-US" dirty="0" smtClean="0">
                <a:solidFill>
                  <a:srgbClr val="0070C0"/>
                </a:solidFill>
                <a:latin typeface="DFKai-SB"/>
                <a:ea typeface="DFKai-SB"/>
                <a:cs typeface="DFKai-SB"/>
                <a:sym typeface="DFKai-SB"/>
              </a:rPr>
              <a:t>曾健豪</a:t>
            </a:r>
            <a:r>
              <a:rPr lang="zh-TW" altLang="en-US" dirty="0">
                <a:solidFill>
                  <a:srgbClr val="0070C0"/>
                </a:solidFill>
                <a:latin typeface="DFKai-SB"/>
                <a:ea typeface="DFKai-SB"/>
                <a:cs typeface="DFKai-SB"/>
                <a:sym typeface="DFKai-SB"/>
              </a:rPr>
              <a:t>老師、</a:t>
            </a:r>
            <a:r>
              <a:rPr lang="zh-TW" altLang="en-US" dirty="0" smtClean="0">
                <a:solidFill>
                  <a:srgbClr val="0070C0"/>
                </a:solidFill>
                <a:latin typeface="DFKai-SB"/>
                <a:ea typeface="DFKai-SB"/>
                <a:cs typeface="DFKai-SB"/>
                <a:sym typeface="DFKai-SB"/>
              </a:rPr>
              <a:t>余庭儀老師</a:t>
            </a:r>
            <a:r>
              <a:rPr lang="zh-TW" altLang="en-US" dirty="0" smtClean="0">
                <a:latin typeface="DFKai-SB"/>
                <a:ea typeface="DFKai-SB"/>
                <a:cs typeface="DFKai-SB"/>
                <a:sym typeface="DFKai-SB"/>
              </a:rPr>
              <a:t>協助演練將該校官網備份</a:t>
            </a:r>
            <a:r>
              <a:rPr lang="zh-TW" altLang="en-US" dirty="0">
                <a:latin typeface="DFKai-SB"/>
                <a:ea typeface="DFKai-SB"/>
                <a:cs typeface="DFKai-SB"/>
                <a:sym typeface="DFKai-SB"/>
              </a:rPr>
              <a:t>至桃園區網，經過修正</a:t>
            </a:r>
            <a:r>
              <a:rPr lang="zh-TW" altLang="en-US" dirty="0" smtClean="0">
                <a:latin typeface="DFKai-SB"/>
                <a:ea typeface="DFKai-SB"/>
                <a:cs typeface="DFKai-SB"/>
                <a:sym typeface="DFKai-SB"/>
              </a:rPr>
              <a:t>調整，成功完成</a:t>
            </a:r>
            <a:r>
              <a:rPr lang="zh-TW" altLang="en-US" dirty="0">
                <a:latin typeface="DFKai-SB"/>
                <a:ea typeface="DFKai-SB"/>
                <a:cs typeface="DFKai-SB"/>
                <a:sym typeface="DFKai-SB"/>
              </a:rPr>
              <a:t>異地備</a:t>
            </a:r>
            <a:r>
              <a:rPr lang="zh-TW" altLang="en-US" dirty="0" smtClean="0">
                <a:latin typeface="DFKai-SB"/>
                <a:ea typeface="DFKai-SB"/>
                <a:cs typeface="DFKai-SB"/>
                <a:sym typeface="DFKai-SB"/>
              </a:rPr>
              <a:t>援演練。</a:t>
            </a:r>
            <a:endParaRPr lang="en-US" altLang="zh-TW" dirty="0" smtClean="0">
              <a:latin typeface="DFKai-SB"/>
              <a:ea typeface="DFKai-SB"/>
              <a:cs typeface="DFKai-SB"/>
              <a:sym typeface="DFKai-SB"/>
            </a:endParaRPr>
          </a:p>
          <a:p>
            <a:pPr marL="742950" lvl="1" indent="-285750">
              <a:lnSpc>
                <a:spcPct val="120000"/>
              </a:lnSpc>
              <a:buClr>
                <a:srgbClr val="555DAB"/>
              </a:buClr>
              <a:buSzPts val="1800"/>
              <a:buFont typeface="Noto Sans Symbols"/>
              <a:buChar char="❏"/>
            </a:pPr>
            <a:endParaRPr lang="en-US" altLang="zh-TW" dirty="0" smtClean="0">
              <a:latin typeface="DFKai-SB"/>
              <a:ea typeface="DFKai-SB"/>
              <a:cs typeface="DFKai-SB"/>
              <a:sym typeface="DFKai-SB"/>
            </a:endParaRPr>
          </a:p>
          <a:p>
            <a:pPr marL="742950" lvl="1" indent="-285750">
              <a:lnSpc>
                <a:spcPct val="120000"/>
              </a:lnSpc>
              <a:buClr>
                <a:srgbClr val="555DAB"/>
              </a:buClr>
              <a:buSzPts val="1800"/>
              <a:buFont typeface="Noto Sans Symbols"/>
              <a:buChar char="❏"/>
            </a:pPr>
            <a:r>
              <a:rPr lang="zh-TW" altLang="en-US" dirty="0" smtClean="0">
                <a:latin typeface="DFKai-SB"/>
                <a:ea typeface="DFKai-SB"/>
                <a:cs typeface="DFKai-SB"/>
                <a:sym typeface="DFKai-SB"/>
              </a:rPr>
              <a:t>完成驗證作業系統</a:t>
            </a:r>
            <a:r>
              <a:rPr lang="en-US" altLang="zh-TW" dirty="0">
                <a:latin typeface="DFKai-SB"/>
                <a:ea typeface="DFKai-SB"/>
                <a:cs typeface="DFKai-SB"/>
                <a:sym typeface="DFKai-SB"/>
              </a:rPr>
              <a:t>:</a:t>
            </a:r>
            <a:r>
              <a:rPr lang="zh-TW" altLang="en-US" dirty="0">
                <a:latin typeface="DFKai-SB"/>
                <a:ea typeface="DFKai-SB"/>
                <a:cs typeface="DFKai-SB"/>
                <a:sym typeface="DFKai-SB"/>
              </a:rPr>
              <a:t> </a:t>
            </a:r>
            <a:r>
              <a:rPr lang="en-US" altLang="zh-TW" dirty="0" smtClean="0"/>
              <a:t>Windows </a:t>
            </a:r>
            <a:r>
              <a:rPr lang="en-US" altLang="zh-TW" dirty="0"/>
              <a:t>Server 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啟動</a:t>
            </a:r>
            <a:r>
              <a:rPr lang="en-US" altLang="zh-TW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UEFI)</a:t>
            </a:r>
            <a:endParaRPr lang="en-US" altLang="zh-TW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742950" lvl="1" indent="-285750">
              <a:lnSpc>
                <a:spcPct val="120000"/>
              </a:lnSpc>
              <a:buClr>
                <a:srgbClr val="555DAB"/>
              </a:buClr>
              <a:buSzPts val="1800"/>
              <a:buFont typeface="Noto Sans Symbols"/>
              <a:buChar char="❏"/>
            </a:pPr>
            <a:endParaRPr lang="en-US" altLang="zh-TW" dirty="0"/>
          </a:p>
          <a:p>
            <a:pPr marL="742950" lvl="1" indent="-285750">
              <a:lnSpc>
                <a:spcPct val="120000"/>
              </a:lnSpc>
              <a:buClr>
                <a:srgbClr val="555DAB"/>
              </a:buClr>
              <a:buSzPts val="1800"/>
              <a:buFont typeface="Noto Sans Symbols"/>
              <a:buChar char="❏"/>
            </a:pPr>
            <a:r>
              <a:rPr lang="zh-TW" altLang="en-US" dirty="0" smtClean="0">
                <a:latin typeface="DFKai-SB"/>
                <a:ea typeface="DFKai-SB"/>
                <a:cs typeface="DFKai-SB"/>
                <a:sym typeface="DFKai-SB"/>
              </a:rPr>
              <a:t>完成驗證</a:t>
            </a:r>
            <a:r>
              <a:rPr lang="en-US" altLang="zh-TW" dirty="0" smtClean="0">
                <a:latin typeface="DFKai-SB"/>
                <a:ea typeface="DFKai-SB"/>
                <a:cs typeface="DFKai-SB"/>
                <a:sym typeface="DFKai-SB"/>
              </a:rPr>
              <a:t>Web </a:t>
            </a:r>
            <a:r>
              <a:rPr lang="en-US" altLang="zh-TW" dirty="0">
                <a:latin typeface="DFKai-SB"/>
                <a:ea typeface="DFKai-SB"/>
                <a:cs typeface="DFKai-SB"/>
                <a:sym typeface="DFKai-SB"/>
              </a:rPr>
              <a:t>Server: </a:t>
            </a:r>
            <a:r>
              <a:rPr lang="en-US" altLang="zh-TW" dirty="0" smtClean="0">
                <a:latin typeface="DFKai-SB"/>
                <a:ea typeface="DFKai-SB"/>
                <a:cs typeface="DFKai-SB"/>
                <a:sym typeface="DFKai-SB"/>
              </a:rPr>
              <a:t>IIS</a:t>
            </a:r>
            <a:r>
              <a:rPr lang="zh-TW" altLang="en-US" dirty="0" smtClean="0">
                <a:latin typeface="DFKai-SB"/>
                <a:ea typeface="DFKai-SB"/>
                <a:cs typeface="DFKai-SB"/>
                <a:sym typeface="DFKai-SB"/>
              </a:rPr>
              <a:t> 及 </a:t>
            </a:r>
            <a:r>
              <a:rPr lang="en-US" altLang="zh-TW" dirty="0" smtClean="0">
                <a:latin typeface="DFKai-SB"/>
                <a:ea typeface="DFKai-SB"/>
                <a:cs typeface="DFKai-SB"/>
                <a:sym typeface="DFKai-SB"/>
              </a:rPr>
              <a:t>DNS</a:t>
            </a:r>
            <a:r>
              <a:rPr lang="zh-TW" altLang="en-US" dirty="0" smtClean="0">
                <a:latin typeface="DFKai-SB"/>
                <a:ea typeface="DFKai-SB"/>
                <a:cs typeface="DFKai-SB"/>
                <a:sym typeface="DFKai-SB"/>
              </a:rPr>
              <a:t> </a:t>
            </a:r>
            <a:r>
              <a:rPr lang="en-US" altLang="zh-TW" dirty="0" smtClean="0">
                <a:latin typeface="DFKai-SB"/>
                <a:ea typeface="DFKai-SB"/>
                <a:cs typeface="DFKai-SB"/>
                <a:sym typeface="DFKai-SB"/>
              </a:rPr>
              <a:t>server </a:t>
            </a:r>
            <a:r>
              <a:rPr lang="zh-TW" altLang="en-US" dirty="0" smtClean="0">
                <a:latin typeface="DFKai-SB"/>
                <a:ea typeface="DFKai-SB"/>
                <a:cs typeface="DFKai-SB"/>
                <a:sym typeface="DFKai-SB"/>
              </a:rPr>
              <a:t>設定</a:t>
            </a:r>
            <a:endParaRPr lang="zh-TW" altLang="en-US" dirty="0">
              <a:latin typeface="DFKai-SB"/>
              <a:ea typeface="DFKai-SB"/>
              <a:cs typeface="DFKai-SB"/>
              <a:sym typeface="DFKai-SB"/>
            </a:endParaRPr>
          </a:p>
          <a:p>
            <a:pPr marL="742950" lvl="1" indent="-285750">
              <a:lnSpc>
                <a:spcPct val="120000"/>
              </a:lnSpc>
              <a:buClr>
                <a:srgbClr val="555DAB"/>
              </a:buClr>
              <a:buSzPts val="1800"/>
              <a:buFont typeface="Noto Sans Symbols"/>
              <a:buChar char="❏"/>
            </a:pPr>
            <a:endParaRPr lang="en-US" altLang="zh-TW" dirty="0" smtClean="0">
              <a:latin typeface="DFKai-SB"/>
              <a:ea typeface="DFKai-SB"/>
              <a:cs typeface="DFKai-SB"/>
              <a:sym typeface="DFKai-SB"/>
            </a:endParaRPr>
          </a:p>
          <a:p>
            <a:pPr marL="742950" lvl="1" indent="-285750">
              <a:lnSpc>
                <a:spcPct val="120000"/>
              </a:lnSpc>
              <a:buClr>
                <a:srgbClr val="555DAB"/>
              </a:buClr>
              <a:buSzPts val="1800"/>
              <a:buFont typeface="Noto Sans Symbols"/>
              <a:buChar char="❏"/>
            </a:pPr>
            <a:endParaRPr lang="zh-TW" altLang="en-US" sz="1800" dirty="0">
              <a:latin typeface="DFKai-SB"/>
              <a:ea typeface="DFKai-SB"/>
              <a:cs typeface="DFKai-SB"/>
              <a:sym typeface="DFKai-SB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20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99191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p2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2060"/>
              </a:buClr>
              <a:buSzPts val="2800"/>
            </a:pPr>
            <a:r>
              <a:rPr lang="zh-TW" altLang="en-US" dirty="0"/>
              <a:t>連線學校異地備援</a:t>
            </a:r>
            <a:r>
              <a:rPr lang="zh-TW" altLang="en-US" dirty="0" smtClean="0"/>
              <a:t>計畫</a:t>
            </a:r>
            <a:r>
              <a:rPr lang="en-US" altLang="zh-TW" dirty="0" smtClean="0"/>
              <a:t>(1)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>
          <a:xfrm>
            <a:off x="304800" y="1063625"/>
            <a:ext cx="821055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zh-TW" altLang="en-US" sz="2000" dirty="0"/>
          </a:p>
        </p:txBody>
      </p:sp>
      <p:sp>
        <p:nvSpPr>
          <p:cNvPr id="543" name="Google Shape;543;p28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fld id="{00000000-1234-1234-1234-123412341234}" type="slidenum">
              <a:rPr lang="en-US" sz="1600">
                <a:solidFill>
                  <a:srgbClr val="002060"/>
                </a:solidFill>
              </a:rPr>
              <a:t>21</a:t>
            </a:fld>
            <a:endParaRPr sz="1600">
              <a:solidFill>
                <a:srgbClr val="002060"/>
              </a:solidFill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3475" y="1063625"/>
            <a:ext cx="6553200" cy="4974746"/>
          </a:xfrm>
          <a:prstGeom prst="rect">
            <a:avLst/>
          </a:prstGeom>
        </p:spPr>
      </p:pic>
      <p:sp>
        <p:nvSpPr>
          <p:cNvPr id="9" name="Google Shape;1014;p54"/>
          <p:cNvSpPr txBox="1"/>
          <p:nvPr/>
        </p:nvSpPr>
        <p:spPr>
          <a:xfrm>
            <a:off x="1775277" y="6159116"/>
            <a:ext cx="5711373" cy="39447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800" b="1" dirty="0" smtClean="0">
                <a:solidFill>
                  <a:schemeClr val="dk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Microsoft JhengHei"/>
                <a:sym typeface="Microsoft JhengHei"/>
              </a:rPr>
              <a:t>謝勝任老師協助撰寫異地備援計畫</a:t>
            </a:r>
            <a:r>
              <a:rPr lang="en-US" altLang="zh-TW" b="1" dirty="0" smtClean="0">
                <a:solidFill>
                  <a:schemeClr val="dk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Microsoft JhengHei"/>
                <a:sym typeface="Microsoft JhengHei"/>
              </a:rPr>
              <a:t>(CentOS</a:t>
            </a:r>
            <a:r>
              <a:rPr lang="zh-TW" altLang="en-US" b="1" dirty="0" smtClean="0">
                <a:solidFill>
                  <a:schemeClr val="dk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Microsoft JhengHei"/>
                <a:sym typeface="Microsoft JhengHei"/>
              </a:rPr>
              <a:t>，</a:t>
            </a:r>
            <a:r>
              <a:rPr lang="en-US" altLang="zh-TW" b="1" dirty="0" smtClean="0">
                <a:solidFill>
                  <a:schemeClr val="dk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Microsoft JhengHei"/>
                <a:sym typeface="Microsoft JhengHei"/>
              </a:rPr>
              <a:t>Apache)</a:t>
            </a:r>
            <a:endParaRPr sz="1800" b="1" i="0" u="none" strike="noStrike" cap="none" dirty="0">
              <a:solidFill>
                <a:srgbClr val="000000"/>
              </a:solidFill>
              <a:latin typeface="標楷體" panose="03000509000000000000" pitchFamily="65" charset="-120"/>
              <a:ea typeface="標楷體" panose="03000509000000000000" pitchFamily="65" charset="-120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2071803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p2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2060"/>
              </a:buClr>
              <a:buSzPts val="2800"/>
            </a:pPr>
            <a:r>
              <a:rPr lang="zh-TW" altLang="en-US" dirty="0"/>
              <a:t>連線學校異地備援</a:t>
            </a:r>
            <a:r>
              <a:rPr lang="zh-TW" altLang="en-US" dirty="0" smtClean="0"/>
              <a:t>計畫</a:t>
            </a:r>
            <a:r>
              <a:rPr lang="en-US" altLang="zh-TW" dirty="0" smtClean="0"/>
              <a:t>(2)</a:t>
            </a:r>
            <a:endParaRPr lang="zh-TW" altLang="en-US" dirty="0"/>
          </a:p>
        </p:txBody>
      </p:sp>
      <p:sp>
        <p:nvSpPr>
          <p:cNvPr id="543" name="Google Shape;543;p28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fld id="{00000000-1234-1234-1234-123412341234}" type="slidenum">
              <a:rPr lang="en-US" sz="1600">
                <a:solidFill>
                  <a:srgbClr val="002060"/>
                </a:solidFill>
              </a:rPr>
              <a:t>22</a:t>
            </a:fld>
            <a:endParaRPr sz="1600">
              <a:solidFill>
                <a:srgbClr val="002060"/>
              </a:solidFill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1535" y="1008504"/>
            <a:ext cx="6101780" cy="4801746"/>
          </a:xfrm>
          <a:prstGeom prst="rect">
            <a:avLst/>
          </a:prstGeom>
        </p:spPr>
      </p:pic>
      <p:sp>
        <p:nvSpPr>
          <p:cNvPr id="9" name="Google Shape;1014;p54"/>
          <p:cNvSpPr txBox="1"/>
          <p:nvPr/>
        </p:nvSpPr>
        <p:spPr>
          <a:xfrm>
            <a:off x="1334814" y="5961881"/>
            <a:ext cx="6728591" cy="39447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altLang="en-US" sz="1800" b="1" dirty="0" smtClean="0">
                <a:solidFill>
                  <a:schemeClr val="dk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Microsoft JhengHei"/>
                <a:sym typeface="Microsoft JhengHei"/>
              </a:rPr>
              <a:t>曾健豪</a:t>
            </a:r>
            <a:r>
              <a:rPr lang="zh-TW" altLang="en-US" sz="1800" b="1" dirty="0" smtClean="0">
                <a:solidFill>
                  <a:schemeClr val="dk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Microsoft JhengHei"/>
                <a:sym typeface="Microsoft JhengHei"/>
              </a:rPr>
              <a:t>老師協助撰寫異地備援計畫</a:t>
            </a:r>
            <a:r>
              <a:rPr lang="en-US" altLang="zh-TW" b="1" dirty="0" smtClean="0">
                <a:solidFill>
                  <a:schemeClr val="dk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Microsoft JhengHei"/>
                <a:sym typeface="Microsoft JhengHei"/>
              </a:rPr>
              <a:t>(Windows Server</a:t>
            </a:r>
            <a:r>
              <a:rPr lang="zh-TW" altLang="en-US" b="1" dirty="0" smtClean="0">
                <a:solidFill>
                  <a:schemeClr val="dk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Microsoft JhengHei"/>
                <a:sym typeface="Microsoft JhengHei"/>
              </a:rPr>
              <a:t>，</a:t>
            </a:r>
            <a:r>
              <a:rPr lang="en-US" altLang="zh-TW" b="1" dirty="0" smtClean="0">
                <a:solidFill>
                  <a:schemeClr val="dk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Microsoft JhengHei"/>
                <a:sym typeface="Microsoft JhengHei"/>
              </a:rPr>
              <a:t>IIS</a:t>
            </a:r>
            <a:r>
              <a:rPr lang="zh-TW" altLang="en-US" b="1" dirty="0" smtClean="0">
                <a:solidFill>
                  <a:schemeClr val="dk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Microsoft JhengHei"/>
                <a:sym typeface="Microsoft JhengHei"/>
              </a:rPr>
              <a:t>，</a:t>
            </a:r>
            <a:r>
              <a:rPr lang="en-US" altLang="zh-TW" b="1" dirty="0" smtClean="0">
                <a:solidFill>
                  <a:schemeClr val="dk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Microsoft JhengHei"/>
                <a:sym typeface="Microsoft JhengHei"/>
              </a:rPr>
              <a:t>DNS)</a:t>
            </a:r>
            <a:endParaRPr sz="1800" b="1" i="0" u="none" strike="noStrike" cap="none" dirty="0">
              <a:solidFill>
                <a:srgbClr val="000000"/>
              </a:solidFill>
              <a:latin typeface="標楷體" panose="03000509000000000000" pitchFamily="65" charset="-120"/>
              <a:ea typeface="標楷體" panose="03000509000000000000" pitchFamily="65" charset="-120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611005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>
            <a:extLst>
              <a:ext uri="{FF2B5EF4-FFF2-40B4-BE49-F238E27FC236}">
                <a16:creationId xmlns:a16="http://schemas.microsoft.com/office/drawing/2014/main" id="{D50C5F20-0FD6-4123-B9A4-E18D3686C5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6"/>
          <a:stretch/>
        </p:blipFill>
        <p:spPr>
          <a:xfrm>
            <a:off x="0" y="0"/>
            <a:ext cx="9192519" cy="6867258"/>
          </a:xfrm>
          <a:prstGeom prst="rect">
            <a:avLst/>
          </a:prstGeom>
          <a:solidFill>
            <a:srgbClr val="00B0F0"/>
          </a:solidFill>
        </p:spPr>
      </p:pic>
      <p:sp>
        <p:nvSpPr>
          <p:cNvPr id="13" name="圖形 1">
            <a:extLst>
              <a:ext uri="{FF2B5EF4-FFF2-40B4-BE49-F238E27FC236}">
                <a16:creationId xmlns:a16="http://schemas.microsoft.com/office/drawing/2014/main" id="{6992EF0D-78E4-468A-B4F1-554DB92B2F87}"/>
              </a:ext>
            </a:extLst>
          </p:cNvPr>
          <p:cNvSpPr/>
          <p:nvPr/>
        </p:nvSpPr>
        <p:spPr>
          <a:xfrm>
            <a:off x="-49710" y="109000"/>
            <a:ext cx="3324629" cy="6649257"/>
          </a:xfrm>
          <a:custGeom>
            <a:avLst/>
            <a:gdLst>
              <a:gd name="connsiteX0" fmla="*/ 0 w 1943100"/>
              <a:gd name="connsiteY0" fmla="*/ 0 h 3886200"/>
              <a:gd name="connsiteX1" fmla="*/ 0 w 1943100"/>
              <a:gd name="connsiteY1" fmla="*/ 3894773 h 3886200"/>
              <a:gd name="connsiteX2" fmla="*/ 1947863 w 1943100"/>
              <a:gd name="connsiteY2" fmla="*/ 1947863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3100" h="3886200">
                <a:moveTo>
                  <a:pt x="0" y="0"/>
                </a:moveTo>
                <a:lnTo>
                  <a:pt x="0" y="3894773"/>
                </a:lnTo>
                <a:lnTo>
                  <a:pt x="1947863" y="1947863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y" algn="b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TW" altLang="en-US" dirty="0"/>
          </a:p>
        </p:txBody>
      </p:sp>
      <p:grpSp>
        <p:nvGrpSpPr>
          <p:cNvPr id="3" name="组合 11">
            <a:extLst>
              <a:ext uri="{FF2B5EF4-FFF2-40B4-BE49-F238E27FC236}">
                <a16:creationId xmlns:a16="http://schemas.microsoft.com/office/drawing/2014/main" id="{2D3B82AF-CD65-41A3-AE9D-2BDF970063BB}"/>
              </a:ext>
            </a:extLst>
          </p:cNvPr>
          <p:cNvGrpSpPr/>
          <p:nvPr/>
        </p:nvGrpSpPr>
        <p:grpSpPr>
          <a:xfrm>
            <a:off x="5229757" y="1936978"/>
            <a:ext cx="288235" cy="2625377"/>
            <a:chOff x="2304906" y="1446070"/>
            <a:chExt cx="642258" cy="3789293"/>
          </a:xfrm>
        </p:grpSpPr>
        <p:cxnSp>
          <p:nvCxnSpPr>
            <p:cNvPr id="4" name="直接连接符 12">
              <a:extLst>
                <a:ext uri="{FF2B5EF4-FFF2-40B4-BE49-F238E27FC236}">
                  <a16:creationId xmlns:a16="http://schemas.microsoft.com/office/drawing/2014/main" id="{01C5C8B7-AF4A-43C2-BC47-3078DCDFF6BF}"/>
                </a:ext>
              </a:extLst>
            </p:cNvPr>
            <p:cNvCxnSpPr>
              <a:cxnSpLocks/>
            </p:cNvCxnSpPr>
            <p:nvPr/>
          </p:nvCxnSpPr>
          <p:spPr>
            <a:xfrm>
              <a:off x="2304906" y="5080534"/>
              <a:ext cx="642258" cy="0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组合 13">
              <a:extLst>
                <a:ext uri="{FF2B5EF4-FFF2-40B4-BE49-F238E27FC236}">
                  <a16:creationId xmlns:a16="http://schemas.microsoft.com/office/drawing/2014/main" id="{186218A1-DBD8-42E0-904B-45E982C0B91B}"/>
                </a:ext>
              </a:extLst>
            </p:cNvPr>
            <p:cNvGrpSpPr/>
            <p:nvPr/>
          </p:nvGrpSpPr>
          <p:grpSpPr>
            <a:xfrm flipV="1">
              <a:off x="2304906" y="1446070"/>
              <a:ext cx="642258" cy="3789293"/>
              <a:chOff x="1774958" y="-31845508"/>
              <a:chExt cx="6607779" cy="38985674"/>
            </a:xfrm>
          </p:grpSpPr>
          <p:cxnSp>
            <p:nvCxnSpPr>
              <p:cNvPr id="6" name="直接连接符 14">
                <a:extLst>
                  <a:ext uri="{FF2B5EF4-FFF2-40B4-BE49-F238E27FC236}">
                    <a16:creationId xmlns:a16="http://schemas.microsoft.com/office/drawing/2014/main" id="{14D16BB0-2A78-497D-B276-6297EEC4FC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14142" y="-31845508"/>
                <a:ext cx="0" cy="38985674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15">
                <a:extLst>
                  <a:ext uri="{FF2B5EF4-FFF2-40B4-BE49-F238E27FC236}">
                    <a16:creationId xmlns:a16="http://schemas.microsoft.com/office/drawing/2014/main" id="{F95FA5A3-3125-4700-8400-B8A57879F5A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774958" y="5227011"/>
                <a:ext cx="6607779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id="{3A980BCF-31A3-4BF5-A993-B291BDD60F90}"/>
              </a:ext>
            </a:extLst>
          </p:cNvPr>
          <p:cNvSpPr/>
          <p:nvPr/>
        </p:nvSpPr>
        <p:spPr>
          <a:xfrm>
            <a:off x="5434972" y="3163543"/>
            <a:ext cx="3178304" cy="5309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TW" altLang="en-US" sz="3450" spc="225" noProof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Arial" panose="020B0604020202020204" pitchFamily="34" charset="0"/>
              </a:rPr>
              <a:t>討論議案</a:t>
            </a:r>
            <a:endParaRPr lang="zh-TW" altLang="en-US" sz="3450" spc="225" noProof="1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1" name="圖形 10">
            <a:extLst>
              <a:ext uri="{FF2B5EF4-FFF2-40B4-BE49-F238E27FC236}">
                <a16:creationId xmlns:a16="http://schemas.microsoft.com/office/drawing/2014/main" id="{635689FB-6667-47C6-B879-11D753EB9F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5643999" y="2615316"/>
            <a:ext cx="1934752" cy="445502"/>
          </a:xfrm>
          <a:prstGeom prst="rect">
            <a:avLst/>
          </a:prstGeom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23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49025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Google Shape;758;p49"/>
          <p:cNvSpPr txBox="1"/>
          <p:nvPr/>
        </p:nvSpPr>
        <p:spPr>
          <a:xfrm>
            <a:off x="6948487" y="657225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Pts val="1300"/>
              <a:buFont typeface="Tahoma"/>
              <a:buNone/>
            </a:pPr>
            <a:fld id="{00000000-1234-1234-1234-123412341234}" type="slidenum">
              <a:rPr lang="en-US" sz="1300" b="1" i="0" u="none" strike="noStrike" cap="none">
                <a:solidFill>
                  <a:srgbClr val="003399"/>
                </a:solidFill>
                <a:latin typeface="Tahoma"/>
                <a:ea typeface="Tahoma"/>
                <a:cs typeface="Tahoma"/>
                <a:sym typeface="Tahoma"/>
              </a:rPr>
              <a:t>24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9" name="Google Shape;759;p4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Arial"/>
              <a:buNone/>
            </a:pPr>
            <a:r>
              <a:rPr lang="zh-TW" altLang="en-US" sz="3200" b="1" i="0" u="none" strike="noStrike" cap="none" dirty="0" smtClean="0">
                <a:solidFill>
                  <a:schemeClr val="bg1"/>
                </a:solidFill>
              </a:rPr>
              <a:t>議案一</a:t>
            </a:r>
            <a:endParaRPr sz="3200" dirty="0">
              <a:solidFill>
                <a:schemeClr val="bg1"/>
              </a:solidFill>
            </a:endParaRPr>
          </a:p>
        </p:txBody>
      </p:sp>
      <p:sp>
        <p:nvSpPr>
          <p:cNvPr id="760" name="Google Shape;760;p49"/>
          <p:cNvSpPr txBox="1">
            <a:spLocks noGrp="1"/>
          </p:cNvSpPr>
          <p:nvPr>
            <p:ph idx="1"/>
          </p:nvPr>
        </p:nvSpPr>
        <p:spPr>
          <a:xfrm>
            <a:off x="628650" y="1163473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0800" lvl="0" indent="0">
              <a:lnSpc>
                <a:spcPct val="120000"/>
              </a:lnSpc>
              <a:spcBef>
                <a:spcPts val="0"/>
              </a:spcBef>
              <a:buClr>
                <a:srgbClr val="555DAB"/>
              </a:buClr>
              <a:buSzPts val="2800"/>
              <a:buNone/>
            </a:pPr>
            <a:r>
              <a:rPr lang="zh-TW" altLang="en-US" sz="2000" dirty="0" smtClean="0">
                <a:solidFill>
                  <a:schemeClr val="dk1"/>
                </a:solidFill>
              </a:rPr>
              <a:t>議案一、</a:t>
            </a:r>
            <a:r>
              <a:rPr lang="en-US" altLang="zh-TW" sz="2000" dirty="0" smtClean="0">
                <a:solidFill>
                  <a:schemeClr val="dk1"/>
                </a:solidFill>
              </a:rPr>
              <a:t/>
            </a:r>
            <a:br>
              <a:rPr lang="en-US" altLang="zh-TW" sz="2000" dirty="0" smtClean="0">
                <a:solidFill>
                  <a:schemeClr val="dk1"/>
                </a:solidFill>
              </a:rPr>
            </a:br>
            <a:r>
              <a:rPr lang="zh-TW" altLang="en-US" sz="2000" dirty="0" smtClean="0">
                <a:solidFill>
                  <a:schemeClr val="dk1"/>
                </a:solidFill>
              </a:rPr>
              <a:t>   授權桃園區</a:t>
            </a:r>
            <a:r>
              <a:rPr lang="zh-TW" altLang="en-US" sz="2000" dirty="0">
                <a:solidFill>
                  <a:schemeClr val="dk1"/>
                </a:solidFill>
              </a:rPr>
              <a:t>網中心</a:t>
            </a:r>
            <a:r>
              <a:rPr lang="zh-TW" altLang="en-US" sz="2000" dirty="0" smtClean="0">
                <a:solidFill>
                  <a:schemeClr val="dk1"/>
                </a:solidFill>
              </a:rPr>
              <a:t>將要</a:t>
            </a:r>
            <a:r>
              <a:rPr lang="zh-TW" altLang="en-US" sz="2000" dirty="0">
                <a:solidFill>
                  <a:schemeClr val="dk1"/>
                </a:solidFill>
              </a:rPr>
              <a:t>升速</a:t>
            </a:r>
            <a:r>
              <a:rPr lang="zh-TW" altLang="en-US" sz="2000" dirty="0" smtClean="0">
                <a:solidFill>
                  <a:schemeClr val="dk1"/>
                </a:solidFill>
              </a:rPr>
              <a:t>的</a:t>
            </a:r>
            <a:r>
              <a:rPr lang="en-US" altLang="zh-TW" sz="2000" dirty="0">
                <a:solidFill>
                  <a:schemeClr val="dk1"/>
                </a:solidFill>
              </a:rPr>
              <a:t>YV</a:t>
            </a:r>
            <a:r>
              <a:rPr lang="zh-TW" altLang="en-US" sz="2000" dirty="0">
                <a:solidFill>
                  <a:schemeClr val="dk1"/>
                </a:solidFill>
              </a:rPr>
              <a:t>電路</a:t>
            </a:r>
            <a:r>
              <a:rPr lang="zh-TW" altLang="en-US" sz="2000" dirty="0" smtClean="0">
                <a:solidFill>
                  <a:schemeClr val="dk1"/>
                </a:solidFill>
              </a:rPr>
              <a:t>學校</a:t>
            </a:r>
            <a:r>
              <a:rPr lang="zh-TW" altLang="en-US" sz="2000" dirty="0">
                <a:solidFill>
                  <a:schemeClr val="dk1"/>
                </a:solidFill>
              </a:rPr>
              <a:t>清單送</a:t>
            </a:r>
            <a:r>
              <a:rPr lang="zh-TW" altLang="en-US" sz="2000" dirty="0" smtClean="0">
                <a:solidFill>
                  <a:schemeClr val="dk1"/>
                </a:solidFill>
              </a:rPr>
              <a:t>中華電信辦理升速優惠，</a:t>
            </a:r>
            <a:r>
              <a:rPr lang="zh-TW" altLang="en-US" sz="2000" dirty="0">
                <a:solidFill>
                  <a:schemeClr val="dk1"/>
                </a:solidFill>
              </a:rPr>
              <a:t>提請討論</a:t>
            </a:r>
            <a:r>
              <a:rPr lang="zh-TW" altLang="en-US" sz="2000" dirty="0" smtClean="0">
                <a:solidFill>
                  <a:schemeClr val="dk1"/>
                </a:solidFill>
              </a:rPr>
              <a:t>。</a:t>
            </a:r>
            <a:endParaRPr lang="zh-TW" altLang="en-US" sz="2000" dirty="0">
              <a:solidFill>
                <a:schemeClr val="dk1"/>
              </a:solidFill>
            </a:endParaRPr>
          </a:p>
          <a:p>
            <a:pPr marL="457200" lvl="0" indent="-406400">
              <a:lnSpc>
                <a:spcPct val="120000"/>
              </a:lnSpc>
              <a:spcBef>
                <a:spcPts val="0"/>
              </a:spcBef>
              <a:buClr>
                <a:srgbClr val="555DAB"/>
              </a:buClr>
              <a:buSzPts val="2800"/>
              <a:buFont typeface="Noto Sans Symbols"/>
              <a:buChar char="❑"/>
            </a:pPr>
            <a:endParaRPr lang="en-US" altLang="zh-TW" sz="2000" dirty="0" smtClean="0">
              <a:solidFill>
                <a:schemeClr val="dk1"/>
              </a:solidFill>
            </a:endParaRPr>
          </a:p>
          <a:p>
            <a:pPr marL="50800" lvl="0" indent="0">
              <a:lnSpc>
                <a:spcPct val="120000"/>
              </a:lnSpc>
              <a:spcBef>
                <a:spcPts val="0"/>
              </a:spcBef>
              <a:buClr>
                <a:srgbClr val="555DAB"/>
              </a:buClr>
              <a:buSzPts val="2800"/>
              <a:buNone/>
            </a:pPr>
            <a:r>
              <a:rPr lang="zh-TW" altLang="en-US" sz="2000" dirty="0" smtClean="0">
                <a:solidFill>
                  <a:schemeClr val="dk1"/>
                </a:solidFill>
              </a:rPr>
              <a:t>說明</a:t>
            </a:r>
            <a:r>
              <a:rPr lang="en-US" altLang="zh-TW" sz="2000" dirty="0" smtClean="0">
                <a:solidFill>
                  <a:schemeClr val="dk1"/>
                </a:solidFill>
              </a:rPr>
              <a:t>:</a:t>
            </a:r>
          </a:p>
          <a:p>
            <a:pPr marL="508000" lvl="0" indent="-457200">
              <a:lnSpc>
                <a:spcPct val="120000"/>
              </a:lnSpc>
              <a:spcBef>
                <a:spcPts val="0"/>
              </a:spcBef>
              <a:buClr>
                <a:srgbClr val="555DAB"/>
              </a:buClr>
              <a:buSzPts val="2800"/>
              <a:buFont typeface="Wingdings" panose="05000000000000000000" pitchFamily="2" charset="2"/>
              <a:buAutoNum type="circleNumWdWhitePlain"/>
            </a:pPr>
            <a:r>
              <a:rPr lang="zh-TW" altLang="en-US" sz="2000" dirty="0" smtClean="0">
                <a:solidFill>
                  <a:schemeClr val="dk1"/>
                </a:solidFill>
              </a:rPr>
              <a:t>桃園</a:t>
            </a:r>
            <a:r>
              <a:rPr lang="zh-TW" altLang="en-US" sz="2000" dirty="0">
                <a:solidFill>
                  <a:schemeClr val="dk1"/>
                </a:solidFill>
              </a:rPr>
              <a:t>區網中心</a:t>
            </a:r>
            <a:r>
              <a:rPr lang="en-US" altLang="zh-TW" sz="2000" dirty="0">
                <a:solidFill>
                  <a:schemeClr val="dk1"/>
                </a:solidFill>
              </a:rPr>
              <a:t>2023</a:t>
            </a:r>
            <a:r>
              <a:rPr lang="zh-TW" altLang="en-US" sz="2000" dirty="0">
                <a:solidFill>
                  <a:schemeClr val="dk1"/>
                </a:solidFill>
              </a:rPr>
              <a:t>年</a:t>
            </a:r>
            <a:r>
              <a:rPr lang="en-US" altLang="zh-TW" sz="2000" dirty="0">
                <a:solidFill>
                  <a:schemeClr val="dk1"/>
                </a:solidFill>
              </a:rPr>
              <a:t>9</a:t>
            </a:r>
            <a:r>
              <a:rPr lang="zh-TW" altLang="en-US" sz="2000" dirty="0">
                <a:solidFill>
                  <a:schemeClr val="dk1"/>
                </a:solidFill>
              </a:rPr>
              <a:t>月與中華電信洽談網路升速優惠價格，目前爭取到學術網路</a:t>
            </a:r>
            <a:r>
              <a:rPr lang="en-US" altLang="zh-TW" sz="2000" dirty="0">
                <a:solidFill>
                  <a:schemeClr val="dk1"/>
                </a:solidFill>
              </a:rPr>
              <a:t>YV</a:t>
            </a:r>
            <a:r>
              <a:rPr lang="zh-TW" altLang="en-US" sz="2000" dirty="0">
                <a:solidFill>
                  <a:schemeClr val="dk1"/>
                </a:solidFill>
              </a:rPr>
              <a:t>電路 </a:t>
            </a:r>
            <a:r>
              <a:rPr lang="en-US" altLang="zh-TW" sz="2000" dirty="0">
                <a:solidFill>
                  <a:schemeClr val="dk1"/>
                </a:solidFill>
              </a:rPr>
              <a:t>300M</a:t>
            </a:r>
            <a:r>
              <a:rPr lang="zh-TW" altLang="en-US" sz="2000" dirty="0">
                <a:solidFill>
                  <a:schemeClr val="dk1"/>
                </a:solidFill>
              </a:rPr>
              <a:t>月租費升速</a:t>
            </a:r>
            <a:r>
              <a:rPr lang="en-US" altLang="zh-TW" sz="2000" dirty="0">
                <a:solidFill>
                  <a:schemeClr val="dk1"/>
                </a:solidFill>
              </a:rPr>
              <a:t>500M</a:t>
            </a:r>
            <a:r>
              <a:rPr lang="zh-TW" altLang="en-US" sz="2000" dirty="0">
                <a:solidFill>
                  <a:schemeClr val="dk1"/>
                </a:solidFill>
              </a:rPr>
              <a:t>月租費，只需每月新增</a:t>
            </a:r>
            <a:r>
              <a:rPr lang="en-US" altLang="zh-TW" sz="2000" dirty="0">
                <a:solidFill>
                  <a:schemeClr val="dk1"/>
                </a:solidFill>
              </a:rPr>
              <a:t>300</a:t>
            </a:r>
            <a:r>
              <a:rPr lang="zh-TW" altLang="en-US" sz="2000" dirty="0">
                <a:solidFill>
                  <a:schemeClr val="dk1"/>
                </a:solidFill>
              </a:rPr>
              <a:t>元。</a:t>
            </a:r>
          </a:p>
          <a:p>
            <a:pPr marL="508000" lvl="0" indent="-457200">
              <a:lnSpc>
                <a:spcPct val="120000"/>
              </a:lnSpc>
              <a:spcBef>
                <a:spcPts val="0"/>
              </a:spcBef>
              <a:buClr>
                <a:srgbClr val="555DAB"/>
              </a:buClr>
              <a:buSzPts val="2800"/>
              <a:buFont typeface="Wingdings" panose="05000000000000000000" pitchFamily="2" charset="2"/>
              <a:buAutoNum type="circleNumWdWhitePlain"/>
            </a:pPr>
            <a:endParaRPr lang="zh-TW" altLang="en-US" sz="2000" dirty="0">
              <a:solidFill>
                <a:schemeClr val="dk1"/>
              </a:solidFill>
            </a:endParaRPr>
          </a:p>
          <a:p>
            <a:pPr marL="508000" lvl="0" indent="-457200">
              <a:lnSpc>
                <a:spcPct val="120000"/>
              </a:lnSpc>
              <a:spcBef>
                <a:spcPts val="0"/>
              </a:spcBef>
              <a:buClr>
                <a:srgbClr val="555DAB"/>
              </a:buClr>
              <a:buSzPts val="2800"/>
              <a:buFont typeface="Wingdings" panose="05000000000000000000" pitchFamily="2" charset="2"/>
              <a:buAutoNum type="circleNumWdWhitePlain"/>
            </a:pPr>
            <a:r>
              <a:rPr lang="en-US" altLang="zh-TW" sz="2000" dirty="0" smtClean="0">
                <a:solidFill>
                  <a:schemeClr val="dk1"/>
                </a:solidFill>
              </a:rPr>
              <a:t>YV</a:t>
            </a:r>
            <a:r>
              <a:rPr lang="zh-TW" altLang="en-US" sz="2000" dirty="0">
                <a:solidFill>
                  <a:schemeClr val="dk1"/>
                </a:solidFill>
              </a:rPr>
              <a:t>電路之連線學校若同意升</a:t>
            </a:r>
            <a:r>
              <a:rPr lang="zh-TW" altLang="en-US" sz="2000" dirty="0" smtClean="0">
                <a:solidFill>
                  <a:schemeClr val="dk1"/>
                </a:solidFill>
              </a:rPr>
              <a:t>速，</a:t>
            </a:r>
            <a:r>
              <a:rPr lang="zh-TW" altLang="en-US" sz="2000" dirty="0">
                <a:solidFill>
                  <a:schemeClr val="dk1"/>
                </a:solidFill>
              </a:rPr>
              <a:t>桃園區網將統計好要升速的學校清單送中華電信，中華電信將由負責各高中職的中華電信業務經理提供契約及申請書，簽約</a:t>
            </a:r>
            <a:r>
              <a:rPr lang="en-US" altLang="zh-TW" sz="2000" dirty="0">
                <a:solidFill>
                  <a:schemeClr val="dk1"/>
                </a:solidFill>
              </a:rPr>
              <a:t>3</a:t>
            </a:r>
            <a:r>
              <a:rPr lang="zh-TW" altLang="en-US" sz="2000" dirty="0">
                <a:solidFill>
                  <a:schemeClr val="dk1"/>
                </a:solidFill>
              </a:rPr>
              <a:t>年。</a:t>
            </a:r>
          </a:p>
          <a:p>
            <a:pPr marL="50800" lvl="0" indent="0">
              <a:lnSpc>
                <a:spcPct val="120000"/>
              </a:lnSpc>
              <a:spcBef>
                <a:spcPts val="0"/>
              </a:spcBef>
              <a:buClr>
                <a:srgbClr val="555DAB"/>
              </a:buClr>
              <a:buSzPts val="2800"/>
              <a:buNone/>
            </a:pPr>
            <a:r>
              <a:rPr lang="zh-TW" altLang="en-US" sz="2000" dirty="0" smtClean="0">
                <a:solidFill>
                  <a:schemeClr val="dk1"/>
                </a:solidFill>
              </a:rPr>
              <a:t> </a:t>
            </a:r>
            <a:endParaRPr sz="2000" dirty="0"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endParaRPr sz="2000" b="0" i="0" u="none" dirty="0">
              <a:solidFill>
                <a:srgbClr val="000000"/>
              </a:solidFill>
            </a:endParaRPr>
          </a:p>
        </p:txBody>
      </p:sp>
      <p:sp>
        <p:nvSpPr>
          <p:cNvPr id="761" name="Google Shape;761;p49"/>
          <p:cNvSpPr txBox="1"/>
          <p:nvPr/>
        </p:nvSpPr>
        <p:spPr>
          <a:xfrm>
            <a:off x="6948487" y="657225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Pts val="1300"/>
              <a:buFont typeface="Tahoma"/>
              <a:buNone/>
            </a:pPr>
            <a:fld id="{00000000-1234-1234-1234-123412341234}" type="slidenum">
              <a:rPr lang="en-US" sz="1300" b="1" i="0" u="none" strike="noStrike" cap="none">
                <a:solidFill>
                  <a:srgbClr val="003399"/>
                </a:solidFill>
                <a:latin typeface="Tahoma"/>
                <a:ea typeface="Tahoma"/>
                <a:cs typeface="Tahoma"/>
                <a:sym typeface="Tahoma"/>
              </a:rPr>
              <a:t>24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24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62387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YV</a:t>
            </a:r>
            <a:r>
              <a:rPr lang="zh-TW" altLang="en-US" dirty="0"/>
              <a:t>電路學校清單</a:t>
            </a:r>
          </a:p>
        </p:txBody>
      </p:sp>
      <p:graphicFrame>
        <p:nvGraphicFramePr>
          <p:cNvPr id="5" name="內容版面配置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460859"/>
              </p:ext>
            </p:extLst>
          </p:nvPr>
        </p:nvGraphicFramePr>
        <p:xfrm>
          <a:off x="628650" y="1177162"/>
          <a:ext cx="3678953" cy="547259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70959">
                  <a:extLst>
                    <a:ext uri="{9D8B030D-6E8A-4147-A177-3AD203B41FA5}">
                      <a16:colId xmlns:a16="http://schemas.microsoft.com/office/drawing/2014/main" val="2752003706"/>
                    </a:ext>
                  </a:extLst>
                </a:gridCol>
                <a:gridCol w="1407994">
                  <a:extLst>
                    <a:ext uri="{9D8B030D-6E8A-4147-A177-3AD203B41FA5}">
                      <a16:colId xmlns:a16="http://schemas.microsoft.com/office/drawing/2014/main" val="2959642405"/>
                    </a:ext>
                  </a:extLst>
                </a:gridCol>
              </a:tblGrid>
              <a:tr h="260752"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u="none" strike="noStrike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電路名稱</a:t>
                      </a:r>
                      <a:endParaRPr lang="zh-TW" altLang="en-US" sz="1600" b="1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1355" marR="11355" marT="1135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u="none" strike="noStrike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專線號碼</a:t>
                      </a:r>
                      <a:endParaRPr lang="zh-TW" altLang="en-US" sz="1600" b="1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1355" marR="11355" marT="11355" marB="0" anchor="ctr"/>
                </a:tc>
                <a:extLst>
                  <a:ext uri="{0D108BD9-81ED-4DB2-BD59-A6C34878D82A}">
                    <a16:rowId xmlns:a16="http://schemas.microsoft.com/office/drawing/2014/main" val="2432634542"/>
                  </a:ext>
                </a:extLst>
              </a:tr>
              <a:tr h="579094"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400" u="none" strike="noStrike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中央警察大學</a:t>
                      </a:r>
                      <a:endParaRPr lang="zh-TW" altLang="en-US" sz="14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1355" marR="11355" marT="1135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33YV000367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1355" marR="11355" marT="11355" marB="0" anchor="ctr"/>
                </a:tc>
                <a:extLst>
                  <a:ext uri="{0D108BD9-81ED-4DB2-BD59-A6C34878D82A}">
                    <a16:rowId xmlns:a16="http://schemas.microsoft.com/office/drawing/2014/main" val="202078663"/>
                  </a:ext>
                </a:extLst>
              </a:tr>
              <a:tr h="579094"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400" u="none" strike="noStrike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六和</a:t>
                      </a:r>
                      <a:r>
                        <a:rPr lang="zh-TW" altLang="en-US" sz="1400" u="none" strike="noStrike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高級中等學校</a:t>
                      </a:r>
                      <a:endParaRPr lang="zh-TW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1355" marR="11355" marT="1135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34YV000169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1355" marR="11355" marT="11355" marB="0" anchor="ctr"/>
                </a:tc>
                <a:extLst>
                  <a:ext uri="{0D108BD9-81ED-4DB2-BD59-A6C34878D82A}">
                    <a16:rowId xmlns:a16="http://schemas.microsoft.com/office/drawing/2014/main" val="2028404520"/>
                  </a:ext>
                </a:extLst>
              </a:tr>
              <a:tr h="579094"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400" u="none" strike="noStrike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振</a:t>
                      </a:r>
                      <a:r>
                        <a:rPr lang="zh-TW" altLang="en-US" sz="1400" u="none" strike="noStrike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聲高級中等學校</a:t>
                      </a:r>
                      <a:endParaRPr lang="zh-TW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1355" marR="11355" marT="1135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33YV000360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1355" marR="11355" marT="11355" marB="0" anchor="ctr"/>
                </a:tc>
                <a:extLst>
                  <a:ext uri="{0D108BD9-81ED-4DB2-BD59-A6C34878D82A}">
                    <a16:rowId xmlns:a16="http://schemas.microsoft.com/office/drawing/2014/main" val="965500999"/>
                  </a:ext>
                </a:extLst>
              </a:tr>
              <a:tr h="579094"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400" u="none" strike="noStrike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私立</a:t>
                      </a:r>
                      <a:r>
                        <a:rPr lang="zh-TW" altLang="en-US" sz="1400" u="none" strike="noStrike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復旦高級中學</a:t>
                      </a:r>
                      <a:endParaRPr lang="zh-TW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1355" marR="11355" marT="1135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34YV000167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1355" marR="11355" marT="11355" marB="0" anchor="ctr"/>
                </a:tc>
                <a:extLst>
                  <a:ext uri="{0D108BD9-81ED-4DB2-BD59-A6C34878D82A}">
                    <a16:rowId xmlns:a16="http://schemas.microsoft.com/office/drawing/2014/main" val="3914732854"/>
                  </a:ext>
                </a:extLst>
              </a:tr>
              <a:tr h="579094"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400" u="none" strike="noStrike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永</a:t>
                      </a:r>
                      <a:r>
                        <a:rPr lang="zh-TW" altLang="en-US" sz="1400" u="none" strike="noStrike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平工商高級中等學校</a:t>
                      </a:r>
                      <a:endParaRPr lang="zh-TW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1355" marR="11355" marT="1135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3478YV000030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1355" marR="11355" marT="11355" marB="0" anchor="ctr"/>
                </a:tc>
                <a:extLst>
                  <a:ext uri="{0D108BD9-81ED-4DB2-BD59-A6C34878D82A}">
                    <a16:rowId xmlns:a16="http://schemas.microsoft.com/office/drawing/2014/main" val="7802932"/>
                  </a:ext>
                </a:extLst>
              </a:tr>
              <a:tr h="579094"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400" u="none" strike="noStrike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治</a:t>
                      </a:r>
                      <a:r>
                        <a:rPr lang="zh-TW" altLang="en-US" sz="1400" u="none" strike="noStrike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平高級中等學校</a:t>
                      </a:r>
                      <a:endParaRPr lang="zh-TW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1355" marR="11355" marT="1135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3478YV000028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1355" marR="11355" marT="11355" marB="0" anchor="ctr"/>
                </a:tc>
                <a:extLst>
                  <a:ext uri="{0D108BD9-81ED-4DB2-BD59-A6C34878D82A}">
                    <a16:rowId xmlns:a16="http://schemas.microsoft.com/office/drawing/2014/main" val="1807893525"/>
                  </a:ext>
                </a:extLst>
              </a:tr>
              <a:tr h="579094"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400" u="none" strike="noStrike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育達</a:t>
                      </a:r>
                      <a:r>
                        <a:rPr lang="zh-TW" altLang="en-US" sz="1400" u="none" strike="noStrike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高級中等學校</a:t>
                      </a:r>
                      <a:endParaRPr lang="zh-TW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1355" marR="11355" marT="1135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34YV000168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1355" marR="11355" marT="11355" marB="0" anchor="ctr"/>
                </a:tc>
                <a:extLst>
                  <a:ext uri="{0D108BD9-81ED-4DB2-BD59-A6C34878D82A}">
                    <a16:rowId xmlns:a16="http://schemas.microsoft.com/office/drawing/2014/main" val="15502976"/>
                  </a:ext>
                </a:extLst>
              </a:tr>
              <a:tr h="579094"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400" u="none" strike="noStrike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大興</a:t>
                      </a:r>
                      <a:r>
                        <a:rPr lang="zh-TW" altLang="en-US" sz="1400" u="none" strike="noStrike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高級中學</a:t>
                      </a:r>
                      <a:endParaRPr lang="zh-TW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1355" marR="11355" marT="1135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3386YV000055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1355" marR="11355" marT="11355" marB="0" anchor="ctr"/>
                </a:tc>
                <a:extLst>
                  <a:ext uri="{0D108BD9-81ED-4DB2-BD59-A6C34878D82A}">
                    <a16:rowId xmlns:a16="http://schemas.microsoft.com/office/drawing/2014/main" val="777381831"/>
                  </a:ext>
                </a:extLst>
              </a:tr>
              <a:tr h="579094"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400" u="none" strike="noStrike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至善</a:t>
                      </a:r>
                      <a:r>
                        <a:rPr lang="zh-TW" altLang="en-US" sz="1400" u="none" strike="noStrike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高級中學</a:t>
                      </a:r>
                      <a:endParaRPr lang="zh-TW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1355" marR="11355" marT="1135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3388YV000009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1355" marR="11355" marT="11355" marB="0" anchor="ctr"/>
                </a:tc>
                <a:extLst>
                  <a:ext uri="{0D108BD9-81ED-4DB2-BD59-A6C34878D82A}">
                    <a16:rowId xmlns:a16="http://schemas.microsoft.com/office/drawing/2014/main" val="4120760996"/>
                  </a:ext>
                </a:extLst>
              </a:tr>
            </a:tbl>
          </a:graphicData>
        </a:graphic>
      </p:graphicFrame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25</a:t>
            </a:fld>
            <a:endParaRPr lang="zh-TW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8530758"/>
              </p:ext>
            </p:extLst>
          </p:nvPr>
        </p:nvGraphicFramePr>
        <p:xfrm>
          <a:off x="4472990" y="1177159"/>
          <a:ext cx="3675629" cy="547260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68907">
                  <a:extLst>
                    <a:ext uri="{9D8B030D-6E8A-4147-A177-3AD203B41FA5}">
                      <a16:colId xmlns:a16="http://schemas.microsoft.com/office/drawing/2014/main" val="2124899490"/>
                    </a:ext>
                  </a:extLst>
                </a:gridCol>
                <a:gridCol w="1406722">
                  <a:extLst>
                    <a:ext uri="{9D8B030D-6E8A-4147-A177-3AD203B41FA5}">
                      <a16:colId xmlns:a16="http://schemas.microsoft.com/office/drawing/2014/main" val="4090175908"/>
                    </a:ext>
                  </a:extLst>
                </a:gridCol>
              </a:tblGrid>
              <a:tr h="265462"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u="none" strike="noStrike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電路名稱</a:t>
                      </a:r>
                      <a:endParaRPr lang="zh-TW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1344" marR="11344" marT="113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u="none" strike="noStrike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專線號碼</a:t>
                      </a:r>
                      <a:endParaRPr lang="zh-TW" altLang="en-US" sz="1600" b="1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1344" marR="11344" marT="11344" marB="0" anchor="ctr"/>
                </a:tc>
                <a:extLst>
                  <a:ext uri="{0D108BD9-81ED-4DB2-BD59-A6C34878D82A}">
                    <a16:rowId xmlns:a16="http://schemas.microsoft.com/office/drawing/2014/main" val="616040952"/>
                  </a:ext>
                </a:extLst>
              </a:tr>
              <a:tr h="578571"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400" u="none" strike="noStrike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私立</a:t>
                      </a:r>
                      <a:r>
                        <a:rPr lang="zh-TW" altLang="en-US" sz="1400" u="none" strike="noStrike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大華高級中學</a:t>
                      </a:r>
                      <a:endParaRPr lang="zh-TW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1344" marR="11344" marT="113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3478YV000029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1344" marR="11344" marT="11344" marB="0" anchor="ctr"/>
                </a:tc>
                <a:extLst>
                  <a:ext uri="{0D108BD9-81ED-4DB2-BD59-A6C34878D82A}">
                    <a16:rowId xmlns:a16="http://schemas.microsoft.com/office/drawing/2014/main" val="3973948408"/>
                  </a:ext>
                </a:extLst>
              </a:tr>
              <a:tr h="578571"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400" u="none" strike="noStrike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清華</a:t>
                      </a:r>
                      <a:r>
                        <a:rPr lang="zh-TW" altLang="en-US" sz="1400" u="none" strike="noStrike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高級中學</a:t>
                      </a:r>
                      <a:endParaRPr lang="zh-TW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1344" marR="11344" marT="113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3477YV000003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1344" marR="11344" marT="11344" marB="0" anchor="ctr"/>
                </a:tc>
                <a:extLst>
                  <a:ext uri="{0D108BD9-81ED-4DB2-BD59-A6C34878D82A}">
                    <a16:rowId xmlns:a16="http://schemas.microsoft.com/office/drawing/2014/main" val="1766045475"/>
                  </a:ext>
                </a:extLst>
              </a:tr>
              <a:tr h="578571"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400" u="none" strike="noStrike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國立中央大學附屬中壢高級中學</a:t>
                      </a:r>
                      <a:endParaRPr lang="zh-TW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1344" marR="11344" marT="113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34YV000164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1344" marR="11344" marT="11344" marB="0" anchor="ctr"/>
                </a:tc>
                <a:extLst>
                  <a:ext uri="{0D108BD9-81ED-4DB2-BD59-A6C34878D82A}">
                    <a16:rowId xmlns:a16="http://schemas.microsoft.com/office/drawing/2014/main" val="1494196720"/>
                  </a:ext>
                </a:extLst>
              </a:tr>
              <a:tr h="578571"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400" u="none" strike="noStrike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國立臺北科技大學附屬桃園農工高級中等學校</a:t>
                      </a:r>
                      <a:endParaRPr lang="zh-TW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1344" marR="11344" marT="113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33YV000359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1344" marR="11344" marT="11344" marB="0" anchor="ctr"/>
                </a:tc>
                <a:extLst>
                  <a:ext uri="{0D108BD9-81ED-4DB2-BD59-A6C34878D82A}">
                    <a16:rowId xmlns:a16="http://schemas.microsoft.com/office/drawing/2014/main" val="1871468328"/>
                  </a:ext>
                </a:extLst>
              </a:tr>
              <a:tr h="578571"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400" u="none" strike="noStrike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啟</a:t>
                      </a:r>
                      <a:r>
                        <a:rPr lang="zh-TW" altLang="en-US" sz="1400" u="none" strike="noStrike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英高級中等學校</a:t>
                      </a:r>
                      <a:endParaRPr lang="zh-TW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1344" marR="11344" marT="113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34YV000171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1344" marR="11344" marT="11344" marB="0" anchor="ctr"/>
                </a:tc>
                <a:extLst>
                  <a:ext uri="{0D108BD9-81ED-4DB2-BD59-A6C34878D82A}">
                    <a16:rowId xmlns:a16="http://schemas.microsoft.com/office/drawing/2014/main" val="2330545958"/>
                  </a:ext>
                </a:extLst>
              </a:tr>
              <a:tr h="578571"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400" u="none" strike="noStrike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新興</a:t>
                      </a:r>
                      <a:r>
                        <a:rPr lang="zh-TW" altLang="en-US" sz="1400" u="none" strike="noStrike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高級中等學校</a:t>
                      </a:r>
                      <a:endParaRPr lang="zh-TW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1344" marR="11344" marT="113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33YV000368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1344" marR="11344" marT="11344" marB="0" anchor="ctr"/>
                </a:tc>
                <a:extLst>
                  <a:ext uri="{0D108BD9-81ED-4DB2-BD59-A6C34878D82A}">
                    <a16:rowId xmlns:a16="http://schemas.microsoft.com/office/drawing/2014/main" val="767040813"/>
                  </a:ext>
                </a:extLst>
              </a:tr>
              <a:tr h="578571"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400" u="none" strike="noStrike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成功</a:t>
                      </a:r>
                      <a:r>
                        <a:rPr lang="zh-TW" altLang="en-US" sz="1400" u="none" strike="noStrike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高級工商職業學校</a:t>
                      </a:r>
                      <a:endParaRPr lang="zh-TW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1344" marR="11344" marT="113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33YV000369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1344" marR="11344" marT="11344" marB="0" anchor="ctr"/>
                </a:tc>
                <a:extLst>
                  <a:ext uri="{0D108BD9-81ED-4DB2-BD59-A6C34878D82A}">
                    <a16:rowId xmlns:a16="http://schemas.microsoft.com/office/drawing/2014/main" val="66235871"/>
                  </a:ext>
                </a:extLst>
              </a:tr>
              <a:tr h="578571"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400" u="none" strike="noStrike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敦品中學</a:t>
                      </a:r>
                      <a:endParaRPr lang="zh-TW" altLang="en-US" sz="1400" b="0" i="0" u="none" strike="noStrike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1344" marR="11344" marT="113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33-YV005722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1344" marR="11344" marT="11344" marB="0" anchor="ctr"/>
                </a:tc>
                <a:extLst>
                  <a:ext uri="{0D108BD9-81ED-4DB2-BD59-A6C34878D82A}">
                    <a16:rowId xmlns:a16="http://schemas.microsoft.com/office/drawing/2014/main" val="2931090396"/>
                  </a:ext>
                </a:extLst>
              </a:tr>
              <a:tr h="578571"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400" u="none" strike="noStrike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桃園市立楊梅高級中等學校</a:t>
                      </a:r>
                      <a:endParaRPr lang="zh-TW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1344" marR="11344" marT="113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3478-YV000030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1344" marR="11344" marT="11344" marB="0" anchor="ctr"/>
                </a:tc>
                <a:extLst>
                  <a:ext uri="{0D108BD9-81ED-4DB2-BD59-A6C34878D82A}">
                    <a16:rowId xmlns:a16="http://schemas.microsoft.com/office/drawing/2014/main" val="8090325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2086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Google Shape;759;p4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Arial"/>
              <a:buNone/>
            </a:pPr>
            <a:r>
              <a:rPr lang="zh-TW" altLang="en-US" sz="3200" b="1" i="0" u="none" strike="noStrike" cap="none" dirty="0" smtClean="0">
                <a:solidFill>
                  <a:schemeClr val="bg1"/>
                </a:solidFill>
              </a:rPr>
              <a:t>議案二</a:t>
            </a:r>
            <a:endParaRPr sz="3200" dirty="0">
              <a:solidFill>
                <a:schemeClr val="bg1"/>
              </a:solidFill>
            </a:endParaRPr>
          </a:p>
        </p:txBody>
      </p:sp>
      <p:sp>
        <p:nvSpPr>
          <p:cNvPr id="760" name="Google Shape;760;p49"/>
          <p:cNvSpPr txBox="1">
            <a:spLocks noGrp="1"/>
          </p:cNvSpPr>
          <p:nvPr>
            <p:ph idx="1"/>
          </p:nvPr>
        </p:nvSpPr>
        <p:spPr>
          <a:xfrm>
            <a:off x="628650" y="1205514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0800" lvl="0" indent="0">
              <a:lnSpc>
                <a:spcPct val="120000"/>
              </a:lnSpc>
              <a:spcBef>
                <a:spcPts val="0"/>
              </a:spcBef>
              <a:buClr>
                <a:srgbClr val="555DAB"/>
              </a:buClr>
              <a:buSzPts val="2800"/>
              <a:buNone/>
            </a:pPr>
            <a:r>
              <a:rPr lang="zh-TW" altLang="en-US" sz="2000" dirty="0" smtClean="0">
                <a:solidFill>
                  <a:schemeClr val="dk1"/>
                </a:solidFill>
              </a:rPr>
              <a:t>議案二、</a:t>
            </a:r>
            <a:r>
              <a:rPr lang="en-US" altLang="zh-TW" sz="2000" dirty="0" smtClean="0">
                <a:solidFill>
                  <a:schemeClr val="dk1"/>
                </a:solidFill>
              </a:rPr>
              <a:t/>
            </a:r>
            <a:br>
              <a:rPr lang="en-US" altLang="zh-TW" sz="2000" dirty="0" smtClean="0">
                <a:solidFill>
                  <a:schemeClr val="dk1"/>
                </a:solidFill>
              </a:rPr>
            </a:br>
            <a:r>
              <a:rPr lang="zh-TW" altLang="en-US" sz="2000" dirty="0" smtClean="0">
                <a:solidFill>
                  <a:schemeClr val="dk1"/>
                </a:solidFill>
              </a:rPr>
              <a:t>   桃園</a:t>
            </a:r>
            <a:r>
              <a:rPr lang="zh-TW" altLang="en-US" sz="2000" dirty="0">
                <a:solidFill>
                  <a:schemeClr val="dk1"/>
                </a:solidFill>
              </a:rPr>
              <a:t>區域網路中心管理</a:t>
            </a:r>
            <a:r>
              <a:rPr lang="zh-TW" altLang="en-US" sz="2000" dirty="0" smtClean="0">
                <a:solidFill>
                  <a:schemeClr val="dk1"/>
                </a:solidFill>
              </a:rPr>
              <a:t>委員會第</a:t>
            </a:r>
            <a:r>
              <a:rPr lang="en-US" altLang="zh-TW" sz="2000" dirty="0" smtClean="0">
                <a:solidFill>
                  <a:schemeClr val="dk1"/>
                </a:solidFill>
              </a:rPr>
              <a:t>73</a:t>
            </a:r>
            <a:r>
              <a:rPr lang="zh-TW" altLang="en-US" sz="2000" dirty="0" smtClean="0">
                <a:solidFill>
                  <a:schemeClr val="dk1"/>
                </a:solidFill>
              </a:rPr>
              <a:t>次</a:t>
            </a:r>
            <a:r>
              <a:rPr lang="zh-TW" altLang="en-US" sz="2000" dirty="0">
                <a:solidFill>
                  <a:schemeClr val="dk1"/>
                </a:solidFill>
              </a:rPr>
              <a:t>會議</a:t>
            </a:r>
            <a:r>
              <a:rPr lang="zh-TW" altLang="en-US" sz="2000" dirty="0" smtClean="0">
                <a:solidFill>
                  <a:schemeClr val="dk1"/>
                </a:solidFill>
              </a:rPr>
              <a:t>承辦單位，</a:t>
            </a:r>
            <a:r>
              <a:rPr lang="zh-TW" altLang="en-US" sz="2000" dirty="0">
                <a:solidFill>
                  <a:schemeClr val="dk1"/>
                </a:solidFill>
              </a:rPr>
              <a:t>提請討論</a:t>
            </a:r>
            <a:r>
              <a:rPr lang="zh-TW" altLang="en-US" sz="2000" dirty="0" smtClean="0">
                <a:solidFill>
                  <a:schemeClr val="dk1"/>
                </a:solidFill>
              </a:rPr>
              <a:t>。</a:t>
            </a:r>
            <a:endParaRPr lang="zh-TW" altLang="en-US" sz="2000" dirty="0">
              <a:solidFill>
                <a:schemeClr val="dk1"/>
              </a:solidFill>
            </a:endParaRPr>
          </a:p>
          <a:p>
            <a:pPr marL="457200" lvl="0" indent="-406400">
              <a:lnSpc>
                <a:spcPct val="120000"/>
              </a:lnSpc>
              <a:spcBef>
                <a:spcPts val="0"/>
              </a:spcBef>
              <a:buClr>
                <a:srgbClr val="555DAB"/>
              </a:buClr>
              <a:buSzPts val="2800"/>
              <a:buFont typeface="Noto Sans Symbols"/>
              <a:buChar char="❑"/>
            </a:pPr>
            <a:endParaRPr lang="en-US" altLang="zh-TW" sz="2000" dirty="0" smtClean="0">
              <a:solidFill>
                <a:schemeClr val="dk1"/>
              </a:solidFill>
            </a:endParaRPr>
          </a:p>
          <a:p>
            <a:pPr marL="50800" lvl="0" indent="0">
              <a:lnSpc>
                <a:spcPct val="120000"/>
              </a:lnSpc>
              <a:spcBef>
                <a:spcPts val="0"/>
              </a:spcBef>
              <a:buClr>
                <a:srgbClr val="555DAB"/>
              </a:buClr>
              <a:buSzPts val="2800"/>
              <a:buNone/>
            </a:pPr>
            <a:r>
              <a:rPr lang="zh-TW" altLang="en-US" sz="2000" dirty="0" smtClean="0">
                <a:solidFill>
                  <a:schemeClr val="dk1"/>
                </a:solidFill>
              </a:rPr>
              <a:t>說明</a:t>
            </a:r>
            <a:r>
              <a:rPr lang="en-US" altLang="zh-TW" sz="2000" dirty="0" smtClean="0">
                <a:solidFill>
                  <a:schemeClr val="dk1"/>
                </a:solidFill>
              </a:rPr>
              <a:t>:</a:t>
            </a:r>
            <a:br>
              <a:rPr lang="en-US" altLang="zh-TW" sz="2000" dirty="0" smtClean="0">
                <a:solidFill>
                  <a:schemeClr val="dk1"/>
                </a:solidFill>
              </a:rPr>
            </a:br>
            <a:r>
              <a:rPr lang="zh-TW" altLang="en-US" sz="2000" dirty="0" smtClean="0">
                <a:solidFill>
                  <a:schemeClr val="dk1"/>
                </a:solidFill>
              </a:rPr>
              <a:t>   </a:t>
            </a:r>
            <a:endParaRPr sz="2000" dirty="0"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endParaRPr sz="2000" b="0" i="0" u="none" dirty="0">
              <a:solidFill>
                <a:srgbClr val="000000"/>
              </a:solidFill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26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30428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>
            <a:extLst>
              <a:ext uri="{FF2B5EF4-FFF2-40B4-BE49-F238E27FC236}">
                <a16:creationId xmlns:a16="http://schemas.microsoft.com/office/drawing/2014/main" id="{CE6541D6-4FFC-4E2A-9239-586825C7AFF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6"/>
          <a:stretch/>
        </p:blipFill>
        <p:spPr>
          <a:xfrm>
            <a:off x="-49709" y="0"/>
            <a:ext cx="9192519" cy="6867258"/>
          </a:xfrm>
          <a:prstGeom prst="rect">
            <a:avLst/>
          </a:prstGeom>
        </p:spPr>
      </p:pic>
      <p:sp>
        <p:nvSpPr>
          <p:cNvPr id="10" name="圖形 1">
            <a:extLst>
              <a:ext uri="{FF2B5EF4-FFF2-40B4-BE49-F238E27FC236}">
                <a16:creationId xmlns:a16="http://schemas.microsoft.com/office/drawing/2014/main" id="{4BB76843-C9E4-4C6D-A3E5-DEECB7EB19D3}"/>
              </a:ext>
            </a:extLst>
          </p:cNvPr>
          <p:cNvSpPr/>
          <p:nvPr/>
        </p:nvSpPr>
        <p:spPr>
          <a:xfrm>
            <a:off x="-49710" y="109000"/>
            <a:ext cx="3324629" cy="6649257"/>
          </a:xfrm>
          <a:custGeom>
            <a:avLst/>
            <a:gdLst>
              <a:gd name="connsiteX0" fmla="*/ 0 w 1943100"/>
              <a:gd name="connsiteY0" fmla="*/ 0 h 3886200"/>
              <a:gd name="connsiteX1" fmla="*/ 0 w 1943100"/>
              <a:gd name="connsiteY1" fmla="*/ 3894773 h 3886200"/>
              <a:gd name="connsiteX2" fmla="*/ 1947863 w 1943100"/>
              <a:gd name="connsiteY2" fmla="*/ 1947863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3100" h="3886200">
                <a:moveTo>
                  <a:pt x="0" y="0"/>
                </a:moveTo>
                <a:lnTo>
                  <a:pt x="0" y="3894773"/>
                </a:lnTo>
                <a:lnTo>
                  <a:pt x="1947863" y="1947863"/>
                </a:lnTo>
                <a:close/>
              </a:path>
            </a:pathLst>
          </a:custGeom>
          <a:blipFill dpi="0" rotWithShape="1">
            <a:blip r:embed="rId6"/>
            <a:srcRect/>
            <a:tile tx="0" ty="0" sx="100000" sy="100000" flip="y" algn="ctr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TW" altLang="en-US" dirty="0"/>
          </a:p>
        </p:txBody>
      </p:sp>
      <p:sp>
        <p:nvSpPr>
          <p:cNvPr id="5" name="20">
            <a:extLst>
              <a:ext uri="{FF2B5EF4-FFF2-40B4-BE49-F238E27FC236}">
                <a16:creationId xmlns:a16="http://schemas.microsoft.com/office/drawing/2014/main" id="{DF34DC7C-0DD2-49C9-8FD6-DD8E3DD79533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080377" y="3618472"/>
            <a:ext cx="3266551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TW" altLang="en-US" sz="15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桃園區網中心</a:t>
            </a:r>
            <a:endParaRPr lang="en-US" altLang="zh-CN" sz="15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1500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許時</a:t>
            </a:r>
            <a:r>
              <a:rPr lang="zh-TW" altLang="en-US" sz="1500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準</a:t>
            </a:r>
            <a:r>
              <a:rPr lang="en-US" altLang="zh-TW" sz="1500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1500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en-US" altLang="zh-CN" sz="15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center20@cc.ncu.edu.tw</a:t>
            </a:r>
            <a:endParaRPr lang="zh-CN" altLang="en-US" sz="15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PA_Line 21">
            <a:extLst>
              <a:ext uri="{FF2B5EF4-FFF2-40B4-BE49-F238E27FC236}">
                <a16:creationId xmlns:a16="http://schemas.microsoft.com/office/drawing/2014/main" id="{0D1E8973-3897-4E71-8345-0AA9CA473B78}"/>
              </a:ext>
            </a:extLst>
          </p:cNvPr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5080379" y="3468627"/>
            <a:ext cx="3266550" cy="0"/>
          </a:xfrm>
          <a:prstGeom prst="line">
            <a:avLst/>
          </a:prstGeom>
          <a:noFill/>
          <a:ln w="6350">
            <a:solidFill>
              <a:schemeClr val="bg1">
                <a:lumMod val="8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ln>
                <a:solidFill>
                  <a:schemeClr val="tx1">
                    <a:lumMod val="60000"/>
                    <a:lumOff val="40000"/>
                  </a:schemeClr>
                </a:solidFill>
              </a:ln>
              <a:solidFill>
                <a:schemeClr val="bg1">
                  <a:lumMod val="8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18">
            <a:extLst>
              <a:ext uri="{FF2B5EF4-FFF2-40B4-BE49-F238E27FC236}">
                <a16:creationId xmlns:a16="http://schemas.microsoft.com/office/drawing/2014/main" id="{C5CB3135-0B7D-4F98-903E-BC07A96BFBB4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079176" y="1806672"/>
            <a:ext cx="1556325" cy="692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5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宋体" pitchFamily="2" charset="-122"/>
              </a:rPr>
              <a:t>202</a:t>
            </a:r>
            <a:r>
              <a:rPr lang="en-US" altLang="zh-TW" sz="45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宋体" pitchFamily="2" charset="-122"/>
              </a:rPr>
              <a:t>3</a:t>
            </a:r>
            <a:endParaRPr lang="en-US" altLang="zh-CN" sz="45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宋体" pitchFamily="2" charset="-122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27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34691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圖片 25">
            <a:extLst>
              <a:ext uri="{FF2B5EF4-FFF2-40B4-BE49-F238E27FC236}">
                <a16:creationId xmlns:a16="http://schemas.microsoft.com/office/drawing/2014/main" id="{B7407D7A-8CD0-4482-817F-4B20A258A3D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6"/>
          <a:stretch/>
        </p:blipFill>
        <p:spPr>
          <a:xfrm>
            <a:off x="0" y="0"/>
            <a:ext cx="9192519" cy="6867258"/>
          </a:xfrm>
          <a:prstGeom prst="rect">
            <a:avLst/>
          </a:prstGeom>
          <a:solidFill>
            <a:srgbClr val="FFC000"/>
          </a:solidFill>
          <a:ln>
            <a:solidFill>
              <a:srgbClr val="0070C0"/>
            </a:solidFill>
          </a:ln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B51AAC4D-6754-46ED-BF17-2A8A5B6D0356}"/>
              </a:ext>
            </a:extLst>
          </p:cNvPr>
          <p:cNvSpPr/>
          <p:nvPr/>
        </p:nvSpPr>
        <p:spPr>
          <a:xfrm>
            <a:off x="5173677" y="3744178"/>
            <a:ext cx="3517649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TW" altLang="en-US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協助網路升速</a:t>
            </a:r>
            <a:endParaRPr lang="zh-TW" altLang="en-US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endParaRPr lang="zh-TW" altLang="en-US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5" name="组合 15">
            <a:extLst>
              <a:ext uri="{FF2B5EF4-FFF2-40B4-BE49-F238E27FC236}">
                <a16:creationId xmlns:a16="http://schemas.microsoft.com/office/drawing/2014/main" id="{EBC43D89-307D-43F9-9C4A-D35537C45032}"/>
              </a:ext>
            </a:extLst>
          </p:cNvPr>
          <p:cNvGrpSpPr/>
          <p:nvPr/>
        </p:nvGrpSpPr>
        <p:grpSpPr>
          <a:xfrm>
            <a:off x="3939810" y="1813159"/>
            <a:ext cx="288235" cy="3043430"/>
            <a:chOff x="2304906" y="1446070"/>
            <a:chExt cx="642258" cy="3789293"/>
          </a:xfrm>
        </p:grpSpPr>
        <p:cxnSp>
          <p:nvCxnSpPr>
            <p:cNvPr id="16" name="直接连接符 16">
              <a:extLst>
                <a:ext uri="{FF2B5EF4-FFF2-40B4-BE49-F238E27FC236}">
                  <a16:creationId xmlns:a16="http://schemas.microsoft.com/office/drawing/2014/main" id="{240FB15F-C5A3-4258-B87B-66EFCD62830C}"/>
                </a:ext>
              </a:extLst>
            </p:cNvPr>
            <p:cNvCxnSpPr>
              <a:cxnSpLocks/>
            </p:cNvCxnSpPr>
            <p:nvPr/>
          </p:nvCxnSpPr>
          <p:spPr>
            <a:xfrm>
              <a:off x="2304906" y="5080534"/>
              <a:ext cx="642258" cy="0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组合 17">
              <a:extLst>
                <a:ext uri="{FF2B5EF4-FFF2-40B4-BE49-F238E27FC236}">
                  <a16:creationId xmlns:a16="http://schemas.microsoft.com/office/drawing/2014/main" id="{B920D5AD-C67A-4761-A88F-F68708565360}"/>
                </a:ext>
              </a:extLst>
            </p:cNvPr>
            <p:cNvGrpSpPr/>
            <p:nvPr/>
          </p:nvGrpSpPr>
          <p:grpSpPr>
            <a:xfrm flipV="1">
              <a:off x="2304906" y="1446070"/>
              <a:ext cx="642258" cy="3789293"/>
              <a:chOff x="1774958" y="-31845508"/>
              <a:chExt cx="6607779" cy="38985674"/>
            </a:xfrm>
          </p:grpSpPr>
          <p:cxnSp>
            <p:nvCxnSpPr>
              <p:cNvPr id="18" name="直接连接符 18">
                <a:extLst>
                  <a:ext uri="{FF2B5EF4-FFF2-40B4-BE49-F238E27FC236}">
                    <a16:creationId xmlns:a16="http://schemas.microsoft.com/office/drawing/2014/main" id="{8515BEB4-8B67-4040-A387-D95F927812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14142" y="-31845508"/>
                <a:ext cx="0" cy="38985674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9">
                <a:extLst>
                  <a:ext uri="{FF2B5EF4-FFF2-40B4-BE49-F238E27FC236}">
                    <a16:creationId xmlns:a16="http://schemas.microsoft.com/office/drawing/2014/main" id="{FCDA9C92-A633-48BF-9DD1-E3A31DD3EE0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774958" y="5227011"/>
                <a:ext cx="6607779" cy="0"/>
              </a:xfrm>
              <a:prstGeom prst="line">
                <a:avLst/>
              </a:prstGeom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0" name="TextBox 4">
            <a:extLst>
              <a:ext uri="{FF2B5EF4-FFF2-40B4-BE49-F238E27FC236}">
                <a16:creationId xmlns:a16="http://schemas.microsoft.com/office/drawing/2014/main" id="{67DF3FD4-2437-4E43-920E-D90045863252}"/>
              </a:ext>
            </a:extLst>
          </p:cNvPr>
          <p:cNvSpPr txBox="1"/>
          <p:nvPr/>
        </p:nvSpPr>
        <p:spPr>
          <a:xfrm>
            <a:off x="3033796" y="470804"/>
            <a:ext cx="738664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TW" altLang="en-US" sz="36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會議議程</a:t>
            </a:r>
            <a:endParaRPr lang="en-US" altLang="zh-CN" sz="3600" spc="45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2" name="群組 1"/>
          <p:cNvGrpSpPr/>
          <p:nvPr/>
        </p:nvGrpSpPr>
        <p:grpSpPr>
          <a:xfrm>
            <a:off x="4523604" y="1931696"/>
            <a:ext cx="4241016" cy="2986389"/>
            <a:chOff x="5678714" y="1603004"/>
            <a:chExt cx="4241016" cy="2986389"/>
          </a:xfrm>
        </p:grpSpPr>
        <p:sp>
          <p:nvSpPr>
            <p:cNvPr id="3" name="椭圆 3">
              <a:extLst>
                <a:ext uri="{FF2B5EF4-FFF2-40B4-BE49-F238E27FC236}">
                  <a16:creationId xmlns:a16="http://schemas.microsoft.com/office/drawing/2014/main" id="{20072517-444C-4434-9255-4C005B98D3C1}"/>
                </a:ext>
              </a:extLst>
            </p:cNvPr>
            <p:cNvSpPr/>
            <p:nvPr/>
          </p:nvSpPr>
          <p:spPr>
            <a:xfrm>
              <a:off x="5678715" y="1603004"/>
              <a:ext cx="421750" cy="420311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TW" altLang="en-US" sz="1500" noProof="1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一</a:t>
              </a:r>
              <a:endParaRPr lang="zh-CN" altLang="en-US" sz="1500" noProof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4" name="椭圆 4">
              <a:extLst>
                <a:ext uri="{FF2B5EF4-FFF2-40B4-BE49-F238E27FC236}">
                  <a16:creationId xmlns:a16="http://schemas.microsoft.com/office/drawing/2014/main" id="{F7A94B7D-366F-4DF3-9CCD-1818972C994A}"/>
                </a:ext>
              </a:extLst>
            </p:cNvPr>
            <p:cNvSpPr/>
            <p:nvPr/>
          </p:nvSpPr>
          <p:spPr>
            <a:xfrm>
              <a:off x="5678715" y="2198925"/>
              <a:ext cx="421750" cy="421751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TW" altLang="en-US" sz="1500" noProof="1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二</a:t>
              </a:r>
              <a:endParaRPr lang="zh-CN" altLang="en-US" sz="1500" noProof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5" name="椭圆 5">
              <a:extLst>
                <a:ext uri="{FF2B5EF4-FFF2-40B4-BE49-F238E27FC236}">
                  <a16:creationId xmlns:a16="http://schemas.microsoft.com/office/drawing/2014/main" id="{A1FC1DF6-A0D0-484A-9E53-6BA2E0248508}"/>
                </a:ext>
              </a:extLst>
            </p:cNvPr>
            <p:cNvSpPr/>
            <p:nvPr/>
          </p:nvSpPr>
          <p:spPr>
            <a:xfrm>
              <a:off x="5678715" y="2796285"/>
              <a:ext cx="421750" cy="420311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TW" altLang="en-US" sz="1500" noProof="1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三</a:t>
              </a:r>
              <a:endParaRPr lang="zh-CN" altLang="en-US" sz="1500" noProof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" name="椭圆 6">
              <a:extLst>
                <a:ext uri="{FF2B5EF4-FFF2-40B4-BE49-F238E27FC236}">
                  <a16:creationId xmlns:a16="http://schemas.microsoft.com/office/drawing/2014/main" id="{034FCECD-EFF7-408E-9788-AABCE9900356}"/>
                </a:ext>
              </a:extLst>
            </p:cNvPr>
            <p:cNvSpPr/>
            <p:nvPr/>
          </p:nvSpPr>
          <p:spPr>
            <a:xfrm>
              <a:off x="5678715" y="3392205"/>
              <a:ext cx="421750" cy="42175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TW" altLang="en-US" sz="1500" noProof="1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四</a:t>
              </a:r>
              <a:endParaRPr lang="zh-CN" altLang="en-US" sz="1500" noProof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7" name="直接连接符 7">
              <a:extLst>
                <a:ext uri="{FF2B5EF4-FFF2-40B4-BE49-F238E27FC236}">
                  <a16:creationId xmlns:a16="http://schemas.microsoft.com/office/drawing/2014/main" id="{09058C8C-ED1C-4DEF-9963-80555F1DFCDA}"/>
                </a:ext>
              </a:extLst>
            </p:cNvPr>
            <p:cNvCxnSpPr>
              <a:cxnSpLocks/>
            </p:cNvCxnSpPr>
            <p:nvPr/>
          </p:nvCxnSpPr>
          <p:spPr>
            <a:xfrm>
              <a:off x="5678714" y="2069960"/>
              <a:ext cx="2428377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979EF341-3814-4104-A224-CA48489188C2}"/>
                </a:ext>
              </a:extLst>
            </p:cNvPr>
            <p:cNvSpPr/>
            <p:nvPr/>
          </p:nvSpPr>
          <p:spPr>
            <a:xfrm>
              <a:off x="6304646" y="1634587"/>
              <a:ext cx="2880559" cy="36933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/>
              <a:r>
                <a:rPr lang="zh-TW" altLang="en-US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工作</a:t>
              </a:r>
              <a:r>
                <a:rPr lang="zh-TW" altLang="en-US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報告</a:t>
              </a:r>
              <a:endPara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DBB28419-CF90-4D9A-A423-C2CF50823339}"/>
                </a:ext>
              </a:extLst>
            </p:cNvPr>
            <p:cNvSpPr/>
            <p:nvPr/>
          </p:nvSpPr>
          <p:spPr>
            <a:xfrm>
              <a:off x="6304645" y="2219750"/>
              <a:ext cx="3615085" cy="36933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/>
              <a:r>
                <a:rPr lang="zh-TW" altLang="en-US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整合監測系統</a:t>
              </a:r>
              <a:endPara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76B958BB-0E5D-4D38-A8EA-86C2A52D1FD5}"/>
                </a:ext>
              </a:extLst>
            </p:cNvPr>
            <p:cNvSpPr/>
            <p:nvPr/>
          </p:nvSpPr>
          <p:spPr>
            <a:xfrm>
              <a:off x="6304646" y="2826156"/>
              <a:ext cx="3615084" cy="36933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TW" altLang="en-US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異地備援</a:t>
              </a:r>
              <a:endPara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12" name="直接连接符 12">
              <a:extLst>
                <a:ext uri="{FF2B5EF4-FFF2-40B4-BE49-F238E27FC236}">
                  <a16:creationId xmlns:a16="http://schemas.microsoft.com/office/drawing/2014/main" id="{D0DE3225-2CC2-410F-BA80-2B67CDF4F73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678715" y="3297567"/>
              <a:ext cx="2428378" cy="1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3">
              <a:extLst>
                <a:ext uri="{FF2B5EF4-FFF2-40B4-BE49-F238E27FC236}">
                  <a16:creationId xmlns:a16="http://schemas.microsoft.com/office/drawing/2014/main" id="{A5BCA3E7-8F58-4547-8D86-320B5E8AB486}"/>
                </a:ext>
              </a:extLst>
            </p:cNvPr>
            <p:cNvCxnSpPr>
              <a:cxnSpLocks/>
            </p:cNvCxnSpPr>
            <p:nvPr/>
          </p:nvCxnSpPr>
          <p:spPr>
            <a:xfrm>
              <a:off x="5678714" y="2691161"/>
              <a:ext cx="2428377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4">
              <a:extLst>
                <a:ext uri="{FF2B5EF4-FFF2-40B4-BE49-F238E27FC236}">
                  <a16:creationId xmlns:a16="http://schemas.microsoft.com/office/drawing/2014/main" id="{5E0C9C92-D8C0-4B43-A5AD-078784C9047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678714" y="3918768"/>
              <a:ext cx="2428377" cy="1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椭圆 6">
              <a:extLst>
                <a:ext uri="{FF2B5EF4-FFF2-40B4-BE49-F238E27FC236}">
                  <a16:creationId xmlns:a16="http://schemas.microsoft.com/office/drawing/2014/main" id="{FA79D42F-5292-4CD3-A8F0-8868E87D6AFD}"/>
                </a:ext>
              </a:extLst>
            </p:cNvPr>
            <p:cNvSpPr/>
            <p:nvPr/>
          </p:nvSpPr>
          <p:spPr>
            <a:xfrm>
              <a:off x="5702857" y="4071792"/>
              <a:ext cx="421750" cy="42175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TW" altLang="en-US" sz="1500" noProof="1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五</a:t>
              </a:r>
              <a:endParaRPr lang="zh-CN" altLang="en-US" sz="1500" noProof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E3264FCC-E285-4CFF-873E-F63987CABB12}"/>
                </a:ext>
              </a:extLst>
            </p:cNvPr>
            <p:cNvSpPr/>
            <p:nvPr/>
          </p:nvSpPr>
          <p:spPr>
            <a:xfrm>
              <a:off x="6328789" y="4104478"/>
              <a:ext cx="3284521" cy="36933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TW" altLang="en-US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討論議案</a:t>
              </a:r>
              <a:endParaRPr lang="zh-TW" altLang="en-US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23" name="直接连接符 14">
              <a:extLst>
                <a:ext uri="{FF2B5EF4-FFF2-40B4-BE49-F238E27FC236}">
                  <a16:creationId xmlns:a16="http://schemas.microsoft.com/office/drawing/2014/main" id="{6B20DEA0-F8F6-4755-A520-5053AD7ACDD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678714" y="4589392"/>
              <a:ext cx="2428377" cy="1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圖形 1">
            <a:extLst>
              <a:ext uri="{FF2B5EF4-FFF2-40B4-BE49-F238E27FC236}">
                <a16:creationId xmlns:a16="http://schemas.microsoft.com/office/drawing/2014/main" id="{1985BBED-601C-4C83-94FC-01E0AAE7579C}"/>
              </a:ext>
            </a:extLst>
          </p:cNvPr>
          <p:cNvSpPr/>
          <p:nvPr/>
        </p:nvSpPr>
        <p:spPr>
          <a:xfrm>
            <a:off x="-49710" y="109000"/>
            <a:ext cx="3324629" cy="6649257"/>
          </a:xfrm>
          <a:custGeom>
            <a:avLst/>
            <a:gdLst>
              <a:gd name="connsiteX0" fmla="*/ 0 w 1943100"/>
              <a:gd name="connsiteY0" fmla="*/ 0 h 3886200"/>
              <a:gd name="connsiteX1" fmla="*/ 0 w 1943100"/>
              <a:gd name="connsiteY1" fmla="*/ 3894773 h 3886200"/>
              <a:gd name="connsiteX2" fmla="*/ 1947863 w 1943100"/>
              <a:gd name="connsiteY2" fmla="*/ 1947863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3100" h="3886200">
                <a:moveTo>
                  <a:pt x="0" y="0"/>
                </a:moveTo>
                <a:lnTo>
                  <a:pt x="0" y="3894773"/>
                </a:lnTo>
                <a:lnTo>
                  <a:pt x="1947863" y="1947863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y" algn="ctr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TW" altLang="en-US" dirty="0"/>
          </a:p>
        </p:txBody>
      </p:sp>
      <p:sp>
        <p:nvSpPr>
          <p:cNvPr id="24" name="投影片編號版面配置區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52155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桃園區</a:t>
            </a:r>
            <a:r>
              <a:rPr lang="zh-TW" altLang="en-US" dirty="0" smtClean="0"/>
              <a:t>網網路架構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4</a:t>
            </a:fld>
            <a:endParaRPr lang="zh-TW" altLang="en-US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14" y="1169937"/>
            <a:ext cx="8998786" cy="5096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094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dirty="0"/>
              <a:t>工作報告</a:t>
            </a:r>
            <a:r>
              <a:rPr lang="en-US" altLang="zh-TW" dirty="0"/>
              <a:t>(1</a:t>
            </a:r>
            <a:r>
              <a:rPr lang="en-US" altLang="zh-TW" dirty="0" smtClean="0"/>
              <a:t>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28650" y="1215368"/>
            <a:ext cx="7886700" cy="4351338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zh-TW" altLang="en-US" sz="2000" dirty="0"/>
              <a:t>高寬頻</a:t>
            </a:r>
            <a:r>
              <a:rPr lang="en-US" altLang="zh-TW" sz="2000" dirty="0"/>
              <a:t>(1G </a:t>
            </a:r>
            <a:r>
              <a:rPr lang="zh-TW" altLang="en-US" sz="2000" dirty="0"/>
              <a:t>以上</a:t>
            </a:r>
            <a:r>
              <a:rPr lang="en-US" altLang="zh-TW" sz="2000" dirty="0"/>
              <a:t>)</a:t>
            </a:r>
            <a:r>
              <a:rPr lang="zh-TW" altLang="en-US" sz="2000" dirty="0"/>
              <a:t>之連線單位已全數繳交連線計畫執行情形，檢核其執行情形均為良好</a:t>
            </a:r>
            <a:r>
              <a:rPr lang="zh-TW" altLang="en-US" sz="2000" dirty="0" smtClean="0"/>
              <a:t>。</a:t>
            </a:r>
            <a:endParaRPr lang="en-US" altLang="zh-TW" sz="2000" dirty="0" smtClean="0"/>
          </a:p>
          <a:p>
            <a:pPr marL="457200" indent="-457200">
              <a:buFont typeface="+mj-lt"/>
              <a:buAutoNum type="arabicPeriod"/>
            </a:pPr>
            <a:endParaRPr lang="zh-TW" altLang="en-US" sz="2000" dirty="0"/>
          </a:p>
          <a:p>
            <a:pPr marL="457200" indent="-457200">
              <a:buFont typeface="+mj-lt"/>
              <a:buAutoNum type="arabicPeriod"/>
            </a:pPr>
            <a:r>
              <a:rPr lang="en-US" altLang="zh-TW" sz="2000" dirty="0" smtClean="0"/>
              <a:t>112/09/04~112/09/15 </a:t>
            </a:r>
            <a:r>
              <a:rPr lang="zh-TW" altLang="en-US" sz="2000" dirty="0"/>
              <a:t>桃園區網 </a:t>
            </a:r>
            <a:r>
              <a:rPr lang="en-US" altLang="zh-TW" sz="2000" dirty="0"/>
              <a:t>34 </a:t>
            </a:r>
            <a:r>
              <a:rPr lang="zh-TW" altLang="en-US" sz="2000" dirty="0"/>
              <a:t>所連線學校配合教育部完成 </a:t>
            </a:r>
            <a:r>
              <a:rPr lang="en-US" altLang="zh-TW" sz="2000" dirty="0"/>
              <a:t>112 </a:t>
            </a:r>
            <a:r>
              <a:rPr lang="zh-TW" altLang="en-US" sz="2000" dirty="0"/>
              <a:t>年資通安全通報演練計畫，演練期間，謝謝各位老師協助至演練平台通報</a:t>
            </a:r>
            <a:r>
              <a:rPr lang="zh-TW" altLang="en-US" sz="2000" dirty="0" smtClean="0"/>
              <a:t>。</a:t>
            </a:r>
            <a:endParaRPr lang="en-US" altLang="zh-TW" sz="2000" dirty="0" smtClean="0"/>
          </a:p>
          <a:p>
            <a:pPr marL="457200" indent="-457200">
              <a:buFont typeface="+mj-lt"/>
              <a:buAutoNum type="arabicPeriod"/>
            </a:pPr>
            <a:endParaRPr lang="zh-TW" altLang="en-US" sz="2000" dirty="0" smtClean="0"/>
          </a:p>
          <a:p>
            <a:pPr marL="457200" indent="-457200">
              <a:buFont typeface="+mj-lt"/>
              <a:buAutoNum type="arabicPeriod"/>
            </a:pPr>
            <a:r>
              <a:rPr lang="zh-TW" altLang="en-US" sz="2000" dirty="0" smtClean="0"/>
              <a:t>教育部</a:t>
            </a:r>
            <a:r>
              <a:rPr lang="zh-TW" altLang="en-US" sz="2000" dirty="0"/>
              <a:t>預計今年底前於各區網中心設置</a:t>
            </a:r>
            <a:r>
              <a:rPr lang="en-US" altLang="zh-TW" sz="2000" dirty="0" smtClean="0"/>
              <a:t>CDN</a:t>
            </a:r>
            <a:r>
              <a:rPr lang="zh-TW" altLang="en-US" sz="2000" dirty="0"/>
              <a:t>內容傳遞網路服務，用以改善臺灣學術網路的網路品質，藉此紓解</a:t>
            </a:r>
            <a:r>
              <a:rPr lang="zh-TW" altLang="en-US" sz="2000" dirty="0" smtClean="0"/>
              <a:t>目前頻</a:t>
            </a:r>
            <a:r>
              <a:rPr lang="zh-TW" altLang="en-US" sz="2000" dirty="0"/>
              <a:t>寬不足的問題</a:t>
            </a:r>
            <a:r>
              <a:rPr lang="zh-TW" altLang="en-US" sz="2000" dirty="0" smtClean="0"/>
              <a:t>。</a:t>
            </a:r>
          </a:p>
          <a:p>
            <a:pPr marL="457200" indent="-457200">
              <a:buFont typeface="+mj-lt"/>
              <a:buAutoNum type="arabicPeriod"/>
            </a:pPr>
            <a:endParaRPr lang="zh-TW" altLang="en-US" sz="2000" dirty="0" smtClean="0"/>
          </a:p>
          <a:p>
            <a:pPr marL="457200" indent="-457200">
              <a:buFont typeface="+mj-lt"/>
              <a:buAutoNum type="arabicPeriod"/>
            </a:pPr>
            <a:r>
              <a:rPr lang="zh-TW" altLang="en-US" sz="2000" dirty="0" smtClean="0"/>
              <a:t>完成區</a:t>
            </a:r>
            <a:r>
              <a:rPr lang="zh-TW" altLang="en-US" sz="2000" dirty="0"/>
              <a:t>網聯絡資料清查作業，已於</a:t>
            </a:r>
            <a:r>
              <a:rPr lang="en-US" altLang="zh-TW" sz="2000" dirty="0"/>
              <a:t>9/1</a:t>
            </a:r>
            <a:r>
              <a:rPr lang="zh-TW" altLang="en-US" sz="2000" dirty="0"/>
              <a:t>執行刪除已離職</a:t>
            </a:r>
            <a:r>
              <a:rPr lang="zh-TW" altLang="en-US" sz="2000" dirty="0" smtClean="0"/>
              <a:t>聯絡人個資，</a:t>
            </a:r>
            <a:r>
              <a:rPr lang="zh-TW" altLang="en-US" sz="2000" dirty="0"/>
              <a:t>並</a:t>
            </a:r>
            <a:r>
              <a:rPr lang="zh-TW" altLang="en-US" sz="2000" dirty="0" smtClean="0"/>
              <a:t>將帳號從</a:t>
            </a:r>
            <a:r>
              <a:rPr lang="en-US" altLang="zh-TW" sz="2000" dirty="0"/>
              <a:t>Line</a:t>
            </a:r>
            <a:r>
              <a:rPr lang="zh-TW" altLang="en-US" sz="2000" dirty="0"/>
              <a:t>群組移除</a:t>
            </a:r>
            <a:r>
              <a:rPr lang="zh-TW" altLang="en-US" sz="2000" dirty="0" smtClean="0"/>
              <a:t>。</a:t>
            </a:r>
            <a:endParaRPr lang="en-US" altLang="zh-TW" sz="2000" dirty="0" smtClean="0"/>
          </a:p>
          <a:p>
            <a:pPr marL="457200" indent="-457200">
              <a:buFont typeface="+mj-lt"/>
              <a:buAutoNum type="arabicPeriod"/>
            </a:pPr>
            <a:endParaRPr lang="zh-TW" altLang="en-US" sz="2000" dirty="0"/>
          </a:p>
          <a:p>
            <a:pPr marL="457200" indent="-457200">
              <a:buFont typeface="+mj-lt"/>
              <a:buAutoNum type="arabicPeriod"/>
            </a:pPr>
            <a:r>
              <a:rPr lang="zh-TW" altLang="en-US" sz="2000" dirty="0"/>
              <a:t>即日起至</a:t>
            </a:r>
            <a:r>
              <a:rPr lang="en-US" altLang="zh-TW" sz="2000" dirty="0"/>
              <a:t>112</a:t>
            </a:r>
            <a:r>
              <a:rPr lang="zh-TW" altLang="en-US" sz="2000" dirty="0"/>
              <a:t>年</a:t>
            </a:r>
            <a:r>
              <a:rPr lang="en-US" altLang="zh-TW" sz="2000" dirty="0"/>
              <a:t>10</a:t>
            </a:r>
            <a:r>
              <a:rPr lang="zh-TW" altLang="en-US" sz="2000" dirty="0"/>
              <a:t>月</a:t>
            </a:r>
            <a:r>
              <a:rPr lang="en-US" altLang="zh-TW" sz="2000" dirty="0"/>
              <a:t>17</a:t>
            </a:r>
            <a:r>
              <a:rPr lang="zh-TW" altLang="en-US" sz="2000" dirty="0" smtClean="0"/>
              <a:t>止請填寫</a:t>
            </a:r>
            <a:r>
              <a:rPr lang="en-US" altLang="zh-TW" sz="2000" dirty="0" smtClean="0"/>
              <a:t>112</a:t>
            </a:r>
            <a:r>
              <a:rPr lang="zh-TW" altLang="en-US" sz="2000" dirty="0" smtClean="0"/>
              <a:t>年度</a:t>
            </a:r>
            <a:r>
              <a:rPr lang="zh-TW" altLang="en-US" sz="2000" dirty="0"/>
              <a:t>服務滿意度</a:t>
            </a:r>
            <a:r>
              <a:rPr lang="zh-TW" altLang="en-US" sz="2000" dirty="0" smtClean="0"/>
              <a:t>調查，網址：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en-US" altLang="zh-TW" sz="2000" dirty="0" smtClean="0">
                <a:hlinkClick r:id="rId2"/>
              </a:rPr>
              <a:t>https</a:t>
            </a:r>
            <a:r>
              <a:rPr lang="en-US" altLang="zh-TW" sz="2000" dirty="0">
                <a:hlinkClick r:id="rId2"/>
              </a:rPr>
              <a:t>://</a:t>
            </a:r>
            <a:r>
              <a:rPr lang="en-US" altLang="zh-TW" sz="2000" dirty="0" smtClean="0">
                <a:hlinkClick r:id="rId2"/>
              </a:rPr>
              <a:t>forms.gle/JSMNiLYvzuDuvBJn7</a:t>
            </a:r>
            <a:endParaRPr lang="zh-TW" altLang="en-US" sz="2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56979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dirty="0" smtClean="0"/>
              <a:t>工作報告</a:t>
            </a:r>
            <a:r>
              <a:rPr lang="en-US" altLang="zh-TW" dirty="0" smtClean="0"/>
              <a:t>(2)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28650" y="1085093"/>
            <a:ext cx="7886700" cy="4351338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 startAt="6"/>
            </a:pPr>
            <a:r>
              <a:rPr lang="en-US" altLang="zh-TW" sz="2000" dirty="0" smtClean="0"/>
              <a:t>Cisco </a:t>
            </a:r>
            <a:r>
              <a:rPr lang="en-US" altLang="zh-TW" sz="2000" dirty="0" err="1" smtClean="0"/>
              <a:t>FirePower</a:t>
            </a:r>
            <a:r>
              <a:rPr lang="en-US" altLang="zh-TW" sz="2000" dirty="0" smtClean="0"/>
              <a:t> 8</a:t>
            </a:r>
            <a:r>
              <a:rPr lang="zh-TW" altLang="en-US" sz="2000" dirty="0" smtClean="0"/>
              <a:t>月</a:t>
            </a:r>
            <a:r>
              <a:rPr lang="en-US" altLang="zh-TW" sz="2000" dirty="0" smtClean="0"/>
              <a:t>15</a:t>
            </a:r>
            <a:r>
              <a:rPr lang="zh-TW" altLang="en-US" sz="2000" dirty="0" smtClean="0"/>
              <a:t>日 上線，造成到</a:t>
            </a:r>
            <a:r>
              <a:rPr lang="en-US" altLang="zh-TW" sz="2000" dirty="0" smtClean="0"/>
              <a:t>google</a:t>
            </a:r>
            <a:r>
              <a:rPr lang="zh-TW" altLang="en-US" sz="2000" dirty="0" smtClean="0"/>
              <a:t>掉封包問題，後來持續查找問題，</a:t>
            </a:r>
            <a:r>
              <a:rPr lang="en-US" altLang="zh-TW" sz="2000" dirty="0" smtClean="0"/>
              <a:t>9</a:t>
            </a:r>
            <a:r>
              <a:rPr lang="zh-TW" altLang="en-US" sz="2000" dirty="0" smtClean="0"/>
              <a:t>月</a:t>
            </a:r>
            <a:r>
              <a:rPr lang="en-US" altLang="zh-TW" sz="2000" dirty="0" smtClean="0"/>
              <a:t>11</a:t>
            </a:r>
            <a:r>
              <a:rPr lang="zh-TW" altLang="en-US" sz="2000" dirty="0" smtClean="0"/>
              <a:t>日調整 </a:t>
            </a:r>
            <a:r>
              <a:rPr lang="en-US" altLang="zh-TW" sz="2000" dirty="0" err="1" smtClean="0"/>
              <a:t>config</a:t>
            </a:r>
            <a:r>
              <a:rPr lang="en-US" altLang="zh-TW" sz="2000" dirty="0" smtClean="0"/>
              <a:t> </a:t>
            </a:r>
            <a:r>
              <a:rPr lang="zh-TW" altLang="en-US" sz="2000" dirty="0" smtClean="0"/>
              <a:t>並順利</a:t>
            </a:r>
            <a:r>
              <a:rPr lang="en-US" altLang="zh-TW" sz="2000" dirty="0" smtClean="0"/>
              <a:t>inline </a:t>
            </a:r>
            <a:r>
              <a:rPr lang="zh-TW" altLang="en-US" sz="2000" dirty="0" smtClean="0"/>
              <a:t>上線。</a:t>
            </a:r>
            <a:endParaRPr lang="en-US" altLang="zh-TW" sz="2000" dirty="0" smtClean="0"/>
          </a:p>
          <a:p>
            <a:pPr marL="457200" indent="-457200">
              <a:buFont typeface="+mj-lt"/>
              <a:buAutoNum type="arabicPeriod" startAt="6"/>
            </a:pPr>
            <a:endParaRPr lang="en-US" altLang="zh-TW" sz="2000" dirty="0" smtClean="0"/>
          </a:p>
          <a:p>
            <a:pPr marL="457200" indent="-457200">
              <a:buFont typeface="+mj-lt"/>
              <a:buAutoNum type="arabicPeriod" startAt="6"/>
            </a:pPr>
            <a:r>
              <a:rPr lang="zh-TW" altLang="en-US" sz="2000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金門縣網連接桃園區網中心</a:t>
            </a:r>
            <a:r>
              <a:rPr lang="zh-TW" altLang="en-US" sz="2000" dirty="0" smtClean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網路於 </a:t>
            </a:r>
            <a:r>
              <a:rPr lang="en-US" altLang="zh-TW" sz="2000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9/19</a:t>
            </a:r>
            <a:r>
              <a:rPr lang="zh-TW" altLang="en-US" sz="2000" dirty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 完成頻寬升級至</a:t>
            </a:r>
            <a:r>
              <a:rPr lang="en-US" altLang="zh-TW" sz="2000" dirty="0" smtClean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5G</a:t>
            </a:r>
            <a:r>
              <a:rPr lang="zh-TW" altLang="en-US" sz="2000" dirty="0" smtClean="0">
                <a:solidFill>
                  <a:srgbClr val="000000"/>
                </a:solidFill>
                <a:latin typeface="DFKai-SB"/>
                <a:ea typeface="DFKai-SB"/>
                <a:cs typeface="DFKai-SB"/>
                <a:sym typeface="DFKai-SB"/>
              </a:rPr>
              <a:t>。</a:t>
            </a:r>
            <a:endParaRPr lang="en-US" altLang="zh-TW" sz="2000" dirty="0" smtClean="0">
              <a:solidFill>
                <a:srgbClr val="000000"/>
              </a:solidFill>
              <a:latin typeface="DFKai-SB"/>
              <a:ea typeface="DFKai-SB"/>
              <a:cs typeface="DFKai-SB"/>
              <a:sym typeface="DFKai-SB"/>
            </a:endParaRPr>
          </a:p>
          <a:p>
            <a:pPr marL="457200" indent="-457200">
              <a:buFont typeface="+mj-lt"/>
              <a:buAutoNum type="arabicPeriod" startAt="6"/>
            </a:pPr>
            <a:endParaRPr lang="en-US" altLang="zh-TW" sz="2000" dirty="0" smtClean="0">
              <a:solidFill>
                <a:srgbClr val="000000"/>
              </a:solidFill>
              <a:latin typeface="DFKai-SB"/>
              <a:ea typeface="DFKai-SB"/>
              <a:cs typeface="DFKai-SB"/>
              <a:sym typeface="DFKai-SB"/>
            </a:endParaRPr>
          </a:p>
          <a:p>
            <a:pPr marL="457200" indent="-457200">
              <a:buFont typeface="+mj-lt"/>
              <a:buAutoNum type="arabicPeriod" startAt="6"/>
            </a:pPr>
            <a:r>
              <a:rPr lang="en-US" altLang="zh-TW" sz="2000" dirty="0"/>
              <a:t>6</a:t>
            </a:r>
            <a:r>
              <a:rPr lang="zh-TW" altLang="en-US" sz="2000" dirty="0"/>
              <a:t>月</a:t>
            </a:r>
            <a:r>
              <a:rPr lang="en-US" altLang="zh-TW" sz="2000" dirty="0"/>
              <a:t>8</a:t>
            </a:r>
            <a:r>
              <a:rPr lang="zh-TW" altLang="en-US" sz="2000" dirty="0"/>
              <a:t>日、</a:t>
            </a:r>
            <a:r>
              <a:rPr lang="en-US" altLang="zh-TW" sz="2000" dirty="0"/>
              <a:t>9</a:t>
            </a:r>
            <a:r>
              <a:rPr lang="zh-TW" altLang="en-US" sz="2000" dirty="0"/>
              <a:t>日</a:t>
            </a:r>
            <a:r>
              <a:rPr lang="zh-TW" altLang="en-US" sz="2000" dirty="0" smtClean="0"/>
              <a:t>配合教育部「臺灣</a:t>
            </a:r>
            <a:r>
              <a:rPr lang="zh-TW" altLang="en-US" sz="2000" dirty="0"/>
              <a:t>學術網路服務優</a:t>
            </a:r>
            <a:r>
              <a:rPr lang="zh-TW" altLang="en-US" sz="2000" dirty="0" smtClean="0"/>
              <a:t>化輔導團隊」至</a:t>
            </a:r>
            <a:r>
              <a:rPr lang="zh-TW" altLang="en-US" sz="2000" dirty="0"/>
              <a:t>金門縣教育網路中心進行實地輔導</a:t>
            </a:r>
            <a:r>
              <a:rPr lang="zh-TW" altLang="en-US" sz="2000" dirty="0" smtClean="0"/>
              <a:t>。</a:t>
            </a:r>
            <a:endParaRPr lang="en-US" altLang="zh-TW" sz="2000" dirty="0" smtClean="0"/>
          </a:p>
          <a:p>
            <a:pPr marL="457200" indent="-457200">
              <a:buFont typeface="+mj-lt"/>
              <a:buAutoNum type="arabicPeriod" startAt="6"/>
            </a:pPr>
            <a:endParaRPr lang="zh-TW" altLang="en-US" sz="2000" dirty="0"/>
          </a:p>
          <a:p>
            <a:pPr marL="457200" indent="-457200">
              <a:buFont typeface="+mj-lt"/>
              <a:buAutoNum type="arabicPeriod" startAt="6"/>
            </a:pPr>
            <a:r>
              <a:rPr lang="en-US" altLang="zh-TW" sz="2000" dirty="0"/>
              <a:t>9</a:t>
            </a:r>
            <a:r>
              <a:rPr lang="zh-TW" altLang="en-US" sz="2000" dirty="0"/>
              <a:t>月</a:t>
            </a:r>
            <a:r>
              <a:rPr lang="en-US" altLang="zh-TW" sz="2000" dirty="0"/>
              <a:t>13~15</a:t>
            </a:r>
            <a:r>
              <a:rPr lang="zh-TW" altLang="en-US" sz="2000" dirty="0"/>
              <a:t>日配合輔導團隊至連江縣教網中心進行實地輔導</a:t>
            </a:r>
            <a:r>
              <a:rPr lang="zh-TW" altLang="en-US" sz="2000" dirty="0" smtClean="0"/>
              <a:t>。</a:t>
            </a:r>
            <a:endParaRPr lang="en-US" altLang="zh-TW" sz="2000" dirty="0" smtClean="0"/>
          </a:p>
          <a:p>
            <a:pPr marL="457200" indent="-457200">
              <a:buFont typeface="+mj-lt"/>
              <a:buAutoNum type="arabicPeriod" startAt="6"/>
            </a:pPr>
            <a:endParaRPr lang="en-US" altLang="zh-TW" sz="2000" dirty="0"/>
          </a:p>
          <a:p>
            <a:pPr marL="457200" indent="-457200">
              <a:buFont typeface="+mj-lt"/>
              <a:buAutoNum type="arabicPeriod" startAt="6"/>
            </a:pPr>
            <a:r>
              <a:rPr lang="zh-TW" altLang="en-US" sz="2000" dirty="0"/>
              <a:t>為提升資訊安全，現有僅支援</a:t>
            </a:r>
            <a:r>
              <a:rPr lang="en-US" altLang="zh-TW" sz="2000" dirty="0" err="1"/>
              <a:t>TANetRoaming</a:t>
            </a:r>
            <a:r>
              <a:rPr lang="en-US" altLang="zh-TW" sz="2000" dirty="0"/>
              <a:t> </a:t>
            </a:r>
            <a:r>
              <a:rPr lang="zh-TW" altLang="en-US" sz="2000" dirty="0"/>
              <a:t>無線漫遊之學校，</a:t>
            </a:r>
            <a:r>
              <a:rPr lang="zh-TW" altLang="en-US" sz="2000" dirty="0">
                <a:solidFill>
                  <a:srgbClr val="0070C0"/>
                </a:solidFill>
              </a:rPr>
              <a:t>中原大學、開南大學、萬能科大、南亞技術學院、中央警大，</a:t>
            </a:r>
            <a:r>
              <a:rPr lang="zh-TW" altLang="en-US" sz="2000" dirty="0"/>
              <a:t>請規劃推動期程及需要設備，完成轉換至</a:t>
            </a:r>
            <a:r>
              <a:rPr lang="en-US" altLang="zh-TW" sz="2000" dirty="0" err="1"/>
              <a:t>eduroam</a:t>
            </a:r>
            <a:r>
              <a:rPr lang="zh-TW" altLang="en-US" sz="2000" dirty="0"/>
              <a:t>無線漫遊。</a:t>
            </a:r>
            <a:r>
              <a:rPr lang="en-US" altLang="zh-TW" sz="2000" dirty="0"/>
              <a:t/>
            </a:r>
            <a:br>
              <a:rPr lang="en-US" altLang="zh-TW" sz="2000" dirty="0"/>
            </a:br>
            <a:endParaRPr lang="en-US" altLang="zh-TW" sz="2000" dirty="0"/>
          </a:p>
          <a:p>
            <a:pPr marL="457200" indent="-457200">
              <a:buFont typeface="+mj-lt"/>
              <a:buAutoNum type="arabicPeriod" startAt="6"/>
            </a:pPr>
            <a:endParaRPr lang="zh-TW" altLang="en-US" sz="2000" b="1" dirty="0"/>
          </a:p>
          <a:p>
            <a:pPr marL="457200" indent="-457200">
              <a:buFont typeface="+mj-lt"/>
              <a:buAutoNum type="arabicPeriod" startAt="6"/>
            </a:pPr>
            <a:endParaRPr lang="zh-TW" altLang="en-US" sz="2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6448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47A4FD4-10AE-4605-8F52-E140619B81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112</a:t>
            </a:r>
            <a:r>
              <a:rPr lang="zh-TW" altLang="en-US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下半年各校申請弱掃</a:t>
            </a:r>
            <a:r>
              <a:rPr lang="en-US" altLang="zh-TW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IP</a:t>
            </a:r>
            <a:r>
              <a:rPr lang="zh-TW" altLang="en-US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數量</a:t>
            </a: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CA2BCC2F-C658-4B21-AFBA-5D13BE6189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302166"/>
              </p:ext>
            </p:extLst>
          </p:nvPr>
        </p:nvGraphicFramePr>
        <p:xfrm>
          <a:off x="116736" y="1147860"/>
          <a:ext cx="8910533" cy="511897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22183">
                  <a:extLst>
                    <a:ext uri="{9D8B030D-6E8A-4147-A177-3AD203B41FA5}">
                      <a16:colId xmlns:a16="http://schemas.microsoft.com/office/drawing/2014/main" val="1343412508"/>
                    </a:ext>
                  </a:extLst>
                </a:gridCol>
                <a:gridCol w="1575881">
                  <a:extLst>
                    <a:ext uri="{9D8B030D-6E8A-4147-A177-3AD203B41FA5}">
                      <a16:colId xmlns:a16="http://schemas.microsoft.com/office/drawing/2014/main" val="4285380145"/>
                    </a:ext>
                  </a:extLst>
                </a:gridCol>
                <a:gridCol w="2470826">
                  <a:extLst>
                    <a:ext uri="{9D8B030D-6E8A-4147-A177-3AD203B41FA5}">
                      <a16:colId xmlns:a16="http://schemas.microsoft.com/office/drawing/2014/main" val="2050221561"/>
                    </a:ext>
                  </a:extLst>
                </a:gridCol>
                <a:gridCol w="2441643">
                  <a:extLst>
                    <a:ext uri="{9D8B030D-6E8A-4147-A177-3AD203B41FA5}">
                      <a16:colId xmlns:a16="http://schemas.microsoft.com/office/drawing/2014/main" val="1022694127"/>
                    </a:ext>
                  </a:extLst>
                </a:gridCol>
              </a:tblGrid>
              <a:tr h="462440"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u="none" strike="noStrike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　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99" marR="6899" marT="6899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u="none" strike="noStrike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　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99" marR="6899" marT="6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u="none" strike="noStrike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網頁弱點掃描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99" marR="6899" marT="6899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u="none" strike="noStrike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系統弱點掃描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99" marR="6899" marT="6899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977268"/>
                  </a:ext>
                </a:extLst>
              </a:tr>
              <a:tr h="462440"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u="none" strike="noStrike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申請單位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99" marR="6899" marT="6899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u="none" strike="noStrike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申請人姓名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99" marR="6899" marT="6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u="none" strike="noStrike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掃描數量</a:t>
                      </a:r>
                      <a:br>
                        <a:rPr lang="zh-TW" altLang="en-US" sz="1600" u="none" strike="noStrike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</a:br>
                      <a:r>
                        <a:rPr lang="en-US" altLang="zh-TW" sz="1600" u="none" strike="noStrike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altLang="en-US" sz="1600" u="none" strike="noStrike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申請</a:t>
                      </a:r>
                      <a:r>
                        <a:rPr lang="en-US" altLang="zh-TW" sz="1600" u="none" strike="noStrike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TW" altLang="en-US" sz="1600" u="none" strike="noStrike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實際</a:t>
                      </a:r>
                      <a:r>
                        <a:rPr lang="en-US" altLang="zh-TW" sz="1600" u="none" strike="noStrike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99" marR="6899" marT="6899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u="none" strike="noStrike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掃描數量</a:t>
                      </a:r>
                      <a:br>
                        <a:rPr lang="zh-TW" altLang="en-US" sz="1600" u="none" strike="noStrike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</a:br>
                      <a:r>
                        <a:rPr lang="en-US" altLang="zh-TW" sz="1600" u="none" strike="noStrike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altLang="en-US" sz="1600" u="none" strike="noStrike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申請</a:t>
                      </a:r>
                      <a:r>
                        <a:rPr lang="en-US" altLang="zh-TW" sz="1600" u="none" strike="noStrike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TW" altLang="en-US" sz="1600" u="none" strike="noStrike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實際</a:t>
                      </a:r>
                      <a:r>
                        <a:rPr lang="en-US" altLang="zh-TW" sz="1600" u="none" strike="noStrike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99" marR="6899" marT="6899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057830"/>
                  </a:ext>
                </a:extLst>
              </a:tr>
              <a:tr h="462440"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u="none" strike="noStrike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中央大學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99" marR="6899" marT="6899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u="none" strike="noStrike" dirty="0" smtClea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賴老師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99" marR="6899" marT="6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600" u="none" strike="noStrike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1/1</a:t>
                      </a:r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99" marR="6899" marT="6899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600" u="none" strike="noStrike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2/2</a:t>
                      </a:r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99" marR="6899" marT="6899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8640358"/>
                  </a:ext>
                </a:extLst>
              </a:tr>
              <a:tr h="462440"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u="none" strike="noStrike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龍潭高中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99" marR="6899" marT="6899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u="none" strike="noStrike" dirty="0" smtClea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廖老師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99" marR="6899" marT="6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600" u="none" strike="noStrike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1/1</a:t>
                      </a:r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99" marR="6899" marT="6899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600" u="none" strike="noStrike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7/5</a:t>
                      </a:r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99" marR="6899" marT="6899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0216567"/>
                  </a:ext>
                </a:extLst>
              </a:tr>
              <a:tr h="462440"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u="none" strike="noStrike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體育大學</a:t>
                      </a:r>
                      <a:endParaRPr lang="zh-TW" alt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99" marR="6899" marT="6899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u="none" strike="noStrike" dirty="0" smtClea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熊老師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99" marR="6899" marT="6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600" u="none" strike="noStrike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3/3</a:t>
                      </a:r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99" marR="6899" marT="6899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600" u="none" strike="noStrike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792/135</a:t>
                      </a:r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99" marR="6899" marT="6899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7637934"/>
                  </a:ext>
                </a:extLst>
              </a:tr>
              <a:tr h="462440"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u="none" strike="noStrike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敦品高中</a:t>
                      </a:r>
                      <a:endParaRPr lang="zh-TW" alt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99" marR="6899" marT="6899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u="none" strike="noStrike" dirty="0" smtClea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林老師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99" marR="6899" marT="6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99" marR="6899" marT="6899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600" u="none" strike="noStrike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1/1</a:t>
                      </a:r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99" marR="6899" marT="6899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8170949"/>
                  </a:ext>
                </a:extLst>
              </a:tr>
              <a:tr h="462440"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u="none" strike="noStrike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萬能科技大學</a:t>
                      </a:r>
                      <a:endParaRPr lang="zh-TW" alt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99" marR="6899" marT="6899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u="none" strike="noStrike" dirty="0" smtClea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江老師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99" marR="6899" marT="6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600" u="none" strike="noStrike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1/1</a:t>
                      </a:r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99" marR="6899" marT="6899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600" u="none" strike="noStrike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3/3</a:t>
                      </a:r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99" marR="6899" marT="6899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5549765"/>
                  </a:ext>
                </a:extLst>
              </a:tr>
              <a:tr h="462440"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u="none" strike="noStrike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金門縣網中心</a:t>
                      </a:r>
                      <a:endParaRPr lang="zh-TW" alt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99" marR="6899" marT="6899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u="none" strike="noStrike" dirty="0" smtClea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黃老師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99" marR="6899" marT="6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600" u="none" strike="noStrike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3/3</a:t>
                      </a:r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99" marR="6899" marT="6899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600" u="none" strike="noStrike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3/3</a:t>
                      </a:r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99" marR="6899" marT="6899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1841140"/>
                  </a:ext>
                </a:extLst>
              </a:tr>
              <a:tr h="462440"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u="none" strike="noStrike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中央大學</a:t>
                      </a:r>
                      <a:endParaRPr lang="zh-TW" alt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99" marR="6899" marT="6899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u="none" strike="noStrike" dirty="0" smtClea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嚴老師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99" marR="6899" marT="6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99" marR="6899" marT="6899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600" u="none" strike="noStrike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5/5</a:t>
                      </a:r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99" marR="6899" marT="6899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5075675"/>
                  </a:ext>
                </a:extLst>
              </a:tr>
              <a:tr h="462440"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u="none" strike="noStrike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中原大學</a:t>
                      </a:r>
                      <a:endParaRPr lang="zh-TW" alt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99" marR="6899" marT="6899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u="none" strike="noStrike" dirty="0" smtClea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林老師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99" marR="6899" marT="6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600" u="none" strike="noStrike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12/8</a:t>
                      </a:r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99" marR="6899" marT="6899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600" u="none" strike="noStrike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34/32</a:t>
                      </a:r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99" marR="6899" marT="6899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0719211"/>
                  </a:ext>
                </a:extLst>
              </a:tr>
              <a:tr h="462440"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u="none" strike="noStrike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新生醫護管理專科學校</a:t>
                      </a:r>
                      <a:endParaRPr lang="zh-TW" alt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99" marR="6899" marT="6899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u="none" strike="noStrike" dirty="0" smtClea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李老師</a:t>
                      </a:r>
                      <a:endParaRPr lang="zh-TW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99" marR="6899" marT="689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600" u="none" strike="noStrike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1/1</a:t>
                      </a:r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99" marR="6899" marT="6899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600" u="none" strike="noStrike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1/1</a:t>
                      </a:r>
                      <a:endParaRPr lang="en-US" altLang="zh-TW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99" marR="6899" marT="6899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0122472"/>
                  </a:ext>
                </a:extLst>
              </a:tr>
            </a:tbl>
          </a:graphicData>
        </a:graphic>
      </p:graphicFrame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57514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dirty="0" smtClean="0"/>
              <a:t>導入</a:t>
            </a:r>
            <a:r>
              <a:rPr lang="en-US" altLang="zh-TW" dirty="0" smtClean="0"/>
              <a:t>IPv6</a:t>
            </a:r>
            <a:r>
              <a:rPr lang="zh-TW" altLang="en-US" dirty="0" smtClean="0"/>
              <a:t>進度</a:t>
            </a:r>
            <a:endParaRPr lang="zh-TW" altLang="en-US" dirty="0"/>
          </a:p>
        </p:txBody>
      </p:sp>
      <p:sp>
        <p:nvSpPr>
          <p:cNvPr id="354" name="Google Shape;354;p57"/>
          <p:cNvSpPr txBox="1">
            <a:spLocks noGrp="1"/>
          </p:cNvSpPr>
          <p:nvPr>
            <p:ph idx="1"/>
          </p:nvPr>
        </p:nvSpPr>
        <p:spPr>
          <a:xfrm>
            <a:off x="628650" y="1073541"/>
            <a:ext cx="8004362" cy="984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87580" indent="-285750">
              <a:lnSpc>
                <a:spcPct val="120000"/>
              </a:lnSpc>
              <a:spcBef>
                <a:spcPts val="600"/>
              </a:spcBef>
              <a:buSzPts val="1800"/>
              <a:buNone/>
            </a:pPr>
            <a:r>
              <a:rPr lang="zh-TW" altLang="en-US" sz="2000" dirty="0" smtClean="0">
                <a:cs typeface="Noto Sans Symbols"/>
                <a:sym typeface="Noto Sans Symbols"/>
              </a:rPr>
              <a:t>❑</a:t>
            </a:r>
            <a:r>
              <a:rPr lang="zh-TW" altLang="en-US" sz="2000" dirty="0" smtClean="0">
                <a:solidFill>
                  <a:srgbClr val="0070C0"/>
                </a:solidFill>
                <a:sym typeface="DFKai-SB"/>
              </a:rPr>
              <a:t>清華</a:t>
            </a:r>
            <a:r>
              <a:rPr lang="zh-TW" altLang="en-US" sz="2000" dirty="0">
                <a:solidFill>
                  <a:srgbClr val="0070C0"/>
                </a:solidFill>
                <a:sym typeface="DFKai-SB"/>
              </a:rPr>
              <a:t>高中、</a:t>
            </a:r>
            <a:r>
              <a:rPr lang="zh-TW" altLang="en-US" sz="2000" dirty="0" smtClean="0">
                <a:solidFill>
                  <a:srgbClr val="0070C0"/>
                </a:solidFill>
              </a:rPr>
              <a:t>永平工商</a:t>
            </a:r>
            <a:r>
              <a:rPr lang="zh-TW" altLang="en-US" sz="2000" dirty="0">
                <a:solidFill>
                  <a:srgbClr val="0070C0"/>
                </a:solidFill>
              </a:rPr>
              <a:t>、</a:t>
            </a:r>
            <a:r>
              <a:rPr lang="zh-TW" altLang="en-US" sz="2000" dirty="0" smtClean="0">
                <a:solidFill>
                  <a:srgbClr val="0070C0"/>
                </a:solidFill>
              </a:rPr>
              <a:t>至善高中</a:t>
            </a:r>
            <a:r>
              <a:rPr lang="zh-TW" altLang="en-US" sz="2000" dirty="0" smtClean="0">
                <a:cs typeface="Noto Sans Symbols"/>
                <a:sym typeface="Noto Sans Symbols"/>
              </a:rPr>
              <a:t>完成</a:t>
            </a:r>
            <a:r>
              <a:rPr lang="en-US" altLang="zh-TW" sz="2000" dirty="0" smtClean="0">
                <a:solidFill>
                  <a:schemeClr val="dk1"/>
                </a:solidFill>
              </a:rPr>
              <a:t>IPv6 </a:t>
            </a:r>
            <a:r>
              <a:rPr lang="zh-TW" altLang="en-US" sz="2000" dirty="0" smtClean="0">
                <a:solidFill>
                  <a:schemeClr val="dk1"/>
                </a:solidFill>
              </a:rPr>
              <a:t>設定。</a:t>
            </a:r>
            <a:endParaRPr lang="en-US" altLang="zh-TW" sz="2000" dirty="0" smtClean="0">
              <a:solidFill>
                <a:schemeClr val="dk1"/>
              </a:solidFill>
            </a:endParaRPr>
          </a:p>
          <a:p>
            <a:pPr marL="285750" marR="87580" indent="-285750">
              <a:lnSpc>
                <a:spcPct val="120000"/>
              </a:lnSpc>
              <a:spcBef>
                <a:spcPts val="600"/>
              </a:spcBef>
              <a:buSzPts val="1800"/>
              <a:buNone/>
            </a:pPr>
            <a:r>
              <a:rPr lang="zh-TW" altLang="en-US" sz="2000" dirty="0" smtClean="0">
                <a:cs typeface="Noto Sans Symbols"/>
                <a:sym typeface="Noto Sans Symbols"/>
              </a:rPr>
              <a:t>❑感謝</a:t>
            </a:r>
            <a:r>
              <a:rPr lang="zh-TW" altLang="en-US" sz="2000" dirty="0" smtClean="0">
                <a:solidFill>
                  <a:srgbClr val="0070C0"/>
                </a:solidFill>
                <a:latin typeface="DFKai-SB"/>
                <a:ea typeface="DFKai-SB"/>
                <a:cs typeface="DFKai-SB"/>
                <a:sym typeface="DFKai-SB"/>
              </a:rPr>
              <a:t>六和</a:t>
            </a:r>
            <a:r>
              <a:rPr lang="zh-TW" altLang="en-US" sz="2000" dirty="0">
                <a:solidFill>
                  <a:srgbClr val="0070C0"/>
                </a:solidFill>
                <a:latin typeface="DFKai-SB"/>
                <a:ea typeface="DFKai-SB"/>
                <a:cs typeface="DFKai-SB"/>
                <a:sym typeface="DFKai-SB"/>
              </a:rPr>
              <a:t>高中謝勝任</a:t>
            </a:r>
            <a:r>
              <a:rPr lang="zh-TW" altLang="en-US" sz="2000" dirty="0" smtClean="0">
                <a:solidFill>
                  <a:srgbClr val="0070C0"/>
                </a:solidFill>
                <a:latin typeface="DFKai-SB"/>
                <a:ea typeface="DFKai-SB"/>
                <a:cs typeface="DFKai-SB"/>
                <a:sym typeface="DFKai-SB"/>
              </a:rPr>
              <a:t>老師</a:t>
            </a:r>
            <a:r>
              <a:rPr lang="zh-TW" altLang="en-US" sz="2000" dirty="0" smtClean="0">
                <a:latin typeface="DFKai-SB"/>
                <a:ea typeface="DFKai-SB"/>
                <a:cs typeface="DFKai-SB"/>
                <a:sym typeface="DFKai-SB"/>
              </a:rPr>
              <a:t>熱心協助</a:t>
            </a:r>
            <a:r>
              <a:rPr lang="zh-TW" altLang="en-US" sz="2000" dirty="0">
                <a:latin typeface="DFKai-SB"/>
                <a:ea typeface="DFKai-SB"/>
                <a:cs typeface="DFKai-SB"/>
                <a:sym typeface="DFKai-SB"/>
              </a:rPr>
              <a:t>清華高中設定</a:t>
            </a:r>
            <a:r>
              <a:rPr lang="en-US" altLang="zh-TW" sz="2000" dirty="0" smtClean="0">
                <a:latin typeface="DFKai-SB"/>
                <a:ea typeface="DFKai-SB"/>
                <a:cs typeface="DFKai-SB"/>
                <a:sym typeface="DFKai-SB"/>
              </a:rPr>
              <a:t>IPv6(</a:t>
            </a:r>
            <a:r>
              <a:rPr lang="zh-TW" altLang="en-US" sz="2000" dirty="0">
                <a:latin typeface="DFKai-SB"/>
                <a:ea typeface="DFKai-SB"/>
                <a:cs typeface="DFKai-SB"/>
                <a:sym typeface="DFKai-SB"/>
              </a:rPr>
              <a:t>遠端</a:t>
            </a:r>
            <a:r>
              <a:rPr lang="zh-TW" altLang="en-US" sz="2000" dirty="0" smtClean="0">
                <a:latin typeface="DFKai-SB"/>
                <a:ea typeface="DFKai-SB"/>
                <a:cs typeface="DFKai-SB"/>
                <a:sym typeface="DFKai-SB"/>
              </a:rPr>
              <a:t>連線</a:t>
            </a:r>
            <a:r>
              <a:rPr lang="en-US" altLang="zh-TW" sz="2000" dirty="0" smtClean="0">
                <a:latin typeface="DFKai-SB"/>
                <a:ea typeface="DFKai-SB"/>
                <a:cs typeface="DFKai-SB"/>
                <a:sym typeface="DFKai-SB"/>
              </a:rPr>
              <a:t>)</a:t>
            </a:r>
            <a:r>
              <a:rPr lang="zh-TW" altLang="en-US" sz="2000" dirty="0" smtClean="0">
                <a:latin typeface="DFKai-SB"/>
                <a:ea typeface="DFKai-SB"/>
                <a:cs typeface="DFKai-SB"/>
                <a:sym typeface="DFKai-SB"/>
              </a:rPr>
              <a:t>。</a:t>
            </a:r>
            <a:endParaRPr lang="en-US" altLang="zh-TW" sz="2000" dirty="0" smtClean="0">
              <a:solidFill>
                <a:srgbClr val="0070C0"/>
              </a:solidFill>
            </a:endParaRPr>
          </a:p>
        </p:txBody>
      </p:sp>
      <p:sp>
        <p:nvSpPr>
          <p:cNvPr id="353" name="Google Shape;353;p57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 sz="140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8</a:t>
            </a:fld>
            <a:endParaRPr sz="1400">
              <a:solidFill>
                <a:srgbClr val="00206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2292" y="2352523"/>
            <a:ext cx="3227870" cy="4024676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725665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" name="Google Shape;1240;p7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lvl="0">
              <a:buClr>
                <a:schemeClr val="lt1"/>
              </a:buClr>
              <a:buSzPct val="100000"/>
            </a:pPr>
            <a:r>
              <a:rPr lang="zh-TW" altLang="en-US" sz="3200" dirty="0" smtClean="0">
                <a:solidFill>
                  <a:schemeClr val="lt1"/>
                </a:solidFill>
              </a:rPr>
              <a:t>區網技術小組</a:t>
            </a:r>
            <a:endParaRPr dirty="0"/>
          </a:p>
        </p:txBody>
      </p:sp>
      <p:sp>
        <p:nvSpPr>
          <p:cNvPr id="1250" name="Google Shape;1250;p71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  <p:graphicFrame>
        <p:nvGraphicFramePr>
          <p:cNvPr id="2" name="資料庫圖表 1"/>
          <p:cNvGraphicFramePr/>
          <p:nvPr>
            <p:extLst/>
          </p:nvPr>
        </p:nvGraphicFramePr>
        <p:xfrm>
          <a:off x="1189369" y="1329753"/>
          <a:ext cx="6765261" cy="32831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Google Shape;441;p16"/>
          <p:cNvSpPr txBox="1"/>
          <p:nvPr/>
        </p:nvSpPr>
        <p:spPr>
          <a:xfrm>
            <a:off x="387864" y="4707629"/>
            <a:ext cx="8010997" cy="15540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742950" lvl="1" indent="-285750">
              <a:lnSpc>
                <a:spcPct val="120000"/>
              </a:lnSpc>
              <a:buClr>
                <a:srgbClr val="555DAB"/>
              </a:buClr>
              <a:buSzPts val="1800"/>
              <a:buFont typeface="Noto Sans Symbols"/>
              <a:buChar char="❏"/>
            </a:pPr>
            <a:r>
              <a:rPr lang="en-US" altLang="zh-TW" sz="2000" dirty="0" smtClean="0">
                <a:latin typeface="DFKai-SB"/>
                <a:ea typeface="DFKai-SB"/>
                <a:cs typeface="DFKai-SB"/>
                <a:sym typeface="DFKai-SB"/>
              </a:rPr>
              <a:t>8/29</a:t>
            </a:r>
            <a:r>
              <a:rPr lang="zh-TW" altLang="en-US" sz="2000" dirty="0" smtClean="0">
                <a:latin typeface="DFKai-SB"/>
                <a:ea typeface="DFKai-SB"/>
                <a:cs typeface="DFKai-SB"/>
                <a:sym typeface="DFKai-SB"/>
              </a:rPr>
              <a:t> 邀請連線</a:t>
            </a:r>
            <a:r>
              <a:rPr lang="zh-TW" altLang="en-US" sz="2000" dirty="0">
                <a:latin typeface="DFKai-SB"/>
                <a:ea typeface="DFKai-SB"/>
                <a:cs typeface="DFKai-SB"/>
                <a:sym typeface="DFKai-SB"/>
              </a:rPr>
              <a:t>學校</a:t>
            </a:r>
            <a:r>
              <a:rPr lang="zh-TW" altLang="en-US" sz="2000" dirty="0" smtClean="0">
                <a:latin typeface="DFKai-SB"/>
                <a:ea typeface="DFKai-SB"/>
                <a:cs typeface="DFKai-SB"/>
                <a:sym typeface="DFKai-SB"/>
              </a:rPr>
              <a:t>夥伴，</a:t>
            </a:r>
            <a:r>
              <a:rPr lang="zh-TW" altLang="en-US" sz="2000" dirty="0" smtClean="0">
                <a:solidFill>
                  <a:srgbClr val="0070C0"/>
                </a:solidFill>
                <a:latin typeface="DFKai-SB"/>
                <a:ea typeface="DFKai-SB"/>
                <a:cs typeface="DFKai-SB"/>
                <a:sym typeface="DFKai-SB"/>
              </a:rPr>
              <a:t>結合大家的技術</a:t>
            </a:r>
            <a:r>
              <a:rPr lang="zh-TW" altLang="en-US" sz="2000" dirty="0">
                <a:solidFill>
                  <a:srgbClr val="0070C0"/>
                </a:solidFill>
                <a:latin typeface="DFKai-SB"/>
                <a:ea typeface="DFKai-SB"/>
                <a:cs typeface="DFKai-SB"/>
                <a:sym typeface="DFKai-SB"/>
              </a:rPr>
              <a:t>與</a:t>
            </a:r>
            <a:r>
              <a:rPr lang="zh-TW" altLang="en-US" sz="2000" dirty="0" smtClean="0">
                <a:solidFill>
                  <a:srgbClr val="0070C0"/>
                </a:solidFill>
                <a:latin typeface="DFKai-SB"/>
                <a:ea typeface="DFKai-SB"/>
                <a:cs typeface="DFKai-SB"/>
                <a:sym typeface="DFKai-SB"/>
              </a:rPr>
              <a:t>經驗，參與技術小組會議討論。</a:t>
            </a:r>
            <a:endParaRPr lang="en-US" altLang="zh-TW" sz="2000" dirty="0" smtClean="0">
              <a:latin typeface="DFKai-SB"/>
              <a:ea typeface="DFKai-SB"/>
              <a:cs typeface="DFKai-SB"/>
              <a:sym typeface="DFKai-SB"/>
            </a:endParaRPr>
          </a:p>
          <a:p>
            <a:pPr marL="742950" lvl="1" indent="-285750">
              <a:lnSpc>
                <a:spcPct val="120000"/>
              </a:lnSpc>
              <a:buClr>
                <a:srgbClr val="555DAB"/>
              </a:buClr>
              <a:buSzPts val="1800"/>
              <a:buFont typeface="Noto Sans Symbols"/>
              <a:buChar char="❏"/>
            </a:pPr>
            <a:r>
              <a:rPr lang="zh-TW" altLang="en-US" sz="2000" dirty="0" smtClean="0">
                <a:latin typeface="DFKai-SB"/>
                <a:ea typeface="DFKai-SB"/>
                <a:cs typeface="DFKai-SB"/>
                <a:sym typeface="DFKai-SB"/>
              </a:rPr>
              <a:t>因應連線學校需求及任務需要，不定期召開。</a:t>
            </a:r>
            <a:endParaRPr lang="zh-TW" altLang="en-US" sz="2000" dirty="0">
              <a:latin typeface="DFKai-SB"/>
              <a:ea typeface="DFKai-SB"/>
              <a:cs typeface="DFKai-SB"/>
              <a:sym typeface="DFKai-SB"/>
            </a:endParaRPr>
          </a:p>
        </p:txBody>
      </p:sp>
    </p:spTree>
    <p:extLst>
      <p:ext uri="{BB962C8B-B14F-4D97-AF65-F5344CB8AC3E}">
        <p14:creationId xmlns:p14="http://schemas.microsoft.com/office/powerpoint/2010/main" val="920227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佈景主題">
  <a:themeElements>
    <a:clrScheme name="藍色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45410</TotalTime>
  <Words>1357</Words>
  <Application>Microsoft Office PowerPoint</Application>
  <PresentationFormat>如螢幕大小 (4:3)</PresentationFormat>
  <Paragraphs>280</Paragraphs>
  <Slides>27</Slides>
  <Notes>6</Notes>
  <HiddenSlides>0</HiddenSlides>
  <MMClips>0</MMClips>
  <ScaleCrop>false</ScaleCrop>
  <HeadingPairs>
    <vt:vector size="6" baseType="variant">
      <vt:variant>
        <vt:lpstr>使用字型</vt:lpstr>
      </vt:variant>
      <vt:variant>
        <vt:i4>13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27</vt:i4>
      </vt:variant>
    </vt:vector>
  </HeadingPairs>
  <TitlesOfParts>
    <vt:vector size="41" baseType="lpstr">
      <vt:lpstr>微软雅黑</vt:lpstr>
      <vt:lpstr>Noto Sans Symbols</vt:lpstr>
      <vt:lpstr>宋体</vt:lpstr>
      <vt:lpstr>Microsoft JhengHei</vt:lpstr>
      <vt:lpstr>Microsoft JhengHei</vt:lpstr>
      <vt:lpstr>新細明體</vt:lpstr>
      <vt:lpstr>標楷體</vt:lpstr>
      <vt:lpstr>標楷體</vt:lpstr>
      <vt:lpstr>Arial</vt:lpstr>
      <vt:lpstr>Calibri</vt:lpstr>
      <vt:lpstr>Tahoma</vt:lpstr>
      <vt:lpstr>Times New Roman</vt:lpstr>
      <vt:lpstr>Wingdings</vt:lpstr>
      <vt:lpstr>Office 佈景主題</vt:lpstr>
      <vt:lpstr>PowerPoint 簡報</vt:lpstr>
      <vt:lpstr>議程</vt:lpstr>
      <vt:lpstr>PowerPoint 簡報</vt:lpstr>
      <vt:lpstr>桃園區網網路架構</vt:lpstr>
      <vt:lpstr>工作報告(1)</vt:lpstr>
      <vt:lpstr>工作報告(2)</vt:lpstr>
      <vt:lpstr>112下半年各校申請弱掃IP數量</vt:lpstr>
      <vt:lpstr>導入IPv6進度</vt:lpstr>
      <vt:lpstr>區網技術小組</vt:lpstr>
      <vt:lpstr>PowerPoint 簡報</vt:lpstr>
      <vt:lpstr>整合監測系統結合即時告警</vt:lpstr>
      <vt:lpstr>智慧資安事件即時通知</vt:lpstr>
      <vt:lpstr>網站置換監測(1)</vt:lpstr>
      <vt:lpstr>網站置換監測(2)</vt:lpstr>
      <vt:lpstr>PowerPoint 簡報</vt:lpstr>
      <vt:lpstr>異地備份服務</vt:lpstr>
      <vt:lpstr>使用異地備份服務學校</vt:lpstr>
      <vt:lpstr>升級異地備援</vt:lpstr>
      <vt:lpstr>六和高中協助異地備援演練</vt:lpstr>
      <vt:lpstr>陸軍專科學校協助異地備援演練</vt:lpstr>
      <vt:lpstr>連線學校異地備援計畫(1)</vt:lpstr>
      <vt:lpstr>連線學校異地備援計畫(2)</vt:lpstr>
      <vt:lpstr>PowerPoint 簡報</vt:lpstr>
      <vt:lpstr>議案一</vt:lpstr>
      <vt:lpstr>YV電路學校清單</vt:lpstr>
      <vt:lpstr>議案二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SHU CHI HUANG</dc:creator>
  <cp:lastModifiedBy>center20</cp:lastModifiedBy>
  <cp:revision>567</cp:revision>
  <cp:lastPrinted>2022-01-19T06:42:25Z</cp:lastPrinted>
  <dcterms:created xsi:type="dcterms:W3CDTF">2019-04-25T06:53:04Z</dcterms:created>
  <dcterms:modified xsi:type="dcterms:W3CDTF">2023-10-12T08:01:13Z</dcterms:modified>
</cp:coreProperties>
</file>