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59" r:id="rId4"/>
    <p:sldId id="258" r:id="rId5"/>
    <p:sldId id="260" r:id="rId6"/>
    <p:sldId id="279" r:id="rId7"/>
    <p:sldId id="261" r:id="rId8"/>
    <p:sldId id="262" r:id="rId9"/>
    <p:sldId id="280" r:id="rId10"/>
    <p:sldId id="263" r:id="rId11"/>
    <p:sldId id="264" r:id="rId12"/>
    <p:sldId id="266" r:id="rId13"/>
    <p:sldId id="267" r:id="rId14"/>
    <p:sldId id="268" r:id="rId15"/>
    <p:sldId id="281" r:id="rId16"/>
    <p:sldId id="269" r:id="rId17"/>
    <p:sldId id="271" r:id="rId18"/>
    <p:sldId id="274" r:id="rId19"/>
    <p:sldId id="272" r:id="rId20"/>
    <p:sldId id="275" r:id="rId21"/>
    <p:sldId id="282" r:id="rId22"/>
    <p:sldId id="276" r:id="rId23"/>
    <p:sldId id="277" r:id="rId24"/>
    <p:sldId id="278" r:id="rId25"/>
    <p:sldId id="290" r:id="rId26"/>
    <p:sldId id="283" r:id="rId27"/>
    <p:sldId id="284" r:id="rId28"/>
    <p:sldId id="285" r:id="rId29"/>
    <p:sldId id="286" r:id="rId30"/>
    <p:sldId id="287" r:id="rId31"/>
    <p:sldId id="298" r:id="rId32"/>
    <p:sldId id="288" r:id="rId33"/>
    <p:sldId id="289" r:id="rId34"/>
    <p:sldId id="291" r:id="rId35"/>
    <p:sldId id="292" r:id="rId36"/>
    <p:sldId id="293" r:id="rId37"/>
    <p:sldId id="294" r:id="rId38"/>
    <p:sldId id="296" r:id="rId39"/>
    <p:sldId id="295" r:id="rId40"/>
    <p:sldId id="297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9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638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095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3165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780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6957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804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4/14/2023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984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7828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151376" y="1815113"/>
            <a:ext cx="7957184" cy="2630034"/>
          </a:xfrm>
          <a:custGeom>
            <a:avLst/>
            <a:gdLst/>
            <a:ahLst/>
            <a:cxnLst/>
            <a:rect l="l" t="t" r="r" b="b"/>
            <a:pathLst>
              <a:path w="7957184" h="2700654">
                <a:moveTo>
                  <a:pt x="7956804" y="0"/>
                </a:moveTo>
                <a:lnTo>
                  <a:pt x="0" y="0"/>
                </a:lnTo>
                <a:lnTo>
                  <a:pt x="0" y="2700528"/>
                </a:lnTo>
                <a:lnTo>
                  <a:pt x="7956804" y="2700528"/>
                </a:lnTo>
                <a:lnTo>
                  <a:pt x="7956804" y="0"/>
                </a:lnTo>
                <a:close/>
              </a:path>
            </a:pathLst>
          </a:custGeom>
          <a:solidFill>
            <a:srgbClr val="7DC234"/>
          </a:solidFill>
        </p:spPr>
        <p:txBody>
          <a:bodyPr wrap="square" lIns="0" tIns="0" rIns="0" bIns="0" rtlCol="0"/>
          <a:lstStyle/>
          <a:p>
            <a:endParaRPr sz="1753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428" b="1" i="0">
                <a:solidFill>
                  <a:schemeClr val="bg1"/>
                </a:solidFill>
                <a:latin typeface="Noto Sans CJK HK"/>
                <a:cs typeface="Noto Sans CJK H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0062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4/14/2023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421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386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4/14/2023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789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806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213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774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4/14/2023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340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304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61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01822FB0-38E4-4FE1-A9D2-BB2FB8265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75"/>
            <a:ext cx="12182475" cy="352425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0AEB2568-0474-4453-827A-677472B412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663687"/>
          </a:xfrm>
          <a:prstGeom prst="rect">
            <a:avLst/>
          </a:prstGeom>
        </p:spPr>
      </p:pic>
      <p:sp>
        <p:nvSpPr>
          <p:cNvPr id="11" name="object 5">
            <a:extLst>
              <a:ext uri="{FF2B5EF4-FFF2-40B4-BE49-F238E27FC236}">
                <a16:creationId xmlns:a16="http://schemas.microsoft.com/office/drawing/2014/main" id="{113470B8-4F2C-4B11-8D61-B4904A9CAF8E}"/>
              </a:ext>
            </a:extLst>
          </p:cNvPr>
          <p:cNvSpPr txBox="1"/>
          <p:nvPr/>
        </p:nvSpPr>
        <p:spPr>
          <a:xfrm>
            <a:off x="1696278" y="3852728"/>
            <a:ext cx="8796550" cy="167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altLang="zh-TW" sz="5400" b="1" dirty="0">
                <a:solidFill>
                  <a:srgbClr val="002B82"/>
                </a:solidFill>
                <a:latin typeface="Noto Sans CJK HK"/>
                <a:cs typeface="Noto Sans CJK HK"/>
              </a:rPr>
              <a:t>111</a:t>
            </a:r>
            <a:r>
              <a:rPr lang="zh-TW" altLang="en-US" sz="5400" b="1" dirty="0">
                <a:solidFill>
                  <a:srgbClr val="002B82"/>
                </a:solidFill>
                <a:latin typeface="Noto Sans CJK HK"/>
                <a:cs typeface="Noto Sans CJK HK"/>
              </a:rPr>
              <a:t>年度推動中小學數位學習精進方案           成果</a:t>
            </a:r>
            <a:r>
              <a:rPr sz="5400" b="1" dirty="0" err="1">
                <a:solidFill>
                  <a:srgbClr val="002B82"/>
                </a:solidFill>
                <a:latin typeface="Noto Sans CJK HK"/>
                <a:cs typeface="Noto Sans CJK HK"/>
              </a:rPr>
              <a:t>分享</a:t>
            </a:r>
            <a:endParaRPr sz="5400" dirty="0">
              <a:latin typeface="Noto Sans CJK HK"/>
              <a:cs typeface="Noto Sans CJK HK"/>
            </a:endParaRPr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DEAABD7C-9A62-49D9-9CD1-CED9496976E9}"/>
              </a:ext>
            </a:extLst>
          </p:cNvPr>
          <p:cNvSpPr txBox="1"/>
          <p:nvPr/>
        </p:nvSpPr>
        <p:spPr>
          <a:xfrm>
            <a:off x="5334000" y="5763369"/>
            <a:ext cx="6965391" cy="872034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  <a:tabLst>
                <a:tab pos="1257935" algn="l"/>
              </a:tabLst>
            </a:pPr>
            <a:r>
              <a:rPr lang="zh-TW" altLang="en-US" sz="2800" spc="-5" dirty="0">
                <a:solidFill>
                  <a:srgbClr val="006FC0"/>
                </a:solidFill>
                <a:latin typeface="UKIJ CJK"/>
                <a:cs typeface="UKIJ CJK"/>
              </a:rPr>
              <a:t>資訊室主任    林哲弘</a:t>
            </a:r>
            <a:endParaRPr sz="2800" dirty="0">
              <a:latin typeface="UKIJ CJK"/>
              <a:cs typeface="UKIJ CJK"/>
            </a:endParaRPr>
          </a:p>
          <a:p>
            <a:pPr marL="2051685">
              <a:lnSpc>
                <a:spcPct val="100000"/>
              </a:lnSpc>
              <a:spcBef>
                <a:spcPts val="310"/>
              </a:spcBef>
            </a:pPr>
            <a:r>
              <a:rPr lang="zh-TW" altLang="en-US" sz="2200" spc="-5" dirty="0">
                <a:solidFill>
                  <a:srgbClr val="7E7E7E"/>
                </a:solidFill>
                <a:latin typeface="UKIJ CJK"/>
                <a:cs typeface="UKIJ CJK"/>
              </a:rPr>
              <a:t>                       </a:t>
            </a:r>
            <a:r>
              <a:rPr sz="2200" spc="-5" dirty="0">
                <a:solidFill>
                  <a:srgbClr val="7E7E7E"/>
                </a:solidFill>
                <a:latin typeface="UKIJ CJK"/>
                <a:cs typeface="UKIJ CJK"/>
              </a:rPr>
              <a:t>時間</a:t>
            </a:r>
            <a:r>
              <a:rPr sz="2200" spc="40" dirty="0">
                <a:solidFill>
                  <a:srgbClr val="7E7E7E"/>
                </a:solidFill>
                <a:latin typeface="UKIJ CJK"/>
                <a:cs typeface="UKIJ CJK"/>
              </a:rPr>
              <a:t>：202</a:t>
            </a:r>
            <a:r>
              <a:rPr lang="en-US" altLang="zh-TW" sz="2200" spc="40" dirty="0">
                <a:solidFill>
                  <a:srgbClr val="7E7E7E"/>
                </a:solidFill>
                <a:latin typeface="UKIJ CJK"/>
                <a:cs typeface="UKIJ CJK"/>
              </a:rPr>
              <a:t>3</a:t>
            </a:r>
            <a:r>
              <a:rPr sz="2200" spc="-5" dirty="0">
                <a:solidFill>
                  <a:srgbClr val="7E7E7E"/>
                </a:solidFill>
                <a:latin typeface="UKIJ CJK"/>
                <a:cs typeface="UKIJ CJK"/>
              </a:rPr>
              <a:t>年</a:t>
            </a:r>
            <a:r>
              <a:rPr lang="en-US" altLang="zh-TW" sz="2200" spc="-5" dirty="0">
                <a:solidFill>
                  <a:srgbClr val="7E7E7E"/>
                </a:solidFill>
                <a:latin typeface="UKIJ CJK"/>
                <a:cs typeface="UKIJ CJK"/>
              </a:rPr>
              <a:t>4</a:t>
            </a:r>
            <a:r>
              <a:rPr sz="2200" spc="-5" dirty="0">
                <a:solidFill>
                  <a:srgbClr val="7E7E7E"/>
                </a:solidFill>
                <a:latin typeface="UKIJ CJK"/>
                <a:cs typeface="UKIJ CJK"/>
              </a:rPr>
              <a:t>月</a:t>
            </a:r>
            <a:r>
              <a:rPr sz="2200" spc="55" dirty="0">
                <a:solidFill>
                  <a:srgbClr val="7E7E7E"/>
                </a:solidFill>
                <a:latin typeface="UKIJ CJK"/>
                <a:cs typeface="UKIJ CJK"/>
              </a:rPr>
              <a:t>2</a:t>
            </a:r>
            <a:r>
              <a:rPr lang="en-US" altLang="zh-TW" sz="2200" spc="55" dirty="0">
                <a:solidFill>
                  <a:srgbClr val="7E7E7E"/>
                </a:solidFill>
                <a:latin typeface="UKIJ CJK"/>
                <a:cs typeface="UKIJ CJK"/>
              </a:rPr>
              <a:t>0</a:t>
            </a:r>
            <a:r>
              <a:rPr sz="2200" spc="-5" dirty="0">
                <a:solidFill>
                  <a:srgbClr val="7E7E7E"/>
                </a:solidFill>
                <a:latin typeface="UKIJ CJK"/>
                <a:cs typeface="UKIJ CJK"/>
              </a:rPr>
              <a:t>日</a:t>
            </a:r>
            <a:endParaRPr sz="2200" dirty="0">
              <a:latin typeface="UKIJ CJK"/>
              <a:cs typeface="UKIJ CJK"/>
            </a:endParaRPr>
          </a:p>
        </p:txBody>
      </p:sp>
    </p:spTree>
    <p:extLst>
      <p:ext uri="{BB962C8B-B14F-4D97-AF65-F5344CB8AC3E}">
        <p14:creationId xmlns:p14="http://schemas.microsoft.com/office/powerpoint/2010/main" val="2194600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AAC0DE4-6B52-4082-BDBA-1A32931C8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3412" y="1343025"/>
            <a:ext cx="7553325" cy="5514975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三、教師增能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-A1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課程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(111.8.17)</a:t>
            </a:r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7B0358B-10EA-475D-909A-7641B6626956}"/>
              </a:ext>
            </a:extLst>
          </p:cNvPr>
          <p:cNvSpPr txBox="1"/>
          <p:nvPr/>
        </p:nvSpPr>
        <p:spPr>
          <a:xfrm>
            <a:off x="772214" y="2158475"/>
            <a:ext cx="3671198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A1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線上課程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參加人數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:77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KPI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81.9%</a:t>
            </a:r>
          </a:p>
          <a:p>
            <a:pPr algn="ctr"/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中央大學網路學習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科技研究所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吳穎沺   教授</a:t>
            </a:r>
          </a:p>
        </p:txBody>
      </p:sp>
    </p:spTree>
    <p:extLst>
      <p:ext uri="{BB962C8B-B14F-4D97-AF65-F5344CB8AC3E}">
        <p14:creationId xmlns:p14="http://schemas.microsoft.com/office/powerpoint/2010/main" val="3512172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三、教師增能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-A2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課程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(111.8.23)</a:t>
            </a:r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7B0358B-10EA-475D-909A-7641B6626956}"/>
              </a:ext>
            </a:extLst>
          </p:cNvPr>
          <p:cNvSpPr txBox="1"/>
          <p:nvPr/>
        </p:nvSpPr>
        <p:spPr>
          <a:xfrm>
            <a:off x="1038225" y="2505351"/>
            <a:ext cx="320992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A2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實體課程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參加人數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:73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KPI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77.7%</a:t>
            </a:r>
          </a:p>
          <a:p>
            <a:pPr algn="ctr"/>
            <a:endParaRPr lang="en-US" altLang="zh-TW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國立楊梅高中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設備組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簡美智   組長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6EE78588-CDEB-4129-8D29-F4AE7BC46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5" y="1385062"/>
            <a:ext cx="7524750" cy="521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821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10201324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三、教師增能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資訊素養課程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(111/8~111/12)</a:t>
            </a:r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7B0358B-10EA-475D-909A-7641B6626956}"/>
              </a:ext>
            </a:extLst>
          </p:cNvPr>
          <p:cNvSpPr txBox="1"/>
          <p:nvPr/>
        </p:nvSpPr>
        <p:spPr>
          <a:xfrm>
            <a:off x="1019175" y="2381250"/>
            <a:ext cx="32099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數位資訊素養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線上課程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參加人數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:70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KPI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74.5%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3D6F6BC-4009-4B38-B757-2E336935A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088" y="1400175"/>
            <a:ext cx="74961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21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三、教師增能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自辦課程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(111.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9/6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9/7)</a:t>
            </a:r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7B0358B-10EA-475D-909A-7641B6626956}"/>
              </a:ext>
            </a:extLst>
          </p:cNvPr>
          <p:cNvSpPr txBox="1"/>
          <p:nvPr/>
        </p:nvSpPr>
        <p:spPr>
          <a:xfrm>
            <a:off x="1019175" y="2381250"/>
            <a:ext cx="32099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校內增能研習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實體課程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參加人數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:73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課程主題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平板應用教學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A10A35E-A22C-44A0-AD57-CF49A6E47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1447800"/>
            <a:ext cx="74866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620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三、教師增能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自辦課程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(111.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12/7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12/8)</a:t>
            </a:r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7B0358B-10EA-475D-909A-7641B6626956}"/>
              </a:ext>
            </a:extLst>
          </p:cNvPr>
          <p:cNvSpPr txBox="1"/>
          <p:nvPr/>
        </p:nvSpPr>
        <p:spPr>
          <a:xfrm>
            <a:off x="1019175" y="2381250"/>
            <a:ext cx="320992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校內增能研習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實體課程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參加人數</a:t>
            </a: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:73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課程主題</a:t>
            </a:r>
            <a:endParaRPr lang="en-US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Google</a:t>
            </a:r>
            <a:r>
              <a:rPr lang="zh-TW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教學</a:t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classroom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8611E3F-DAF3-4771-9737-A73692BA72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5288" y="1362075"/>
            <a:ext cx="75152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400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38376" y="2584594"/>
            <a:ext cx="3291098" cy="1001670"/>
          </a:xfrm>
          <a:prstGeom prst="rect">
            <a:avLst/>
          </a:prstGeom>
        </p:spPr>
        <p:txBody>
          <a:bodyPr vert="horz" wrap="square" lIns="0" tIns="12368" rIns="0" bIns="0" rtlCol="0" anchor="t">
            <a:spAutoFit/>
          </a:bodyPr>
          <a:lstStyle/>
          <a:p>
            <a:pPr marL="12369">
              <a:spcBef>
                <a:spcPts val="97"/>
              </a:spcBef>
            </a:pPr>
            <a:r>
              <a:rPr lang="zh-TW" altLang="en-US" dirty="0"/>
              <a:t>公開觀課</a:t>
            </a: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3921724" y="1815113"/>
            <a:ext cx="280751" cy="2630034"/>
          </a:xfrm>
          <a:custGeom>
            <a:avLst/>
            <a:gdLst/>
            <a:ahLst/>
            <a:cxnLst/>
            <a:rect l="l" t="t" r="r" b="b"/>
            <a:pathLst>
              <a:path w="288289" h="2700654">
                <a:moveTo>
                  <a:pt x="288036" y="0"/>
                </a:moveTo>
                <a:lnTo>
                  <a:pt x="0" y="0"/>
                </a:lnTo>
                <a:lnTo>
                  <a:pt x="0" y="2700528"/>
                </a:lnTo>
                <a:lnTo>
                  <a:pt x="288036" y="2700528"/>
                </a:lnTo>
                <a:lnTo>
                  <a:pt x="288036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753"/>
          </a:p>
        </p:txBody>
      </p:sp>
      <p:sp>
        <p:nvSpPr>
          <p:cNvPr id="10" name="object 10"/>
          <p:cNvSpPr txBox="1"/>
          <p:nvPr/>
        </p:nvSpPr>
        <p:spPr>
          <a:xfrm>
            <a:off x="818765" y="2852359"/>
            <a:ext cx="2876935" cy="551995"/>
          </a:xfrm>
          <a:prstGeom prst="rect">
            <a:avLst/>
          </a:prstGeom>
        </p:spPr>
        <p:txBody>
          <a:bodyPr vert="horz" wrap="square" lIns="0" tIns="12368" rIns="0" bIns="0" rtlCol="0">
            <a:spAutoFit/>
          </a:bodyPr>
          <a:lstStyle/>
          <a:p>
            <a:pPr marL="12369">
              <a:spcBef>
                <a:spcPts val="97"/>
              </a:spcBef>
            </a:pPr>
            <a:r>
              <a:rPr sz="3506" b="1" dirty="0">
                <a:solidFill>
                  <a:srgbClr val="006FC0"/>
                </a:solidFill>
                <a:latin typeface="Times New Roman"/>
                <a:cs typeface="Times New Roman"/>
              </a:rPr>
              <a:t>PART</a:t>
            </a:r>
            <a:r>
              <a:rPr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lang="en-US" altLang="zh-TW"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FOUR</a:t>
            </a:r>
            <a:endParaRPr sz="3506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34434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四、公開觀課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第一次入校輔導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(111.8.25)</a:t>
            </a:r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27FE5620-54BF-4C4E-AED4-80799A701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6" y="1371600"/>
            <a:ext cx="9429749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9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四、公開觀課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課前教案輔導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(111.11.25)</a:t>
            </a:r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03E6A3A-40CD-4808-A325-F27EDEAAC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599" y="1443036"/>
            <a:ext cx="9544051" cy="541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493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四、公開觀課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跨校公開觀課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(111.11.29)</a:t>
            </a:r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B1CAA34-9A6C-4546-A33C-075EFBDCC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49" y="1308096"/>
            <a:ext cx="9525001" cy="554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9178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四、公開觀課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第二次入校輔導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(111.12.09)</a:t>
            </a:r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A67D79D1-A47D-4C51-A97A-F9BBCA4256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556" y="1308097"/>
            <a:ext cx="9504094" cy="554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576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3">
            <a:extLst>
              <a:ext uri="{FF2B5EF4-FFF2-40B4-BE49-F238E27FC236}">
                <a16:creationId xmlns:a16="http://schemas.microsoft.com/office/drawing/2014/main" id="{B7D585CF-5F21-483C-8543-089F0DF93D2E}"/>
              </a:ext>
            </a:extLst>
          </p:cNvPr>
          <p:cNvSpPr txBox="1"/>
          <p:nvPr/>
        </p:nvSpPr>
        <p:spPr>
          <a:xfrm>
            <a:off x="1201965" y="2534661"/>
            <a:ext cx="3359150" cy="768350"/>
          </a:xfrm>
          <a:prstGeom prst="rect">
            <a:avLst/>
          </a:prstGeom>
          <a:solidFill>
            <a:srgbClr val="006FC0"/>
          </a:solidFill>
          <a:ln w="25907">
            <a:solidFill>
              <a:srgbClr val="F1F1F1"/>
            </a:solidFill>
          </a:ln>
        </p:spPr>
        <p:txBody>
          <a:bodyPr vert="horz" wrap="square" lIns="0" tIns="151765" rIns="0" bIns="0" rtlCol="0">
            <a:spAutoFit/>
          </a:bodyPr>
          <a:lstStyle/>
          <a:p>
            <a:pPr marL="313055">
              <a:lnSpc>
                <a:spcPct val="100000"/>
              </a:lnSpc>
              <a:spcBef>
                <a:spcPts val="1195"/>
              </a:spcBef>
            </a:pPr>
            <a:r>
              <a:rPr sz="2650" b="1" spc="10" dirty="0">
                <a:solidFill>
                  <a:srgbClr val="FFFFFF"/>
                </a:solidFill>
                <a:latin typeface="Noto Sans CJK HK"/>
                <a:cs typeface="Noto Sans CJK HK"/>
              </a:rPr>
              <a:t>大綱</a:t>
            </a:r>
            <a:r>
              <a:rPr sz="2650" b="1" spc="85" dirty="0">
                <a:solidFill>
                  <a:srgbClr val="FFFFFF"/>
                </a:solidFill>
                <a:latin typeface="Noto Sans CJK HK"/>
                <a:cs typeface="Noto Sans CJK HK"/>
              </a:rPr>
              <a:t>/CONTENTS</a:t>
            </a:r>
            <a:endParaRPr sz="2650">
              <a:latin typeface="Noto Sans CJK HK"/>
              <a:cs typeface="Noto Sans CJK HK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1E43F75B-3598-4ADF-B6BD-3C0F254C8695}"/>
              </a:ext>
            </a:extLst>
          </p:cNvPr>
          <p:cNvSpPr txBox="1"/>
          <p:nvPr/>
        </p:nvSpPr>
        <p:spPr>
          <a:xfrm>
            <a:off x="5318760" y="718367"/>
            <a:ext cx="670560" cy="511679"/>
          </a:xfrm>
          <a:prstGeom prst="rect">
            <a:avLst/>
          </a:prstGeom>
          <a:solidFill>
            <a:srgbClr val="FF9900"/>
          </a:solidFill>
        </p:spPr>
        <p:txBody>
          <a:bodyPr vert="horz" wrap="square" lIns="0" tIns="140970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1110"/>
              </a:spcBef>
            </a:pPr>
            <a:r>
              <a:rPr lang="en-US" altLang="zh-TW" sz="2400" b="1" spc="60" dirty="0">
                <a:solidFill>
                  <a:srgbClr val="FFFFFF"/>
                </a:solidFill>
                <a:latin typeface="Noto Sans CJK HK"/>
                <a:cs typeface="Noto Sans CJK HK"/>
              </a:rPr>
              <a:t>01</a:t>
            </a:r>
            <a:endParaRPr sz="2400" dirty="0">
              <a:latin typeface="Noto Sans CJK HK"/>
              <a:cs typeface="Noto Sans CJK HK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677DEDAE-9836-4030-B42A-E4A7A9DC9B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0" y="718366"/>
            <a:ext cx="4502150" cy="511679"/>
          </a:xfrm>
          <a:prstGeom prst="rect">
            <a:avLst/>
          </a:prstGeom>
          <a:solidFill>
            <a:srgbClr val="7DC234"/>
          </a:solidFill>
        </p:spPr>
        <p:txBody>
          <a:bodyPr vert="horz" wrap="square" lIns="0" tIns="140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10"/>
              </a:spcBef>
            </a:pPr>
            <a:r>
              <a:rPr lang="zh-TW" altLang="en-US" sz="2400" b="1" dirty="0">
                <a:solidFill>
                  <a:schemeClr val="bg1"/>
                </a:solidFill>
              </a:rPr>
              <a:t>計畫緣起</a:t>
            </a:r>
            <a:endParaRPr sz="2400" b="1" dirty="0">
              <a:solidFill>
                <a:schemeClr val="bg1"/>
              </a:solidFill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7E2C5993-549C-47FC-B0BF-513AB5BF0CC0}"/>
              </a:ext>
            </a:extLst>
          </p:cNvPr>
          <p:cNvSpPr txBox="1"/>
          <p:nvPr/>
        </p:nvSpPr>
        <p:spPr>
          <a:xfrm>
            <a:off x="5318760" y="1447789"/>
            <a:ext cx="670560" cy="512320"/>
          </a:xfrm>
          <a:prstGeom prst="rect">
            <a:avLst/>
          </a:prstGeom>
          <a:solidFill>
            <a:srgbClr val="FF9900"/>
          </a:solidFill>
        </p:spPr>
        <p:txBody>
          <a:bodyPr vert="horz" wrap="square" lIns="0" tIns="141605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1115"/>
              </a:spcBef>
            </a:pPr>
            <a:r>
              <a:rPr lang="en-US" altLang="zh-TW" sz="2400" b="1" spc="60" dirty="0">
                <a:solidFill>
                  <a:srgbClr val="FFFFFF"/>
                </a:solidFill>
                <a:latin typeface="Noto Sans CJK HK"/>
                <a:cs typeface="Noto Sans CJK HK"/>
              </a:rPr>
              <a:t>02</a:t>
            </a:r>
            <a:endParaRPr sz="2400" dirty="0">
              <a:latin typeface="Noto Sans CJK HK"/>
              <a:cs typeface="Noto Sans CJK HK"/>
            </a:endParaRPr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22A3A1C4-0AE7-445E-B98E-00538AF9DDB5}"/>
              </a:ext>
            </a:extLst>
          </p:cNvPr>
          <p:cNvSpPr txBox="1"/>
          <p:nvPr/>
        </p:nvSpPr>
        <p:spPr>
          <a:xfrm>
            <a:off x="6096000" y="1483006"/>
            <a:ext cx="4502150" cy="512320"/>
          </a:xfrm>
          <a:prstGeom prst="rect">
            <a:avLst/>
          </a:prstGeom>
          <a:solidFill>
            <a:srgbClr val="7DC234"/>
          </a:solidFill>
        </p:spPr>
        <p:txBody>
          <a:bodyPr vert="horz" wrap="square" lIns="0" tIns="141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15"/>
              </a:spcBef>
            </a:pPr>
            <a:r>
              <a:rPr lang="zh-TW" altLang="en-US" sz="2400" b="1" dirty="0">
                <a:solidFill>
                  <a:srgbClr val="FFFFFF"/>
                </a:solidFill>
                <a:latin typeface="Noto Sans CJK HK"/>
                <a:cs typeface="Noto Sans CJK HK"/>
              </a:rPr>
              <a:t>責任分工</a:t>
            </a:r>
            <a:endParaRPr sz="2400" dirty="0">
              <a:latin typeface="Noto Sans CJK HK"/>
              <a:cs typeface="Noto Sans CJK HK"/>
            </a:endParaRPr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8C4CB874-A904-467C-AE2C-60E49F54FDC5}"/>
              </a:ext>
            </a:extLst>
          </p:cNvPr>
          <p:cNvSpPr txBox="1"/>
          <p:nvPr/>
        </p:nvSpPr>
        <p:spPr>
          <a:xfrm>
            <a:off x="5318760" y="2291363"/>
            <a:ext cx="670560" cy="512320"/>
          </a:xfrm>
          <a:prstGeom prst="rect">
            <a:avLst/>
          </a:prstGeom>
          <a:solidFill>
            <a:srgbClr val="FF9900"/>
          </a:solidFill>
        </p:spPr>
        <p:txBody>
          <a:bodyPr vert="horz" wrap="square" lIns="0" tIns="141605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1115"/>
              </a:spcBef>
            </a:pPr>
            <a:r>
              <a:rPr lang="en-US" altLang="zh-TW" sz="2400" b="1" spc="60" dirty="0">
                <a:solidFill>
                  <a:srgbClr val="FFFFFF"/>
                </a:solidFill>
                <a:latin typeface="Noto Sans CJK HK"/>
                <a:cs typeface="Noto Sans CJK HK"/>
              </a:rPr>
              <a:t>03</a:t>
            </a:r>
            <a:endParaRPr sz="2400" dirty="0">
              <a:latin typeface="Noto Sans CJK HK"/>
              <a:cs typeface="Noto Sans CJK HK"/>
            </a:endParaRPr>
          </a:p>
        </p:txBody>
      </p:sp>
      <p:sp>
        <p:nvSpPr>
          <p:cNvPr id="15" name="object 10">
            <a:extLst>
              <a:ext uri="{FF2B5EF4-FFF2-40B4-BE49-F238E27FC236}">
                <a16:creationId xmlns:a16="http://schemas.microsoft.com/office/drawing/2014/main" id="{E08D41F5-9909-453D-9D44-A399C5685604}"/>
              </a:ext>
            </a:extLst>
          </p:cNvPr>
          <p:cNvSpPr txBox="1"/>
          <p:nvPr/>
        </p:nvSpPr>
        <p:spPr>
          <a:xfrm>
            <a:off x="6096000" y="2291363"/>
            <a:ext cx="4502150" cy="512320"/>
          </a:xfrm>
          <a:prstGeom prst="rect">
            <a:avLst/>
          </a:prstGeom>
          <a:solidFill>
            <a:srgbClr val="7DC234"/>
          </a:solidFill>
        </p:spPr>
        <p:txBody>
          <a:bodyPr vert="horz" wrap="square" lIns="0" tIns="1416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15"/>
              </a:spcBef>
            </a:pPr>
            <a:r>
              <a:rPr lang="zh-TW" altLang="en-US" sz="2400" b="1" dirty="0">
                <a:solidFill>
                  <a:srgbClr val="FFFFFF"/>
                </a:solidFill>
                <a:latin typeface="Noto Sans CJK HK"/>
                <a:cs typeface="Noto Sans CJK HK"/>
              </a:rPr>
              <a:t>教師增能</a:t>
            </a:r>
            <a:endParaRPr sz="2400" dirty="0">
              <a:latin typeface="Noto Sans CJK HK"/>
              <a:cs typeface="Noto Sans CJK HK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986C6DCA-2DC1-42BA-BFCA-CA4C6FCDEDE9}"/>
              </a:ext>
            </a:extLst>
          </p:cNvPr>
          <p:cNvSpPr txBox="1"/>
          <p:nvPr/>
        </p:nvSpPr>
        <p:spPr>
          <a:xfrm>
            <a:off x="5318760" y="3056456"/>
            <a:ext cx="670560" cy="512961"/>
          </a:xfrm>
          <a:prstGeom prst="rect">
            <a:avLst/>
          </a:prstGeom>
          <a:solidFill>
            <a:srgbClr val="FF9900"/>
          </a:solidFill>
        </p:spPr>
        <p:txBody>
          <a:bodyPr vert="horz" wrap="square" lIns="0" tIns="142240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1120"/>
              </a:spcBef>
            </a:pPr>
            <a:r>
              <a:rPr sz="2400" b="1" spc="60" dirty="0">
                <a:solidFill>
                  <a:srgbClr val="FFFFFF"/>
                </a:solidFill>
                <a:latin typeface="Noto Sans CJK HK"/>
                <a:cs typeface="Noto Sans CJK HK"/>
              </a:rPr>
              <a:t>0</a:t>
            </a:r>
            <a:r>
              <a:rPr lang="en-US" altLang="zh-TW" sz="2400" b="1" spc="60" dirty="0">
                <a:solidFill>
                  <a:srgbClr val="FFFFFF"/>
                </a:solidFill>
                <a:latin typeface="Noto Sans CJK HK"/>
                <a:cs typeface="Noto Sans CJK HK"/>
              </a:rPr>
              <a:t>4</a:t>
            </a:r>
            <a:endParaRPr sz="2400" dirty="0">
              <a:latin typeface="Noto Sans CJK HK"/>
              <a:cs typeface="Noto Sans CJK HK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0A42514D-B27E-404C-8CA3-EF0E39B7C828}"/>
              </a:ext>
            </a:extLst>
          </p:cNvPr>
          <p:cNvSpPr txBox="1"/>
          <p:nvPr/>
        </p:nvSpPr>
        <p:spPr>
          <a:xfrm>
            <a:off x="6096000" y="4689623"/>
            <a:ext cx="4502150" cy="512961"/>
          </a:xfrm>
          <a:prstGeom prst="rect">
            <a:avLst/>
          </a:prstGeom>
          <a:solidFill>
            <a:srgbClr val="7DC234"/>
          </a:solidFill>
        </p:spPr>
        <p:txBody>
          <a:bodyPr vert="horz" wrap="square" lIns="0" tIns="142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20"/>
              </a:spcBef>
            </a:pPr>
            <a:r>
              <a:rPr lang="zh-TW" altLang="en-US" sz="2400" b="1" dirty="0">
                <a:solidFill>
                  <a:srgbClr val="FFFFFF"/>
                </a:solidFill>
                <a:latin typeface="Noto Sans CJK HK"/>
                <a:cs typeface="Noto Sans CJK HK"/>
              </a:rPr>
              <a:t>軟體採購</a:t>
            </a:r>
            <a:endParaRPr sz="2400" dirty="0">
              <a:latin typeface="Noto Sans CJK HK"/>
              <a:cs typeface="Noto Sans CJK HK"/>
            </a:endParaRPr>
          </a:p>
        </p:txBody>
      </p:sp>
      <p:sp>
        <p:nvSpPr>
          <p:cNvPr id="18" name="object 11">
            <a:extLst>
              <a:ext uri="{FF2B5EF4-FFF2-40B4-BE49-F238E27FC236}">
                <a16:creationId xmlns:a16="http://schemas.microsoft.com/office/drawing/2014/main" id="{9468C5D4-6D03-48D7-A6E0-3D3895D3704E}"/>
              </a:ext>
            </a:extLst>
          </p:cNvPr>
          <p:cNvSpPr txBox="1"/>
          <p:nvPr/>
        </p:nvSpPr>
        <p:spPr>
          <a:xfrm>
            <a:off x="5318760" y="3852887"/>
            <a:ext cx="670560" cy="512961"/>
          </a:xfrm>
          <a:prstGeom prst="rect">
            <a:avLst/>
          </a:prstGeom>
          <a:solidFill>
            <a:srgbClr val="FF9900"/>
          </a:solidFill>
        </p:spPr>
        <p:txBody>
          <a:bodyPr vert="horz" wrap="square" lIns="0" tIns="142240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1120"/>
              </a:spcBef>
            </a:pPr>
            <a:r>
              <a:rPr sz="2400" b="1" spc="60" dirty="0">
                <a:solidFill>
                  <a:srgbClr val="FFFFFF"/>
                </a:solidFill>
                <a:latin typeface="Noto Sans CJK HK"/>
                <a:cs typeface="Noto Sans CJK HK"/>
              </a:rPr>
              <a:t>0</a:t>
            </a:r>
            <a:r>
              <a:rPr lang="en-US" altLang="zh-TW" sz="2400" b="1" spc="60" dirty="0">
                <a:solidFill>
                  <a:srgbClr val="FFFFFF"/>
                </a:solidFill>
                <a:latin typeface="Noto Sans CJK HK"/>
                <a:cs typeface="Noto Sans CJK HK"/>
              </a:rPr>
              <a:t>5</a:t>
            </a:r>
          </a:p>
        </p:txBody>
      </p:sp>
      <p:sp>
        <p:nvSpPr>
          <p:cNvPr id="19" name="object 12">
            <a:extLst>
              <a:ext uri="{FF2B5EF4-FFF2-40B4-BE49-F238E27FC236}">
                <a16:creationId xmlns:a16="http://schemas.microsoft.com/office/drawing/2014/main" id="{94B8BED5-3B6A-4C15-8CBC-A0501A450E98}"/>
              </a:ext>
            </a:extLst>
          </p:cNvPr>
          <p:cNvSpPr txBox="1"/>
          <p:nvPr/>
        </p:nvSpPr>
        <p:spPr>
          <a:xfrm>
            <a:off x="6096000" y="3877281"/>
            <a:ext cx="4502150" cy="512961"/>
          </a:xfrm>
          <a:prstGeom prst="rect">
            <a:avLst/>
          </a:prstGeom>
          <a:solidFill>
            <a:srgbClr val="7DC234"/>
          </a:solidFill>
        </p:spPr>
        <p:txBody>
          <a:bodyPr vert="horz" wrap="square" lIns="0" tIns="142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20"/>
              </a:spcBef>
            </a:pPr>
            <a:r>
              <a:rPr lang="zh-TW" altLang="en-US" sz="2400" b="1" dirty="0">
                <a:solidFill>
                  <a:srgbClr val="FFFFFF"/>
                </a:solidFill>
                <a:latin typeface="Noto Sans CJK HK"/>
                <a:cs typeface="Noto Sans CJK HK"/>
              </a:rPr>
              <a:t>無線環境</a:t>
            </a:r>
            <a:endParaRPr sz="2400" dirty="0">
              <a:latin typeface="Noto Sans CJK HK"/>
              <a:cs typeface="Noto Sans CJK HK"/>
            </a:endParaRPr>
          </a:p>
        </p:txBody>
      </p:sp>
      <p:sp>
        <p:nvSpPr>
          <p:cNvPr id="21" name="object 6">
            <a:extLst>
              <a:ext uri="{FF2B5EF4-FFF2-40B4-BE49-F238E27FC236}">
                <a16:creationId xmlns:a16="http://schemas.microsoft.com/office/drawing/2014/main" id="{17DFC083-EE1D-41C3-9DD2-4FE96134093B}"/>
              </a:ext>
            </a:extLst>
          </p:cNvPr>
          <p:cNvSpPr txBox="1">
            <a:spLocks/>
          </p:cNvSpPr>
          <p:nvPr/>
        </p:nvSpPr>
        <p:spPr>
          <a:xfrm>
            <a:off x="6096000" y="3066222"/>
            <a:ext cx="4502150" cy="511679"/>
          </a:xfrm>
          <a:prstGeom prst="rect">
            <a:avLst/>
          </a:prstGeom>
          <a:solidFill>
            <a:srgbClr val="7DC234"/>
          </a:solidFill>
        </p:spPr>
        <p:txBody>
          <a:bodyPr vert="horz" wrap="square" lIns="0" tIns="140970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Bef>
                <a:spcPts val="1110"/>
              </a:spcBef>
            </a:pPr>
            <a:r>
              <a:rPr lang="zh-TW" altLang="en-US" sz="2400" b="1" dirty="0">
                <a:solidFill>
                  <a:schemeClr val="bg1"/>
                </a:solidFill>
              </a:rPr>
              <a:t>公開觀課</a:t>
            </a:r>
          </a:p>
        </p:txBody>
      </p:sp>
      <p:sp>
        <p:nvSpPr>
          <p:cNvPr id="22" name="object 11">
            <a:extLst>
              <a:ext uri="{FF2B5EF4-FFF2-40B4-BE49-F238E27FC236}">
                <a16:creationId xmlns:a16="http://schemas.microsoft.com/office/drawing/2014/main" id="{B3619CFA-71ED-47E7-93C0-A502743F142B}"/>
              </a:ext>
            </a:extLst>
          </p:cNvPr>
          <p:cNvSpPr txBox="1"/>
          <p:nvPr/>
        </p:nvSpPr>
        <p:spPr>
          <a:xfrm>
            <a:off x="5318760" y="4689624"/>
            <a:ext cx="670560" cy="512961"/>
          </a:xfrm>
          <a:prstGeom prst="rect">
            <a:avLst/>
          </a:prstGeom>
          <a:solidFill>
            <a:srgbClr val="FF9900"/>
          </a:solidFill>
        </p:spPr>
        <p:txBody>
          <a:bodyPr vert="horz" wrap="square" lIns="0" tIns="142240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1120"/>
              </a:spcBef>
            </a:pPr>
            <a:r>
              <a:rPr sz="2400" b="1" spc="60" dirty="0">
                <a:solidFill>
                  <a:srgbClr val="FFFFFF"/>
                </a:solidFill>
                <a:latin typeface="Noto Sans CJK HK"/>
                <a:cs typeface="Noto Sans CJK HK"/>
              </a:rPr>
              <a:t>0</a:t>
            </a:r>
            <a:r>
              <a:rPr lang="en-US" altLang="zh-TW" sz="2400" b="1" spc="60" dirty="0">
                <a:solidFill>
                  <a:srgbClr val="FFFFFF"/>
                </a:solidFill>
                <a:latin typeface="Noto Sans CJK HK"/>
                <a:cs typeface="Noto Sans CJK HK"/>
              </a:rPr>
              <a:t>6</a:t>
            </a:r>
          </a:p>
        </p:txBody>
      </p:sp>
      <p:sp>
        <p:nvSpPr>
          <p:cNvPr id="23" name="object 11">
            <a:extLst>
              <a:ext uri="{FF2B5EF4-FFF2-40B4-BE49-F238E27FC236}">
                <a16:creationId xmlns:a16="http://schemas.microsoft.com/office/drawing/2014/main" id="{90D4BC20-2F35-4E39-B6B5-BCB30A66A4D4}"/>
              </a:ext>
            </a:extLst>
          </p:cNvPr>
          <p:cNvSpPr txBox="1"/>
          <p:nvPr/>
        </p:nvSpPr>
        <p:spPr>
          <a:xfrm>
            <a:off x="5318760" y="5526361"/>
            <a:ext cx="670560" cy="512961"/>
          </a:xfrm>
          <a:prstGeom prst="rect">
            <a:avLst/>
          </a:prstGeom>
          <a:solidFill>
            <a:srgbClr val="FF9900"/>
          </a:solidFill>
        </p:spPr>
        <p:txBody>
          <a:bodyPr vert="horz" wrap="square" lIns="0" tIns="142240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1120"/>
              </a:spcBef>
            </a:pPr>
            <a:r>
              <a:rPr sz="2400" b="1" spc="60" dirty="0">
                <a:solidFill>
                  <a:srgbClr val="FFFFFF"/>
                </a:solidFill>
                <a:latin typeface="Noto Sans CJK HK"/>
                <a:cs typeface="Noto Sans CJK HK"/>
              </a:rPr>
              <a:t>0</a:t>
            </a:r>
            <a:r>
              <a:rPr lang="en-US" altLang="zh-TW" sz="2400" b="1" spc="60" dirty="0">
                <a:solidFill>
                  <a:srgbClr val="FFFFFF"/>
                </a:solidFill>
                <a:latin typeface="Noto Sans CJK HK"/>
                <a:cs typeface="Noto Sans CJK HK"/>
              </a:rPr>
              <a:t>7</a:t>
            </a:r>
          </a:p>
        </p:txBody>
      </p:sp>
      <p:sp>
        <p:nvSpPr>
          <p:cNvPr id="25" name="object 12">
            <a:extLst>
              <a:ext uri="{FF2B5EF4-FFF2-40B4-BE49-F238E27FC236}">
                <a16:creationId xmlns:a16="http://schemas.microsoft.com/office/drawing/2014/main" id="{5D24D128-E1C1-4E55-8348-9032B8C796C2}"/>
              </a:ext>
            </a:extLst>
          </p:cNvPr>
          <p:cNvSpPr txBox="1"/>
          <p:nvPr/>
        </p:nvSpPr>
        <p:spPr>
          <a:xfrm>
            <a:off x="6096000" y="5501965"/>
            <a:ext cx="4502150" cy="512961"/>
          </a:xfrm>
          <a:prstGeom prst="rect">
            <a:avLst/>
          </a:prstGeom>
          <a:solidFill>
            <a:srgbClr val="7DC234"/>
          </a:solidFill>
        </p:spPr>
        <p:txBody>
          <a:bodyPr vert="horz" wrap="square" lIns="0" tIns="142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20"/>
              </a:spcBef>
            </a:pPr>
            <a:r>
              <a:rPr lang="zh-TW" altLang="en-US" sz="2400" b="1" dirty="0">
                <a:solidFill>
                  <a:srgbClr val="FFFFFF"/>
                </a:solidFill>
                <a:latin typeface="Noto Sans CJK HK"/>
                <a:cs typeface="Noto Sans CJK HK"/>
              </a:rPr>
              <a:t>成果檢討</a:t>
            </a:r>
            <a:endParaRPr lang="zh-TW" altLang="en-US" sz="2400" dirty="0">
              <a:latin typeface="Noto Sans CJK HK"/>
              <a:cs typeface="Noto Sans CJK HK"/>
            </a:endParaRPr>
          </a:p>
        </p:txBody>
      </p:sp>
    </p:spTree>
    <p:extLst>
      <p:ext uri="{BB962C8B-B14F-4D97-AF65-F5344CB8AC3E}">
        <p14:creationId xmlns:p14="http://schemas.microsoft.com/office/powerpoint/2010/main" val="3423356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四、公開觀課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師生問卷填答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691B095-9F96-4677-9B54-B1DDB8A30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4" y="1308097"/>
            <a:ext cx="96107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087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38376" y="2584594"/>
            <a:ext cx="3291098" cy="1001670"/>
          </a:xfrm>
          <a:prstGeom prst="rect">
            <a:avLst/>
          </a:prstGeom>
        </p:spPr>
        <p:txBody>
          <a:bodyPr vert="horz" wrap="square" lIns="0" tIns="12368" rIns="0" bIns="0" rtlCol="0" anchor="t">
            <a:spAutoFit/>
          </a:bodyPr>
          <a:lstStyle/>
          <a:p>
            <a:pPr marL="12369">
              <a:spcBef>
                <a:spcPts val="97"/>
              </a:spcBef>
            </a:pPr>
            <a:r>
              <a:rPr lang="zh-TW" altLang="en-US" dirty="0"/>
              <a:t>無線環境</a:t>
            </a: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3921724" y="1815113"/>
            <a:ext cx="280751" cy="2630034"/>
          </a:xfrm>
          <a:custGeom>
            <a:avLst/>
            <a:gdLst/>
            <a:ahLst/>
            <a:cxnLst/>
            <a:rect l="l" t="t" r="r" b="b"/>
            <a:pathLst>
              <a:path w="288289" h="2700654">
                <a:moveTo>
                  <a:pt x="288036" y="0"/>
                </a:moveTo>
                <a:lnTo>
                  <a:pt x="0" y="0"/>
                </a:lnTo>
                <a:lnTo>
                  <a:pt x="0" y="2700528"/>
                </a:lnTo>
                <a:lnTo>
                  <a:pt x="288036" y="2700528"/>
                </a:lnTo>
                <a:lnTo>
                  <a:pt x="288036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753"/>
          </a:p>
        </p:txBody>
      </p:sp>
      <p:sp>
        <p:nvSpPr>
          <p:cNvPr id="10" name="object 10"/>
          <p:cNvSpPr txBox="1"/>
          <p:nvPr/>
        </p:nvSpPr>
        <p:spPr>
          <a:xfrm>
            <a:off x="818765" y="2852359"/>
            <a:ext cx="2876935" cy="551995"/>
          </a:xfrm>
          <a:prstGeom prst="rect">
            <a:avLst/>
          </a:prstGeom>
        </p:spPr>
        <p:txBody>
          <a:bodyPr vert="horz" wrap="square" lIns="0" tIns="12368" rIns="0" bIns="0" rtlCol="0">
            <a:spAutoFit/>
          </a:bodyPr>
          <a:lstStyle/>
          <a:p>
            <a:pPr marL="12369">
              <a:spcBef>
                <a:spcPts val="97"/>
              </a:spcBef>
            </a:pPr>
            <a:r>
              <a:rPr sz="3506" b="1" dirty="0">
                <a:solidFill>
                  <a:srgbClr val="006FC0"/>
                </a:solidFill>
                <a:latin typeface="Times New Roman"/>
                <a:cs typeface="Times New Roman"/>
              </a:rPr>
              <a:t>PART</a:t>
            </a:r>
            <a:r>
              <a:rPr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lang="en-US" altLang="zh-TW"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FIVE</a:t>
            </a:r>
            <a:endParaRPr sz="3506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237490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10984CBA-4D5A-4AAC-B000-A1E115093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672316" y="-740656"/>
            <a:ext cx="6252518" cy="9938714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五、無線環境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-AP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建置前</a:t>
            </a:r>
          </a:p>
        </p:txBody>
      </p:sp>
    </p:spTree>
    <p:extLst>
      <p:ext uri="{BB962C8B-B14F-4D97-AF65-F5344CB8AC3E}">
        <p14:creationId xmlns:p14="http://schemas.microsoft.com/office/powerpoint/2010/main" val="12817677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五、無線環境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-AP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設備補助項目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920BD36A-350D-4BBE-825A-3BA4F8A88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761" y="1454351"/>
            <a:ext cx="9771936" cy="50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8851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D31F5F73-875A-45B9-B52D-6B1506810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156" y="1005128"/>
            <a:ext cx="10141027" cy="6323323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五、無線環境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-AP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建置後</a:t>
            </a:r>
          </a:p>
        </p:txBody>
      </p:sp>
    </p:spTree>
    <p:extLst>
      <p:ext uri="{BB962C8B-B14F-4D97-AF65-F5344CB8AC3E}">
        <p14:creationId xmlns:p14="http://schemas.microsoft.com/office/powerpoint/2010/main" val="34431688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6708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五、無線環境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-AP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建置成果</a:t>
            </a: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A82FF729-0412-4436-AB17-7E3F2EE91AEC}"/>
              </a:ext>
            </a:extLst>
          </p:cNvPr>
          <p:cNvSpPr txBox="1">
            <a:spLocks/>
          </p:cNvSpPr>
          <p:nvPr/>
        </p:nvSpPr>
        <p:spPr>
          <a:xfrm>
            <a:off x="1640155" y="1575424"/>
            <a:ext cx="10035010" cy="424227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數量：原有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47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台，建置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73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台，合計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120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台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一般教室與實習教室均有獨立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無線網路訊號覆蓋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90%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校區。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、光纖佈建：校園各棟大樓光纖骨幹新增及修復，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有線網路訊號覆蓋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100%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校區。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、交換器速率提升：核心網路提升至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10G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同時提升各棟大樓光纖交換器速率 </a:t>
            </a:r>
          </a:p>
        </p:txBody>
      </p:sp>
    </p:spTree>
    <p:extLst>
      <p:ext uri="{BB962C8B-B14F-4D97-AF65-F5344CB8AC3E}">
        <p14:creationId xmlns:p14="http://schemas.microsoft.com/office/powerpoint/2010/main" val="32681256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38376" y="2584594"/>
            <a:ext cx="3291098" cy="1001670"/>
          </a:xfrm>
          <a:prstGeom prst="rect">
            <a:avLst/>
          </a:prstGeom>
        </p:spPr>
        <p:txBody>
          <a:bodyPr vert="horz" wrap="square" lIns="0" tIns="12368" rIns="0" bIns="0" rtlCol="0" anchor="t">
            <a:spAutoFit/>
          </a:bodyPr>
          <a:lstStyle/>
          <a:p>
            <a:pPr marL="12369">
              <a:spcBef>
                <a:spcPts val="97"/>
              </a:spcBef>
            </a:pPr>
            <a:r>
              <a:rPr lang="zh-TW" altLang="en-US" dirty="0"/>
              <a:t>軟體採購</a:t>
            </a: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3921724" y="1815113"/>
            <a:ext cx="280751" cy="2630034"/>
          </a:xfrm>
          <a:custGeom>
            <a:avLst/>
            <a:gdLst/>
            <a:ahLst/>
            <a:cxnLst/>
            <a:rect l="l" t="t" r="r" b="b"/>
            <a:pathLst>
              <a:path w="288289" h="2700654">
                <a:moveTo>
                  <a:pt x="288036" y="0"/>
                </a:moveTo>
                <a:lnTo>
                  <a:pt x="0" y="0"/>
                </a:lnTo>
                <a:lnTo>
                  <a:pt x="0" y="2700528"/>
                </a:lnTo>
                <a:lnTo>
                  <a:pt x="288036" y="2700528"/>
                </a:lnTo>
                <a:lnTo>
                  <a:pt x="288036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753"/>
          </a:p>
        </p:txBody>
      </p:sp>
      <p:sp>
        <p:nvSpPr>
          <p:cNvPr id="10" name="object 10"/>
          <p:cNvSpPr txBox="1"/>
          <p:nvPr/>
        </p:nvSpPr>
        <p:spPr>
          <a:xfrm>
            <a:off x="818765" y="2852359"/>
            <a:ext cx="2876935" cy="551995"/>
          </a:xfrm>
          <a:prstGeom prst="rect">
            <a:avLst/>
          </a:prstGeom>
        </p:spPr>
        <p:txBody>
          <a:bodyPr vert="horz" wrap="square" lIns="0" tIns="12368" rIns="0" bIns="0" rtlCol="0">
            <a:spAutoFit/>
          </a:bodyPr>
          <a:lstStyle/>
          <a:p>
            <a:pPr marL="12369">
              <a:spcBef>
                <a:spcPts val="97"/>
              </a:spcBef>
            </a:pPr>
            <a:r>
              <a:rPr sz="3506" b="1" dirty="0">
                <a:solidFill>
                  <a:srgbClr val="006FC0"/>
                </a:solidFill>
                <a:latin typeface="Times New Roman"/>
                <a:cs typeface="Times New Roman"/>
              </a:rPr>
              <a:t>PART</a:t>
            </a:r>
            <a:r>
              <a:rPr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lang="en-US" altLang="zh-TW"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SIX</a:t>
            </a:r>
            <a:endParaRPr sz="3506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028792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63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六、軟體採購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行政及各科需求討論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ADA1C5D-2CA9-4361-A396-1C0B44B9A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677" y="1298713"/>
            <a:ext cx="9147113" cy="555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4035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1"/>
            <a:ext cx="8911687" cy="50307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六、軟體採購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充實教學軟體</a:t>
            </a:r>
            <a:endParaRPr lang="en-US" altLang="zh-TW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TW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工科繪圖軟體：飛修科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影音處理軟體：多應科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程式設計軟體：資訊科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語音報讀軟體：輔導室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廣播還原軟體：電機科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教材錄製軟體：各科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網路測驗平台：各科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TW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TW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91116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38376" y="2584594"/>
            <a:ext cx="3291098" cy="1001670"/>
          </a:xfrm>
          <a:prstGeom prst="rect">
            <a:avLst/>
          </a:prstGeom>
        </p:spPr>
        <p:txBody>
          <a:bodyPr vert="horz" wrap="square" lIns="0" tIns="12368" rIns="0" bIns="0" rtlCol="0" anchor="t">
            <a:spAutoFit/>
          </a:bodyPr>
          <a:lstStyle/>
          <a:p>
            <a:pPr marL="12369">
              <a:spcBef>
                <a:spcPts val="97"/>
              </a:spcBef>
            </a:pPr>
            <a:r>
              <a:rPr lang="zh-TW" altLang="en-US" dirty="0"/>
              <a:t>成果檢討</a:t>
            </a: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3921724" y="1815113"/>
            <a:ext cx="280751" cy="2630034"/>
          </a:xfrm>
          <a:custGeom>
            <a:avLst/>
            <a:gdLst/>
            <a:ahLst/>
            <a:cxnLst/>
            <a:rect l="l" t="t" r="r" b="b"/>
            <a:pathLst>
              <a:path w="288289" h="2700654">
                <a:moveTo>
                  <a:pt x="288036" y="0"/>
                </a:moveTo>
                <a:lnTo>
                  <a:pt x="0" y="0"/>
                </a:lnTo>
                <a:lnTo>
                  <a:pt x="0" y="2700528"/>
                </a:lnTo>
                <a:lnTo>
                  <a:pt x="288036" y="2700528"/>
                </a:lnTo>
                <a:lnTo>
                  <a:pt x="288036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753"/>
          </a:p>
        </p:txBody>
      </p:sp>
      <p:sp>
        <p:nvSpPr>
          <p:cNvPr id="10" name="object 10"/>
          <p:cNvSpPr txBox="1"/>
          <p:nvPr/>
        </p:nvSpPr>
        <p:spPr>
          <a:xfrm>
            <a:off x="818765" y="2852359"/>
            <a:ext cx="2876935" cy="551995"/>
          </a:xfrm>
          <a:prstGeom prst="rect">
            <a:avLst/>
          </a:prstGeom>
        </p:spPr>
        <p:txBody>
          <a:bodyPr vert="horz" wrap="square" lIns="0" tIns="12368" rIns="0" bIns="0" rtlCol="0">
            <a:spAutoFit/>
          </a:bodyPr>
          <a:lstStyle/>
          <a:p>
            <a:pPr marL="12369">
              <a:spcBef>
                <a:spcPts val="97"/>
              </a:spcBef>
            </a:pPr>
            <a:r>
              <a:rPr sz="3506" b="1" dirty="0">
                <a:solidFill>
                  <a:srgbClr val="006FC0"/>
                </a:solidFill>
                <a:latin typeface="Times New Roman"/>
                <a:cs typeface="Times New Roman"/>
              </a:rPr>
              <a:t>PART</a:t>
            </a:r>
            <a:r>
              <a:rPr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lang="en-US" altLang="zh-TW"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SEVEN</a:t>
            </a:r>
            <a:endParaRPr sz="3506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06757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38376" y="2584594"/>
            <a:ext cx="3291098" cy="1001670"/>
          </a:xfrm>
          <a:prstGeom prst="rect">
            <a:avLst/>
          </a:prstGeom>
        </p:spPr>
        <p:txBody>
          <a:bodyPr vert="horz" wrap="square" lIns="0" tIns="12368" rIns="0" bIns="0" rtlCol="0" anchor="t">
            <a:spAutoFit/>
          </a:bodyPr>
          <a:lstStyle/>
          <a:p>
            <a:pPr marL="12369">
              <a:spcBef>
                <a:spcPts val="97"/>
              </a:spcBef>
            </a:pPr>
            <a:r>
              <a:rPr lang="zh-TW" altLang="en-US" dirty="0"/>
              <a:t>計畫緣起</a:t>
            </a: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3921724" y="1815113"/>
            <a:ext cx="280751" cy="2630034"/>
          </a:xfrm>
          <a:custGeom>
            <a:avLst/>
            <a:gdLst/>
            <a:ahLst/>
            <a:cxnLst/>
            <a:rect l="l" t="t" r="r" b="b"/>
            <a:pathLst>
              <a:path w="288289" h="2700654">
                <a:moveTo>
                  <a:pt x="288036" y="0"/>
                </a:moveTo>
                <a:lnTo>
                  <a:pt x="0" y="0"/>
                </a:lnTo>
                <a:lnTo>
                  <a:pt x="0" y="2700528"/>
                </a:lnTo>
                <a:lnTo>
                  <a:pt x="288036" y="2700528"/>
                </a:lnTo>
                <a:lnTo>
                  <a:pt x="288036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753"/>
          </a:p>
        </p:txBody>
      </p:sp>
      <p:sp>
        <p:nvSpPr>
          <p:cNvPr id="10" name="object 10"/>
          <p:cNvSpPr txBox="1"/>
          <p:nvPr/>
        </p:nvSpPr>
        <p:spPr>
          <a:xfrm>
            <a:off x="818766" y="2852359"/>
            <a:ext cx="2314652" cy="551995"/>
          </a:xfrm>
          <a:prstGeom prst="rect">
            <a:avLst/>
          </a:prstGeom>
        </p:spPr>
        <p:txBody>
          <a:bodyPr vert="horz" wrap="square" lIns="0" tIns="12368" rIns="0" bIns="0" rtlCol="0">
            <a:spAutoFit/>
          </a:bodyPr>
          <a:lstStyle/>
          <a:p>
            <a:pPr marL="12369">
              <a:spcBef>
                <a:spcPts val="97"/>
              </a:spcBef>
            </a:pPr>
            <a:r>
              <a:rPr sz="3506" b="1" dirty="0">
                <a:solidFill>
                  <a:srgbClr val="006FC0"/>
                </a:solidFill>
                <a:latin typeface="Times New Roman"/>
                <a:cs typeface="Times New Roman"/>
              </a:rPr>
              <a:t>PART</a:t>
            </a:r>
            <a:r>
              <a:rPr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3506" b="1" dirty="0">
                <a:solidFill>
                  <a:srgbClr val="006FC0"/>
                </a:solidFill>
                <a:latin typeface="Times New Roman"/>
                <a:cs typeface="Times New Roman"/>
              </a:rPr>
              <a:t>ONE</a:t>
            </a:r>
            <a:endParaRPr sz="3506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七、成果檢討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行政、教師、學生代表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8AA8FCCA-9F25-4021-A9FB-BB480CB04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308097"/>
            <a:ext cx="10477500" cy="554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9927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59343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七、成果檢討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六大面向</a:t>
            </a:r>
            <a:endParaRPr lang="en-US" altLang="zh-TW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TW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、活動實施面臨的困難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、實施計畫的優點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、實施計畫的缺點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、計畫推動對教師的影響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五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、計畫推動對學生的影響</a:t>
            </a:r>
            <a:endParaRPr lang="en-US" altLang="zh-TW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六</a:t>
            </a:r>
            <a:r>
              <a:rPr lang="en-US" altLang="zh-TW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、計畫推動對學校的影響</a:t>
            </a:r>
          </a:p>
          <a:p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67221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七、成果檢討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、活動實施面臨的困難： </a:t>
            </a:r>
          </a:p>
          <a:p>
            <a:endParaRPr lang="zh-TW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BBB7F94F-05E9-46F5-B315-E31036F4116C}"/>
              </a:ext>
            </a:extLst>
          </p:cNvPr>
          <p:cNvSpPr txBox="1"/>
          <p:nvPr/>
        </p:nvSpPr>
        <p:spPr>
          <a:xfrm>
            <a:off x="1258957" y="1683027"/>
            <a:ext cx="1106165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>
                <a:solidFill>
                  <a:srgbClr val="00B050"/>
                </a:solidFill>
              </a:rPr>
              <a:t>      教師部份 </a:t>
            </a:r>
          </a:p>
          <a:p>
            <a:r>
              <a:rPr lang="en-US" altLang="zh-TW" sz="2400" dirty="0"/>
              <a:t>(1) </a:t>
            </a:r>
            <a:r>
              <a:rPr lang="zh-TW" altLang="en-US" sz="2400" dirty="0"/>
              <a:t>平板操作不熟悉，使用線上教材來建置題庫有困難。</a:t>
            </a:r>
          </a:p>
          <a:p>
            <a:r>
              <a:rPr lang="en-US" altLang="zh-TW" sz="2400" dirty="0">
                <a:solidFill>
                  <a:srgbClr val="FF0000"/>
                </a:solidFill>
              </a:rPr>
              <a:t>(2) </a:t>
            </a:r>
            <a:r>
              <a:rPr lang="zh-TW" altLang="en-US" sz="2400" dirty="0">
                <a:solidFill>
                  <a:srgbClr val="FF0000"/>
                </a:solidFill>
              </a:rPr>
              <a:t>同時段有許多班級同時使用，感到連線速度變慢。</a:t>
            </a:r>
          </a:p>
          <a:p>
            <a:r>
              <a:rPr lang="en-US" altLang="zh-TW" sz="2400" dirty="0"/>
              <a:t>(3) </a:t>
            </a:r>
            <a:r>
              <a:rPr lang="zh-TW" altLang="en-US" sz="2400" dirty="0"/>
              <a:t>可以多辦理相關平板及教材製作研習活動。</a:t>
            </a:r>
          </a:p>
          <a:p>
            <a:r>
              <a:rPr lang="en-US" altLang="zh-TW" sz="2400" dirty="0">
                <a:solidFill>
                  <a:srgbClr val="FF0000"/>
                </a:solidFill>
              </a:rPr>
              <a:t>(4) </a:t>
            </a:r>
            <a:r>
              <a:rPr lang="zh-TW" altLang="en-US" sz="2400" dirty="0">
                <a:solidFill>
                  <a:srgbClr val="FF0000"/>
                </a:solidFill>
              </a:rPr>
              <a:t>學生初接觸平板教學，使用平板時的秩序有待課堂管理要求。</a:t>
            </a:r>
          </a:p>
          <a:p>
            <a:r>
              <a:rPr lang="en-US" altLang="zh-TW" sz="2400" dirty="0"/>
              <a:t>(5) </a:t>
            </a:r>
            <a:r>
              <a:rPr lang="zh-TW" altLang="en-US" sz="2400" dirty="0"/>
              <a:t>平板數量不足，有時會無法借用平板教學</a:t>
            </a:r>
            <a:r>
              <a:rPr lang="en-US" altLang="zh-TW" sz="2400" dirty="0"/>
              <a:t>(</a:t>
            </a:r>
            <a:r>
              <a:rPr lang="zh-TW" altLang="en-US" sz="2400" dirty="0"/>
              <a:t>因同時段有同科班級使用</a:t>
            </a:r>
            <a:r>
              <a:rPr lang="en-US" altLang="zh-TW" sz="2400" dirty="0"/>
              <a:t>)</a:t>
            </a:r>
            <a:r>
              <a:rPr lang="zh-TW" altLang="en-US" sz="2400" dirty="0"/>
              <a:t>。</a:t>
            </a:r>
          </a:p>
          <a:p>
            <a:r>
              <a:rPr lang="en-US" altLang="zh-TW" sz="2400" dirty="0"/>
              <a:t>(6) </a:t>
            </a:r>
            <a:r>
              <a:rPr lang="zh-TW" altLang="en-US" sz="2400" dirty="0"/>
              <a:t>學生注意力分散，書寫資料減少，增加網路學習單，部份同學無法完成。</a:t>
            </a:r>
          </a:p>
          <a:p>
            <a:r>
              <a:rPr lang="zh-TW" altLang="en-US" sz="2400" dirty="0"/>
              <a:t>      </a:t>
            </a:r>
            <a:endParaRPr lang="en-US" altLang="zh-TW" sz="2400" dirty="0"/>
          </a:p>
          <a:p>
            <a:r>
              <a:rPr lang="zh-TW" altLang="en-US" sz="2400" dirty="0"/>
              <a:t>      </a:t>
            </a:r>
            <a:r>
              <a:rPr lang="zh-TW" altLang="en-US" sz="2400" b="1" dirty="0">
                <a:solidFill>
                  <a:srgbClr val="00B050"/>
                </a:solidFill>
              </a:rPr>
              <a:t>學生部份</a:t>
            </a:r>
          </a:p>
          <a:p>
            <a:r>
              <a:rPr lang="en-US" altLang="zh-TW" sz="2400" dirty="0"/>
              <a:t>(1) </a:t>
            </a:r>
            <a:r>
              <a:rPr lang="zh-TW" altLang="en-US" sz="2400" dirty="0"/>
              <a:t>要學習平板操作，有時操作錯誤跟不上老師教課速度。</a:t>
            </a:r>
          </a:p>
          <a:p>
            <a:r>
              <a:rPr lang="en-US" altLang="zh-TW" sz="2400" dirty="0">
                <a:solidFill>
                  <a:srgbClr val="FF0000"/>
                </a:solidFill>
              </a:rPr>
              <a:t>(2) </a:t>
            </a:r>
            <a:r>
              <a:rPr lang="zh-TW" altLang="en-US" sz="2400" dirty="0">
                <a:solidFill>
                  <a:srgbClr val="FF0000"/>
                </a:solidFill>
              </a:rPr>
              <a:t>在家使用要使用平板或電腦來完成線上作業，感到困難。</a:t>
            </a:r>
          </a:p>
          <a:p>
            <a:r>
              <a:rPr lang="en-US" altLang="zh-TW" sz="2400" dirty="0"/>
              <a:t>(3) </a:t>
            </a:r>
            <a:r>
              <a:rPr lang="zh-TW" altLang="en-US" sz="2400" dirty="0"/>
              <a:t>要記憶很多網站帳號密碼，如因材網，</a:t>
            </a:r>
            <a:r>
              <a:rPr lang="en-US" altLang="zh-TW" sz="2400" dirty="0"/>
              <a:t>classroom…</a:t>
            </a:r>
            <a:r>
              <a:rPr lang="zh-TW" altLang="en-US" sz="2400" dirty="0"/>
              <a:t>等，有時容易忘記或混淆。</a:t>
            </a:r>
          </a:p>
          <a:p>
            <a:r>
              <a:rPr lang="en-US" altLang="zh-TW" sz="2400" dirty="0"/>
              <a:t>(4) </a:t>
            </a:r>
            <a:r>
              <a:rPr lang="zh-TW" altLang="en-US" sz="2400" dirty="0"/>
              <a:t>課後容易忘記繳交作業，沒有提醒，一不小心就會遲交。</a:t>
            </a:r>
          </a:p>
        </p:txBody>
      </p:sp>
    </p:spTree>
    <p:extLst>
      <p:ext uri="{BB962C8B-B14F-4D97-AF65-F5344CB8AC3E}">
        <p14:creationId xmlns:p14="http://schemas.microsoft.com/office/powerpoint/2010/main" val="8783780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七、成果檢討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、實施計畫的優點：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0522F401-73B6-4389-B2DB-60A1D86B966F}"/>
              </a:ext>
            </a:extLst>
          </p:cNvPr>
          <p:cNvSpPr txBox="1"/>
          <p:nvPr/>
        </p:nvSpPr>
        <p:spPr>
          <a:xfrm>
            <a:off x="1484244" y="1308097"/>
            <a:ext cx="10823797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/>
              <a:t>      </a:t>
            </a:r>
            <a:r>
              <a:rPr lang="zh-TW" altLang="en-US" sz="2400" b="1" dirty="0">
                <a:solidFill>
                  <a:srgbClr val="00B050"/>
                </a:solidFill>
              </a:rPr>
              <a:t>教師部份</a:t>
            </a:r>
          </a:p>
          <a:p>
            <a:r>
              <a:rPr lang="en-US" altLang="zh-TW" sz="2400" dirty="0"/>
              <a:t>(1) </a:t>
            </a:r>
            <a:r>
              <a:rPr lang="zh-TW" altLang="en-US" sz="2400" dirty="0"/>
              <a:t>老師可以善用平板進行多元化的教學。</a:t>
            </a:r>
          </a:p>
          <a:p>
            <a:r>
              <a:rPr lang="en-US" altLang="zh-TW" sz="2400" dirty="0"/>
              <a:t>(2) </a:t>
            </a:r>
            <a:r>
              <a:rPr lang="zh-TW" altLang="en-US" sz="2400" dirty="0"/>
              <a:t>上傳課程補充教材很方便，線上批改作業也方便。</a:t>
            </a:r>
          </a:p>
          <a:p>
            <a:r>
              <a:rPr lang="en-US" altLang="zh-TW" sz="2400" dirty="0"/>
              <a:t>(3) </a:t>
            </a:r>
            <a:r>
              <a:rPr lang="zh-TW" altLang="en-US" sz="2400" dirty="0"/>
              <a:t>增加老師教學的方式，加強老師對平板及週邊軟、硬體的使用能力。</a:t>
            </a:r>
          </a:p>
          <a:p>
            <a:r>
              <a:rPr lang="en-US" altLang="zh-TW" sz="2400" dirty="0">
                <a:solidFill>
                  <a:srgbClr val="FF0000"/>
                </a:solidFill>
              </a:rPr>
              <a:t>(4) </a:t>
            </a:r>
            <a:r>
              <a:rPr lang="zh-TW" altLang="en-US" sz="2400" dirty="0">
                <a:solidFill>
                  <a:srgbClr val="FF0000"/>
                </a:solidFill>
              </a:rPr>
              <a:t>教學現場變得有趣，學生對網路教材有專注力，教學現場多元化。</a:t>
            </a:r>
          </a:p>
          <a:p>
            <a:r>
              <a:rPr lang="en-US" altLang="zh-TW" sz="2400" dirty="0">
                <a:solidFill>
                  <a:srgbClr val="FF0000"/>
                </a:solidFill>
              </a:rPr>
              <a:t>(5) </a:t>
            </a:r>
            <a:r>
              <a:rPr lang="zh-TW" altLang="en-US" sz="2400" dirty="0">
                <a:solidFill>
                  <a:srgbClr val="FF0000"/>
                </a:solidFill>
              </a:rPr>
              <a:t>可以先進行軟體教學前預習，課後學生可以重複學習並留有學習紀錄。</a:t>
            </a:r>
          </a:p>
          <a:p>
            <a:r>
              <a:rPr lang="en-US" altLang="zh-TW" sz="2400" dirty="0"/>
              <a:t>(6) </a:t>
            </a:r>
            <a:r>
              <a:rPr lang="zh-TW" altLang="en-US" sz="2400" dirty="0"/>
              <a:t>上課比較生動，可以跟學生產生更多的互動。</a:t>
            </a:r>
          </a:p>
          <a:p>
            <a:endParaRPr lang="en-US" altLang="zh-TW" sz="2400" b="1" dirty="0">
              <a:solidFill>
                <a:srgbClr val="00B050"/>
              </a:solidFill>
            </a:endParaRPr>
          </a:p>
          <a:p>
            <a:r>
              <a:rPr lang="zh-TW" altLang="en-US" sz="2400" b="1" dirty="0">
                <a:solidFill>
                  <a:srgbClr val="00B050"/>
                </a:solidFill>
              </a:rPr>
              <a:t>      學生部份</a:t>
            </a:r>
          </a:p>
          <a:p>
            <a:r>
              <a:rPr lang="en-US" altLang="zh-TW" sz="2400" dirty="0"/>
              <a:t>(1) </a:t>
            </a:r>
            <a:r>
              <a:rPr lang="zh-TW" altLang="en-US" sz="2400" dirty="0"/>
              <a:t>學習很方便有趣，上課睡覺的機率降低了。</a:t>
            </a:r>
          </a:p>
          <a:p>
            <a:r>
              <a:rPr lang="en-US" altLang="zh-TW" sz="2400" dirty="0"/>
              <a:t>(2) </a:t>
            </a:r>
            <a:r>
              <a:rPr lang="zh-TW" altLang="en-US" sz="2400" dirty="0"/>
              <a:t>可以透過線上平台與老師有更多的互動，有些問題也可以立即向老師詢問。</a:t>
            </a:r>
          </a:p>
          <a:p>
            <a:r>
              <a:rPr lang="en-US" altLang="zh-TW" sz="2400" dirty="0"/>
              <a:t>(3) </a:t>
            </a:r>
            <a:r>
              <a:rPr lang="zh-TW" altLang="en-US" sz="2400" dirty="0"/>
              <a:t>上課可以查詢資料，學習更多課程相關補充的內容。</a:t>
            </a:r>
          </a:p>
          <a:p>
            <a:r>
              <a:rPr lang="en-US" altLang="zh-TW" sz="2400" dirty="0"/>
              <a:t>(4) </a:t>
            </a:r>
            <a:r>
              <a:rPr lang="zh-TW" altLang="en-US" sz="2400" dirty="0"/>
              <a:t>可以減少紙張浪費，少抄一些上課筆記。</a:t>
            </a:r>
          </a:p>
          <a:p>
            <a:r>
              <a:rPr lang="en-US" altLang="zh-TW" sz="2400" dirty="0">
                <a:solidFill>
                  <a:srgbClr val="FF0000"/>
                </a:solidFill>
              </a:rPr>
              <a:t>(5) </a:t>
            </a:r>
            <a:r>
              <a:rPr lang="zh-TW" altLang="en-US" sz="2400" dirty="0">
                <a:solidFill>
                  <a:srgbClr val="FF0000"/>
                </a:solidFill>
              </a:rPr>
              <a:t>不用帶厚重的書本回家，在家或在學校都可以隨時學習。</a:t>
            </a:r>
          </a:p>
          <a:p>
            <a:r>
              <a:rPr lang="en-US" altLang="zh-TW" sz="2400" dirty="0">
                <a:solidFill>
                  <a:srgbClr val="FF0000"/>
                </a:solidFill>
              </a:rPr>
              <a:t>(6) </a:t>
            </a:r>
            <a:r>
              <a:rPr lang="zh-TW" altLang="en-US" sz="2400" dirty="0">
                <a:solidFill>
                  <a:srgbClr val="FF0000"/>
                </a:solidFill>
              </a:rPr>
              <a:t>課程搭配遊戲學習，學習變得有趣。</a:t>
            </a:r>
          </a:p>
        </p:txBody>
      </p:sp>
    </p:spTree>
    <p:extLst>
      <p:ext uri="{BB962C8B-B14F-4D97-AF65-F5344CB8AC3E}">
        <p14:creationId xmlns:p14="http://schemas.microsoft.com/office/powerpoint/2010/main" val="4807298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七、成果檢討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、實施計畫的缺點：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F9AB5DFD-F3AB-4412-A70A-035FAC2F3D27}"/>
              </a:ext>
            </a:extLst>
          </p:cNvPr>
          <p:cNvSpPr txBox="1"/>
          <p:nvPr/>
        </p:nvSpPr>
        <p:spPr>
          <a:xfrm>
            <a:off x="1640156" y="1533511"/>
            <a:ext cx="9900467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/>
              <a:t>      </a:t>
            </a:r>
            <a:r>
              <a:rPr lang="zh-TW" altLang="en-US" sz="2400" b="1" dirty="0">
                <a:solidFill>
                  <a:srgbClr val="00B050"/>
                </a:solidFill>
              </a:rPr>
              <a:t>教師部份</a:t>
            </a:r>
          </a:p>
          <a:p>
            <a:r>
              <a:rPr lang="en-US" altLang="zh-TW" sz="2400" dirty="0"/>
              <a:t>(1) </a:t>
            </a:r>
            <a:r>
              <a:rPr lang="zh-TW" altLang="en-US" sz="2400" dirty="0"/>
              <a:t>學生經常忘記學習網站的帳號密碼，對於操作平板不熟悉。</a:t>
            </a:r>
          </a:p>
          <a:p>
            <a:r>
              <a:rPr lang="en-US" altLang="zh-TW" sz="2400" dirty="0">
                <a:solidFill>
                  <a:srgbClr val="FF0000"/>
                </a:solidFill>
              </a:rPr>
              <a:t>(2) </a:t>
            </a:r>
            <a:r>
              <a:rPr lang="zh-TW" altLang="en-US" sz="2400" dirty="0">
                <a:solidFill>
                  <a:srgbClr val="FF0000"/>
                </a:solidFill>
              </a:rPr>
              <a:t>平板使用及軟體安裝限制多，有些網路教材無法順利使用。</a:t>
            </a:r>
          </a:p>
          <a:p>
            <a:r>
              <a:rPr lang="en-US" altLang="zh-TW" sz="2400" dirty="0"/>
              <a:t>(3) </a:t>
            </a:r>
            <a:r>
              <a:rPr lang="zh-TW" altLang="en-US" sz="2400" dirty="0"/>
              <a:t>學生平時使用手機，課程再使用平板學習，</a:t>
            </a:r>
            <a:r>
              <a:rPr lang="zh-TW" altLang="en-US" sz="2400" dirty="0">
                <a:solidFill>
                  <a:srgbClr val="FF0000"/>
                </a:solidFill>
              </a:rPr>
              <a:t>增加對眼睛視力的負荷。</a:t>
            </a:r>
          </a:p>
          <a:p>
            <a:r>
              <a:rPr lang="en-US" altLang="zh-TW" sz="2400" dirty="0">
                <a:solidFill>
                  <a:srgbClr val="FF0000"/>
                </a:solidFill>
              </a:rPr>
              <a:t>(4) </a:t>
            </a:r>
            <a:r>
              <a:rPr lang="zh-TW" altLang="en-US" sz="2400" dirty="0">
                <a:solidFill>
                  <a:srgbClr val="FF0000"/>
                </a:solidFill>
              </a:rPr>
              <a:t>教師上課需多花時間尋找及製作相關課程教材，增加負擔。</a:t>
            </a:r>
          </a:p>
          <a:p>
            <a:r>
              <a:rPr lang="en-US" altLang="zh-TW" sz="2400" dirty="0"/>
              <a:t>(5) </a:t>
            </a:r>
            <a:r>
              <a:rPr lang="zh-TW" altLang="en-US" sz="2400" dirty="0"/>
              <a:t>學生學習平板內容初期較難掌控，需多花時間建立規則。</a:t>
            </a:r>
          </a:p>
          <a:p>
            <a:r>
              <a:rPr lang="en-US" altLang="zh-TW" sz="2400" dirty="0"/>
              <a:t>(6) </a:t>
            </a:r>
            <a:r>
              <a:rPr lang="zh-TW" altLang="en-US" sz="2400" dirty="0"/>
              <a:t>部份學生使用平板能力較弱，需慢慢養成操作習慣。</a:t>
            </a:r>
          </a:p>
          <a:p>
            <a:r>
              <a:rPr lang="zh-TW" altLang="en-US" sz="2400" dirty="0"/>
              <a:t>      </a:t>
            </a:r>
            <a:endParaRPr lang="en-US" altLang="zh-TW" sz="2400" dirty="0"/>
          </a:p>
          <a:p>
            <a:r>
              <a:rPr lang="zh-TW" altLang="en-US" sz="2400" dirty="0"/>
              <a:t>      </a:t>
            </a:r>
            <a:r>
              <a:rPr lang="zh-TW" altLang="en-US" sz="2400" b="1" dirty="0">
                <a:solidFill>
                  <a:srgbClr val="00B050"/>
                </a:solidFill>
              </a:rPr>
              <a:t>學生部份</a:t>
            </a:r>
          </a:p>
          <a:p>
            <a:r>
              <a:rPr lang="en-US" altLang="zh-TW" sz="2400" dirty="0">
                <a:solidFill>
                  <a:srgbClr val="FF0000"/>
                </a:solidFill>
              </a:rPr>
              <a:t>(1) </a:t>
            </a:r>
            <a:r>
              <a:rPr lang="zh-TW" altLang="en-US" sz="2400" dirty="0">
                <a:solidFill>
                  <a:srgbClr val="FF0000"/>
                </a:solidFill>
              </a:rPr>
              <a:t>若一天很多課程使用平板，眼睛看了很累</a:t>
            </a:r>
            <a:r>
              <a:rPr lang="zh-TW" altLang="en-US" sz="2400" dirty="0"/>
              <a:t>。</a:t>
            </a:r>
          </a:p>
          <a:p>
            <a:r>
              <a:rPr lang="en-US" altLang="zh-TW" sz="2400" dirty="0"/>
              <a:t>(2) </a:t>
            </a:r>
            <a:r>
              <a:rPr lang="zh-TW" altLang="en-US" sz="2400" dirty="0"/>
              <a:t>對不熟悉輸入的方式，以至於繳交作業時間拉長。</a:t>
            </a:r>
          </a:p>
          <a:p>
            <a:r>
              <a:rPr lang="en-US" altLang="zh-TW" sz="2400" dirty="0">
                <a:solidFill>
                  <a:srgbClr val="FF0000"/>
                </a:solidFill>
              </a:rPr>
              <a:t>(3) </a:t>
            </a:r>
            <a:r>
              <a:rPr lang="zh-TW" altLang="en-US" sz="2400" dirty="0">
                <a:solidFill>
                  <a:srgbClr val="FF0000"/>
                </a:solidFill>
              </a:rPr>
              <a:t>同學可以互相複製</a:t>
            </a:r>
            <a:r>
              <a:rPr lang="en-US" altLang="zh-TW" sz="2400" dirty="0">
                <a:solidFill>
                  <a:srgbClr val="FF0000"/>
                </a:solidFill>
              </a:rPr>
              <a:t>(</a:t>
            </a:r>
            <a:r>
              <a:rPr lang="zh-TW" altLang="en-US" sz="2400" dirty="0">
                <a:solidFill>
                  <a:srgbClr val="FF0000"/>
                </a:solidFill>
              </a:rPr>
              <a:t>抄襲</a:t>
            </a:r>
            <a:r>
              <a:rPr lang="en-US" altLang="zh-TW" sz="2400" dirty="0">
                <a:solidFill>
                  <a:srgbClr val="FF0000"/>
                </a:solidFill>
              </a:rPr>
              <a:t>)</a:t>
            </a:r>
            <a:r>
              <a:rPr lang="zh-TW" altLang="en-US" sz="2400" dirty="0">
                <a:solidFill>
                  <a:srgbClr val="FF0000"/>
                </a:solidFill>
              </a:rPr>
              <a:t>作業，影響作業分數。</a:t>
            </a:r>
          </a:p>
          <a:p>
            <a:r>
              <a:rPr lang="en-US" altLang="zh-TW" sz="2400" dirty="0"/>
              <a:t>(4) </a:t>
            </a:r>
            <a:r>
              <a:rPr lang="zh-TW" altLang="en-US" sz="2400" dirty="0"/>
              <a:t>紙本作業變少了，但線上學習的作業變多了。</a:t>
            </a:r>
          </a:p>
        </p:txBody>
      </p:sp>
    </p:spTree>
    <p:extLst>
      <p:ext uri="{BB962C8B-B14F-4D97-AF65-F5344CB8AC3E}">
        <p14:creationId xmlns:p14="http://schemas.microsoft.com/office/powerpoint/2010/main" val="14763910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七、成果檢討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、計畫推動對教師的影響：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3971CCD6-2A58-4018-932E-0F5B3CA7E3A7}"/>
              </a:ext>
            </a:extLst>
          </p:cNvPr>
          <p:cNvSpPr txBox="1"/>
          <p:nvPr/>
        </p:nvSpPr>
        <p:spPr>
          <a:xfrm>
            <a:off x="1640156" y="1851563"/>
            <a:ext cx="897713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arenBoth"/>
            </a:pPr>
            <a:r>
              <a:rPr lang="zh-TW" altLang="en-US" sz="2400" dirty="0"/>
              <a:t>老師可以進行數位化的教學，有更多補充教材可以輔助教學。</a:t>
            </a:r>
            <a:endParaRPr lang="en-US" altLang="zh-TW" sz="2400" dirty="0"/>
          </a:p>
          <a:p>
            <a:pPr marL="457200" indent="-457200">
              <a:buAutoNum type="arabicParenBoth"/>
            </a:pPr>
            <a:endParaRPr lang="zh-TW" altLang="en-US" sz="2400" dirty="0"/>
          </a:p>
          <a:p>
            <a:r>
              <a:rPr lang="en-US" altLang="zh-TW" sz="2400" dirty="0">
                <a:solidFill>
                  <a:srgbClr val="FF0000"/>
                </a:solidFill>
              </a:rPr>
              <a:t>(2) </a:t>
            </a:r>
            <a:r>
              <a:rPr lang="zh-TW" altLang="en-US" sz="2400" dirty="0">
                <a:solidFill>
                  <a:srgbClr val="FF0000"/>
                </a:solidFill>
              </a:rPr>
              <a:t>增加便利性，讓老師能對不同孩子的學習狀況，</a:t>
            </a:r>
            <a:endParaRPr lang="en-US" altLang="zh-TW" sz="2400" dirty="0">
              <a:solidFill>
                <a:srgbClr val="FF0000"/>
              </a:solidFill>
            </a:endParaRPr>
          </a:p>
          <a:p>
            <a:r>
              <a:rPr lang="zh-TW" altLang="en-US" sz="2400" dirty="0">
                <a:solidFill>
                  <a:srgbClr val="FF0000"/>
                </a:solidFill>
              </a:rPr>
              <a:t>      有更好的掌握進度以利輔導。</a:t>
            </a:r>
            <a:endParaRPr lang="en-US" altLang="zh-TW" sz="2400" dirty="0">
              <a:solidFill>
                <a:srgbClr val="FF0000"/>
              </a:solidFill>
            </a:endParaRPr>
          </a:p>
          <a:p>
            <a:endParaRPr lang="zh-TW" altLang="en-US" sz="2400" dirty="0"/>
          </a:p>
          <a:p>
            <a:r>
              <a:rPr lang="en-US" altLang="zh-TW" sz="2400" dirty="0"/>
              <a:t>(3) </a:t>
            </a:r>
            <a:r>
              <a:rPr lang="zh-TW" altLang="en-US" sz="2400" dirty="0"/>
              <a:t>教師需要加強使用平板的能力以及熟悉軟體或平台的能力</a:t>
            </a:r>
            <a:endParaRPr lang="en-US" altLang="zh-TW" sz="2400" dirty="0"/>
          </a:p>
          <a:p>
            <a:endParaRPr lang="zh-TW" altLang="en-US" sz="2400" dirty="0"/>
          </a:p>
          <a:p>
            <a:r>
              <a:rPr lang="en-US" altLang="zh-TW" sz="2400" dirty="0"/>
              <a:t>(4) </a:t>
            </a:r>
            <a:r>
              <a:rPr lang="zh-TW" altLang="en-US" sz="2400" dirty="0"/>
              <a:t>增加教師資訊化的能力及準備線上教材所花費的時間精力。</a:t>
            </a:r>
            <a:endParaRPr lang="en-US" altLang="zh-TW" sz="2400" dirty="0"/>
          </a:p>
          <a:p>
            <a:endParaRPr lang="zh-TW" altLang="en-US" sz="2400" dirty="0"/>
          </a:p>
          <a:p>
            <a:r>
              <a:rPr lang="en-US" altLang="zh-TW" sz="2400" dirty="0">
                <a:solidFill>
                  <a:srgbClr val="FF0000"/>
                </a:solidFill>
              </a:rPr>
              <a:t>(5) </a:t>
            </a:r>
            <a:r>
              <a:rPr lang="zh-TW" altLang="en-US" sz="2400" dirty="0">
                <a:solidFill>
                  <a:srgbClr val="FF0000"/>
                </a:solidFill>
              </a:rPr>
              <a:t>增加學生互動的學習機會，教師能給予學生多元化的評量。</a:t>
            </a:r>
            <a:endParaRPr lang="en-US" altLang="zh-TW" sz="2400" dirty="0">
              <a:solidFill>
                <a:srgbClr val="FF0000"/>
              </a:solidFill>
            </a:endParaRPr>
          </a:p>
          <a:p>
            <a:endParaRPr lang="zh-TW" altLang="en-US" sz="2400" dirty="0"/>
          </a:p>
          <a:p>
            <a:r>
              <a:rPr lang="en-US" altLang="zh-TW" sz="2400" dirty="0"/>
              <a:t>(6) </a:t>
            </a:r>
            <a:r>
              <a:rPr lang="zh-TW" altLang="en-US" sz="2400" dirty="0"/>
              <a:t>對部份老師於使用資訊媒體上較難適應，影響正常授課進度。</a:t>
            </a:r>
          </a:p>
        </p:txBody>
      </p:sp>
    </p:spTree>
    <p:extLst>
      <p:ext uri="{BB962C8B-B14F-4D97-AF65-F5344CB8AC3E}">
        <p14:creationId xmlns:p14="http://schemas.microsoft.com/office/powerpoint/2010/main" val="23202637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七、成果檢討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五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、計畫推動對學生的影響：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48201C6C-512F-4928-95D1-BEEA8538EB79}"/>
              </a:ext>
            </a:extLst>
          </p:cNvPr>
          <p:cNvSpPr txBox="1"/>
          <p:nvPr/>
        </p:nvSpPr>
        <p:spPr>
          <a:xfrm>
            <a:off x="1640156" y="1855777"/>
            <a:ext cx="1051602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arenBoth"/>
            </a:pPr>
            <a:r>
              <a:rPr lang="zh-TW" altLang="en-US" sz="2400" dirty="0">
                <a:solidFill>
                  <a:srgbClr val="FF0000"/>
                </a:solidFill>
              </a:rPr>
              <a:t>學生可以多元的學習，從數位媒體上獲得更多的知識。</a:t>
            </a:r>
            <a:endParaRPr lang="en-US" altLang="zh-TW" sz="2400" dirty="0">
              <a:solidFill>
                <a:srgbClr val="FF0000"/>
              </a:solidFill>
            </a:endParaRPr>
          </a:p>
          <a:p>
            <a:pPr marL="457200" indent="-457200">
              <a:buAutoNum type="arabicParenBoth"/>
            </a:pPr>
            <a:endParaRPr lang="zh-TW" altLang="en-US" sz="2400" dirty="0"/>
          </a:p>
          <a:p>
            <a:r>
              <a:rPr lang="en-US" altLang="zh-TW" sz="2400" dirty="0"/>
              <a:t>(2) </a:t>
            </a:r>
            <a:r>
              <a:rPr lang="zh-TW" altLang="en-US" sz="2400" dirty="0"/>
              <a:t>讓學習落差的同學有加強的效果，透過多元學習平台讓學生能重複學習。</a:t>
            </a:r>
            <a:endParaRPr lang="en-US" altLang="zh-TW" sz="2400" dirty="0"/>
          </a:p>
          <a:p>
            <a:endParaRPr lang="zh-TW" altLang="en-US" sz="2400" dirty="0"/>
          </a:p>
          <a:p>
            <a:r>
              <a:rPr lang="en-US" altLang="zh-TW" sz="2400" dirty="0"/>
              <a:t>(3) </a:t>
            </a:r>
            <a:r>
              <a:rPr lang="zh-TW" altLang="en-US" sz="2400" dirty="0"/>
              <a:t>增加學生資訊化使用硬體及軟體的能力</a:t>
            </a:r>
            <a:endParaRPr lang="en-US" altLang="zh-TW" sz="2400" dirty="0"/>
          </a:p>
          <a:p>
            <a:endParaRPr lang="zh-TW" altLang="en-US" sz="2400" dirty="0"/>
          </a:p>
          <a:p>
            <a:r>
              <a:rPr lang="en-US" altLang="zh-TW" sz="2400" dirty="0"/>
              <a:t>(4) </a:t>
            </a:r>
            <a:r>
              <a:rPr lang="zh-TW" altLang="en-US" sz="2400" dirty="0"/>
              <a:t>隨時透過線上學習教材吸收更即時的新知。</a:t>
            </a:r>
            <a:endParaRPr lang="en-US" altLang="zh-TW" sz="2400" dirty="0"/>
          </a:p>
          <a:p>
            <a:endParaRPr lang="zh-TW" altLang="en-US" sz="2400" dirty="0"/>
          </a:p>
          <a:p>
            <a:r>
              <a:rPr lang="en-US" altLang="zh-TW" sz="2400" dirty="0">
                <a:solidFill>
                  <a:srgbClr val="FF0000"/>
                </a:solidFill>
              </a:rPr>
              <a:t>(5) </a:t>
            </a:r>
            <a:r>
              <a:rPr lang="zh-TW" altLang="en-US" sz="2400" dirty="0">
                <a:solidFill>
                  <a:srgbClr val="FF0000"/>
                </a:solidFill>
              </a:rPr>
              <a:t>大部分學生很快適應，較貼近學生日常生活，</a:t>
            </a:r>
            <a:endParaRPr lang="en-US" altLang="zh-TW" sz="2400" dirty="0">
              <a:solidFill>
                <a:srgbClr val="FF0000"/>
              </a:solidFill>
            </a:endParaRPr>
          </a:p>
          <a:p>
            <a:r>
              <a:rPr lang="zh-TW" altLang="en-US" sz="2400" dirty="0">
                <a:solidFill>
                  <a:srgbClr val="FF0000"/>
                </a:solidFill>
              </a:rPr>
              <a:t>      對學習產生新的方法，產生正面成效。</a:t>
            </a:r>
            <a:endParaRPr lang="en-US" altLang="zh-TW" sz="2400" dirty="0">
              <a:solidFill>
                <a:srgbClr val="FF0000"/>
              </a:solidFill>
            </a:endParaRPr>
          </a:p>
          <a:p>
            <a:endParaRPr lang="zh-TW" altLang="en-US" sz="2400" dirty="0"/>
          </a:p>
          <a:p>
            <a:r>
              <a:rPr lang="en-US" altLang="zh-TW" sz="2400" dirty="0"/>
              <a:t>(6) </a:t>
            </a:r>
            <a:r>
              <a:rPr lang="zh-TW" altLang="en-US" sz="2400" dirty="0"/>
              <a:t>有趣的互動式學習，提升學生學習的動機與興趣。</a:t>
            </a:r>
          </a:p>
        </p:txBody>
      </p:sp>
    </p:spTree>
    <p:extLst>
      <p:ext uri="{BB962C8B-B14F-4D97-AF65-F5344CB8AC3E}">
        <p14:creationId xmlns:p14="http://schemas.microsoft.com/office/powerpoint/2010/main" val="23906592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>
            <a:extLst>
              <a:ext uri="{FF2B5EF4-FFF2-40B4-BE49-F238E27FC236}">
                <a16:creationId xmlns:a16="http://schemas.microsoft.com/office/drawing/2014/main" id="{0BD342FB-6806-42F4-931D-FCF1B9C0433B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七、成果檢討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六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、計畫推動對學校的影響：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CDD1390C-F34C-4F4E-A152-36EB260AAA22}"/>
              </a:ext>
            </a:extLst>
          </p:cNvPr>
          <p:cNvSpPr txBox="1"/>
          <p:nvPr/>
        </p:nvSpPr>
        <p:spPr>
          <a:xfrm>
            <a:off x="1640156" y="1736035"/>
            <a:ext cx="10208244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arenBoth"/>
            </a:pPr>
            <a:r>
              <a:rPr lang="zh-TW" altLang="en-US" sz="2400" dirty="0"/>
              <a:t>全校落實資訊化的教學，有利於提升學生學習成效，</a:t>
            </a:r>
            <a:endParaRPr lang="en-US" altLang="zh-TW" sz="2400" dirty="0"/>
          </a:p>
          <a:p>
            <a:r>
              <a:rPr lang="zh-TW" altLang="en-US" sz="2400" dirty="0"/>
              <a:t>      進而獲得家長認同。</a:t>
            </a:r>
            <a:endParaRPr lang="en-US" altLang="zh-TW" sz="2400" dirty="0"/>
          </a:p>
          <a:p>
            <a:endParaRPr lang="zh-TW" altLang="en-US" sz="2400" dirty="0"/>
          </a:p>
          <a:p>
            <a:r>
              <a:rPr lang="en-US" altLang="zh-TW" sz="2400" dirty="0"/>
              <a:t>(2) </a:t>
            </a:r>
            <a:r>
              <a:rPr lang="zh-TW" altLang="en-US" sz="2400" dirty="0"/>
              <a:t>發展在地課程特色，增加私校高中招生的優勢。</a:t>
            </a:r>
            <a:endParaRPr lang="en-US" altLang="zh-TW" sz="2400" dirty="0"/>
          </a:p>
          <a:p>
            <a:endParaRPr lang="zh-TW" altLang="en-US" sz="2400" dirty="0"/>
          </a:p>
          <a:p>
            <a:r>
              <a:rPr lang="en-US" altLang="zh-TW" sz="2400" dirty="0"/>
              <a:t>(3) </a:t>
            </a:r>
            <a:r>
              <a:rPr lang="zh-TW" altLang="en-US" sz="2400" dirty="0"/>
              <a:t>提升學校的資訊軟、硬體設備，豐富了教學的設備與環境。</a:t>
            </a:r>
            <a:endParaRPr lang="en-US" altLang="zh-TW" sz="2400" dirty="0"/>
          </a:p>
          <a:p>
            <a:endParaRPr lang="zh-TW" altLang="en-US" sz="2400" dirty="0"/>
          </a:p>
          <a:p>
            <a:r>
              <a:rPr lang="en-US" altLang="zh-TW" sz="2400" dirty="0">
                <a:solidFill>
                  <a:srgbClr val="FF0000"/>
                </a:solidFill>
              </a:rPr>
              <a:t>(4) </a:t>
            </a:r>
            <a:r>
              <a:rPr lang="zh-TW" altLang="en-US" sz="2400" dirty="0">
                <a:solidFill>
                  <a:srgbClr val="FF0000"/>
                </a:solidFill>
              </a:rPr>
              <a:t>數位的學習，增加師生的友善互動，也逐漸納入與家長</a:t>
            </a:r>
            <a:endParaRPr lang="en-US" altLang="zh-TW" sz="2400" dirty="0">
              <a:solidFill>
                <a:srgbClr val="FF0000"/>
              </a:solidFill>
            </a:endParaRPr>
          </a:p>
          <a:p>
            <a:r>
              <a:rPr lang="zh-TW" altLang="en-US" sz="2400" dirty="0">
                <a:solidFill>
                  <a:srgbClr val="FF0000"/>
                </a:solidFill>
              </a:rPr>
              <a:t>      數位媒體的溝通管道。</a:t>
            </a:r>
            <a:endParaRPr lang="en-US" altLang="zh-TW" sz="2400" dirty="0">
              <a:solidFill>
                <a:srgbClr val="FF0000"/>
              </a:solidFill>
            </a:endParaRPr>
          </a:p>
          <a:p>
            <a:endParaRPr lang="zh-TW" altLang="en-US" sz="2400" dirty="0"/>
          </a:p>
          <a:p>
            <a:r>
              <a:rPr lang="en-US" altLang="zh-TW" sz="2400" dirty="0"/>
              <a:t>(5) </a:t>
            </a:r>
            <a:r>
              <a:rPr lang="zh-TW" altLang="en-US" sz="2400" dirty="0"/>
              <a:t>增加學生互動的學習機會，教師能給予學生多元化的評量。</a:t>
            </a:r>
            <a:endParaRPr lang="en-US" altLang="zh-TW" sz="2400" dirty="0"/>
          </a:p>
          <a:p>
            <a:endParaRPr lang="zh-TW" altLang="en-US" sz="2400" dirty="0"/>
          </a:p>
          <a:p>
            <a:r>
              <a:rPr lang="en-US" altLang="zh-TW" sz="2400" dirty="0">
                <a:solidFill>
                  <a:srgbClr val="FF0000"/>
                </a:solidFill>
              </a:rPr>
              <a:t>(6) </a:t>
            </a:r>
            <a:r>
              <a:rPr lang="zh-TW" altLang="en-US" sz="2400" dirty="0">
                <a:solidFill>
                  <a:srgbClr val="FF0000"/>
                </a:solidFill>
              </a:rPr>
              <a:t>增進學生自我學習的動機，培養學生對學習各項事務的創造發展能力。</a:t>
            </a:r>
          </a:p>
        </p:txBody>
      </p:sp>
    </p:spTree>
    <p:extLst>
      <p:ext uri="{BB962C8B-B14F-4D97-AF65-F5344CB8AC3E}">
        <p14:creationId xmlns:p14="http://schemas.microsoft.com/office/powerpoint/2010/main" val="2903266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FEDDE4-5B33-421F-89C4-139F32F76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7331" y="3429000"/>
            <a:ext cx="6975145" cy="2158846"/>
          </a:xfrm>
        </p:spPr>
        <p:txBody>
          <a:bodyPr>
            <a:normAutofit/>
          </a:bodyPr>
          <a:lstStyle/>
          <a:p>
            <a:r>
              <a:rPr lang="zh-TW" altLang="en-US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結束了嗎？</a:t>
            </a: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673F49F0-9138-4988-AF0F-120C318BE1EA}"/>
              </a:ext>
            </a:extLst>
          </p:cNvPr>
          <p:cNvSpPr txBox="1">
            <a:spLocks/>
          </p:cNvSpPr>
          <p:nvPr/>
        </p:nvSpPr>
        <p:spPr>
          <a:xfrm>
            <a:off x="2716695" y="5261113"/>
            <a:ext cx="9475305" cy="29817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~~</a:t>
            </a:r>
            <a:r>
              <a:rPr lang="zh-TW" altLang="en-US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還沒呢</a:t>
            </a:r>
            <a:r>
              <a:rPr lang="en-US" altLang="zh-TW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~~</a:t>
            </a:r>
            <a:endParaRPr lang="zh-TW" altLang="en-US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BA563F81-0AC9-4A9A-A681-6202C6DEC66C}"/>
              </a:ext>
            </a:extLst>
          </p:cNvPr>
          <p:cNvSpPr txBox="1">
            <a:spLocks/>
          </p:cNvSpPr>
          <p:nvPr/>
        </p:nvSpPr>
        <p:spPr>
          <a:xfrm>
            <a:off x="649356" y="463826"/>
            <a:ext cx="10190922" cy="286041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zh-TW" altLang="en-US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終於完成</a:t>
            </a:r>
            <a:endParaRPr lang="en-US" altLang="zh-TW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zh-TW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111</a:t>
            </a:r>
            <a:r>
              <a:rPr lang="zh-TW" altLang="en-US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年度計畫囉</a:t>
            </a:r>
          </a:p>
        </p:txBody>
      </p:sp>
    </p:spTree>
    <p:extLst>
      <p:ext uri="{BB962C8B-B14F-4D97-AF65-F5344CB8AC3E}">
        <p14:creationId xmlns:p14="http://schemas.microsoft.com/office/powerpoint/2010/main" val="402498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天崩颶裂》呈現震撼人心災難場面，幅射多樣化全球議題！ | manfashion這樣變型男">
            <a:extLst>
              <a:ext uri="{FF2B5EF4-FFF2-40B4-BE49-F238E27FC236}">
                <a16:creationId xmlns:a16="http://schemas.microsoft.com/office/drawing/2014/main" id="{7119132B-997A-4254-9F46-62CC1DC51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5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028708C-33D4-4F68-9329-92FB14DC32BA}"/>
              </a:ext>
            </a:extLst>
          </p:cNvPr>
          <p:cNvSpPr/>
          <p:nvPr/>
        </p:nvSpPr>
        <p:spPr>
          <a:xfrm>
            <a:off x="1464221" y="436170"/>
            <a:ext cx="873348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80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112</a:t>
            </a:r>
            <a:r>
              <a:rPr lang="zh-TW" altLang="en-US" sz="80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年數位精進計畫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0F13C47-1833-4804-B514-9DCB08B23529}"/>
              </a:ext>
            </a:extLst>
          </p:cNvPr>
          <p:cNvSpPr/>
          <p:nvPr/>
        </p:nvSpPr>
        <p:spPr>
          <a:xfrm>
            <a:off x="3751776" y="1759608"/>
            <a:ext cx="3873176" cy="21544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8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r>
              <a:rPr lang="en-US" altLang="zh-TW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zh-TW" alt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月 </a:t>
            </a:r>
            <a:r>
              <a:rPr lang="en-US" altLang="zh-TW" sz="8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28</a:t>
            </a:r>
            <a:r>
              <a:rPr lang="en-US" altLang="zh-TW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zh-TW" alt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日</a:t>
            </a:r>
            <a:endParaRPr lang="en-US" altLang="zh-TW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zh-TW" alt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再度登場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797683A-8EAD-484A-AE7B-D310C1C1F02B}"/>
              </a:ext>
            </a:extLst>
          </p:cNvPr>
          <p:cNvSpPr/>
          <p:nvPr/>
        </p:nvSpPr>
        <p:spPr>
          <a:xfrm>
            <a:off x="239784" y="5098392"/>
            <a:ext cx="4339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導演：教育部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C4BABF5-CE41-40F2-BAF8-F26FB0E03075}"/>
              </a:ext>
            </a:extLst>
          </p:cNvPr>
          <p:cNvSpPr/>
          <p:nvPr/>
        </p:nvSpPr>
        <p:spPr>
          <a:xfrm>
            <a:off x="6990223" y="5098392"/>
            <a:ext cx="43957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監製：桃園市</a:t>
            </a:r>
            <a:endParaRPr lang="en-US" altLang="zh-TW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zh-TW" alt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         教育局</a:t>
            </a:r>
          </a:p>
        </p:txBody>
      </p:sp>
    </p:spTree>
    <p:extLst>
      <p:ext uri="{BB962C8B-B14F-4D97-AF65-F5344CB8AC3E}">
        <p14:creationId xmlns:p14="http://schemas.microsoft.com/office/powerpoint/2010/main" val="1264649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6E505B-BB20-4115-BE6D-11E43E6AE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67652"/>
            <a:ext cx="8911687" cy="1280890"/>
          </a:xfrm>
        </p:spPr>
        <p:txBody>
          <a:bodyPr/>
          <a:lstStyle/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一、緣起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FFCA0276-13FE-4F4F-AE60-D11704A07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491" y="1948542"/>
            <a:ext cx="7294713" cy="4909458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E19FA89E-CD13-4BEB-9406-7FEE4A1A0FAD}"/>
              </a:ext>
            </a:extLst>
          </p:cNvPr>
          <p:cNvSpPr txBox="1"/>
          <p:nvPr/>
        </p:nvSpPr>
        <p:spPr>
          <a:xfrm>
            <a:off x="3479464" y="1265315"/>
            <a:ext cx="49680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111</a:t>
            </a: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日教育部來函指示</a:t>
            </a:r>
          </a:p>
        </p:txBody>
      </p:sp>
    </p:spTree>
    <p:extLst>
      <p:ext uri="{BB962C8B-B14F-4D97-AF65-F5344CB8AC3E}">
        <p14:creationId xmlns:p14="http://schemas.microsoft.com/office/powerpoint/2010/main" val="28749662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AB668B3-DC9E-4236-BA23-B9FDAD61B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1" y="1587577"/>
            <a:ext cx="9927603" cy="3682846"/>
          </a:xfrm>
        </p:spPr>
        <p:txBody>
          <a:bodyPr>
            <a:normAutofit/>
          </a:bodyPr>
          <a:lstStyle/>
          <a:p>
            <a:pPr algn="ctr"/>
            <a:r>
              <a:rPr lang="zh-TW" altLang="en-US" sz="115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簡報結束</a:t>
            </a:r>
            <a:br>
              <a:rPr lang="en-US" altLang="zh-TW" sz="115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115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感謝各位聆聽</a:t>
            </a:r>
          </a:p>
        </p:txBody>
      </p:sp>
    </p:spTree>
    <p:extLst>
      <p:ext uri="{BB962C8B-B14F-4D97-AF65-F5344CB8AC3E}">
        <p14:creationId xmlns:p14="http://schemas.microsoft.com/office/powerpoint/2010/main" val="1276594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9E9ECEDB-A704-43F6-BAA5-C85249A80B35}"/>
              </a:ext>
            </a:extLst>
          </p:cNvPr>
          <p:cNvSpPr/>
          <p:nvPr/>
        </p:nvSpPr>
        <p:spPr>
          <a:xfrm>
            <a:off x="455298" y="2683566"/>
            <a:ext cx="2236510" cy="1323439"/>
          </a:xfrm>
          <a:prstGeom prst="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開會</a:t>
            </a:r>
            <a:endParaRPr lang="en-US" altLang="zh-TW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4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誰接案？</a:t>
            </a:r>
            <a:endParaRPr lang="zh-TW" altLang="en-US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8CAA2DF2-7591-4830-B922-65CCA5FA4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644" y="4400550"/>
            <a:ext cx="9896475" cy="232094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DB8C1084-4546-4F99-99B2-EF33C3F5B43A}"/>
              </a:ext>
            </a:extLst>
          </p:cNvPr>
          <p:cNvSpPr/>
          <p:nvPr/>
        </p:nvSpPr>
        <p:spPr>
          <a:xfrm>
            <a:off x="1818526" y="507599"/>
            <a:ext cx="1210588" cy="1323439"/>
          </a:xfrm>
          <a:prstGeom prst="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F0"/>
                </a:solidFill>
              </a:rPr>
              <a:t>婉拒</a:t>
            </a:r>
            <a:endParaRPr lang="en-US" altLang="zh-TW" sz="40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B0F0"/>
              </a:solidFill>
            </a:endParaRPr>
          </a:p>
          <a:p>
            <a:pPr algn="ctr"/>
            <a:r>
              <a:rPr lang="zh-TW" altLang="en-U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F0"/>
                </a:solidFill>
              </a:rPr>
              <a:t>接案</a:t>
            </a:r>
          </a:p>
        </p:txBody>
      </p:sp>
      <p:sp>
        <p:nvSpPr>
          <p:cNvPr id="18" name="箭號: 向右 17">
            <a:extLst>
              <a:ext uri="{FF2B5EF4-FFF2-40B4-BE49-F238E27FC236}">
                <a16:creationId xmlns:a16="http://schemas.microsoft.com/office/drawing/2014/main" id="{A39ADA47-321B-453B-9D81-CBF3AE648ED8}"/>
              </a:ext>
            </a:extLst>
          </p:cNvPr>
          <p:cNvSpPr/>
          <p:nvPr/>
        </p:nvSpPr>
        <p:spPr>
          <a:xfrm>
            <a:off x="3163616" y="924476"/>
            <a:ext cx="640157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2F6C3E1-14FD-4A84-81E0-4100FDC1DF4D}"/>
              </a:ext>
            </a:extLst>
          </p:cNvPr>
          <p:cNvSpPr/>
          <p:nvPr/>
        </p:nvSpPr>
        <p:spPr>
          <a:xfrm>
            <a:off x="3964822" y="459383"/>
            <a:ext cx="2749471" cy="1323439"/>
          </a:xfrm>
          <a:prstGeom prst="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</a:rPr>
              <a:t>教育局來電</a:t>
            </a:r>
            <a:endParaRPr lang="en-US" altLang="zh-TW" sz="40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</a:endParaRPr>
          </a:p>
          <a:p>
            <a:pPr algn="ctr"/>
            <a:r>
              <a:rPr lang="zh-TW" altLang="en-U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</a:rPr>
              <a:t>未申請提醒</a:t>
            </a:r>
          </a:p>
        </p:txBody>
      </p:sp>
      <p:sp>
        <p:nvSpPr>
          <p:cNvPr id="20" name="箭號: 向右 19">
            <a:extLst>
              <a:ext uri="{FF2B5EF4-FFF2-40B4-BE49-F238E27FC236}">
                <a16:creationId xmlns:a16="http://schemas.microsoft.com/office/drawing/2014/main" id="{45FC44B2-DB41-4387-8101-1AA62AC4895C}"/>
              </a:ext>
            </a:extLst>
          </p:cNvPr>
          <p:cNvSpPr/>
          <p:nvPr/>
        </p:nvSpPr>
        <p:spPr>
          <a:xfrm>
            <a:off x="6813145" y="899686"/>
            <a:ext cx="640157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432A60B-A2E4-43B4-AB03-16105741CDC8}"/>
              </a:ext>
            </a:extLst>
          </p:cNvPr>
          <p:cNvSpPr/>
          <p:nvPr/>
        </p:nvSpPr>
        <p:spPr>
          <a:xfrm>
            <a:off x="7775334" y="420400"/>
            <a:ext cx="3262432" cy="707886"/>
          </a:xfrm>
          <a:prstGeom prst="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</a:rPr>
              <a:t>尋求友校支援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5B0347A-9E25-4D47-8103-B43D462FE8B3}"/>
              </a:ext>
            </a:extLst>
          </p:cNvPr>
          <p:cNvSpPr/>
          <p:nvPr/>
        </p:nvSpPr>
        <p:spPr>
          <a:xfrm>
            <a:off x="7524647" y="1121102"/>
            <a:ext cx="3775393" cy="1323439"/>
          </a:xfrm>
          <a:prstGeom prst="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F0"/>
                </a:solidFill>
              </a:rPr>
              <a:t>感謝六和高中</a:t>
            </a:r>
            <a:endParaRPr lang="en-US" altLang="zh-TW" sz="4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B0F0"/>
              </a:solidFill>
            </a:endParaRPr>
          </a:p>
          <a:p>
            <a:pPr algn="ctr"/>
            <a:r>
              <a:rPr lang="zh-TW" altLang="en-US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F0"/>
                </a:solidFill>
              </a:rPr>
              <a:t>葉主任及謝老師</a:t>
            </a:r>
            <a:endParaRPr lang="zh-TW" altLang="en-US" sz="4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B0F0"/>
              </a:solidFill>
            </a:endParaRPr>
          </a:p>
        </p:txBody>
      </p:sp>
      <p:sp>
        <p:nvSpPr>
          <p:cNvPr id="23" name="箭號: 向右 22">
            <a:extLst>
              <a:ext uri="{FF2B5EF4-FFF2-40B4-BE49-F238E27FC236}">
                <a16:creationId xmlns:a16="http://schemas.microsoft.com/office/drawing/2014/main" id="{E6247950-CF06-4061-8310-0C2EDC4A8BC6}"/>
              </a:ext>
            </a:extLst>
          </p:cNvPr>
          <p:cNvSpPr/>
          <p:nvPr/>
        </p:nvSpPr>
        <p:spPr>
          <a:xfrm>
            <a:off x="11370744" y="952503"/>
            <a:ext cx="640157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箭號: 向右 23">
            <a:extLst>
              <a:ext uri="{FF2B5EF4-FFF2-40B4-BE49-F238E27FC236}">
                <a16:creationId xmlns:a16="http://schemas.microsoft.com/office/drawing/2014/main" id="{52212851-C96E-4353-9EDA-8CF295B88FE8}"/>
              </a:ext>
            </a:extLst>
          </p:cNvPr>
          <p:cNvSpPr/>
          <p:nvPr/>
        </p:nvSpPr>
        <p:spPr>
          <a:xfrm>
            <a:off x="2783239" y="3109084"/>
            <a:ext cx="640157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6B2F899-E821-4294-B43D-9DB6279873B7}"/>
              </a:ext>
            </a:extLst>
          </p:cNvPr>
          <p:cNvSpPr/>
          <p:nvPr/>
        </p:nvSpPr>
        <p:spPr>
          <a:xfrm>
            <a:off x="9633885" y="2690540"/>
            <a:ext cx="2236510" cy="1323439"/>
          </a:xfrm>
          <a:prstGeom prst="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計畫撰寫</a:t>
            </a:r>
            <a:endParaRPr lang="en-US" altLang="zh-TW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預算編列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DB952C1-E5D6-4CD6-8F36-A586F631E147}"/>
              </a:ext>
            </a:extLst>
          </p:cNvPr>
          <p:cNvSpPr/>
          <p:nvPr/>
        </p:nvSpPr>
        <p:spPr>
          <a:xfrm>
            <a:off x="3514827" y="2690540"/>
            <a:ext cx="2236510" cy="1323439"/>
          </a:xfrm>
          <a:prstGeom prst="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開會</a:t>
            </a:r>
            <a:endParaRPr lang="en-US" altLang="zh-TW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4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評估需求</a:t>
            </a:r>
            <a:endParaRPr lang="zh-TW" altLang="en-US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9A7FBF5-846B-40E0-B574-4095E07FC6DE}"/>
              </a:ext>
            </a:extLst>
          </p:cNvPr>
          <p:cNvSpPr/>
          <p:nvPr/>
        </p:nvSpPr>
        <p:spPr>
          <a:xfrm>
            <a:off x="6574356" y="2659978"/>
            <a:ext cx="2236510" cy="1323439"/>
          </a:xfrm>
          <a:prstGeom prst="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分工確定</a:t>
            </a:r>
            <a:endParaRPr lang="en-US" altLang="zh-TW" sz="4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TW" altLang="en-U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需求確定</a:t>
            </a:r>
          </a:p>
        </p:txBody>
      </p:sp>
      <p:sp>
        <p:nvSpPr>
          <p:cNvPr id="28" name="箭號: 向右 27">
            <a:extLst>
              <a:ext uri="{FF2B5EF4-FFF2-40B4-BE49-F238E27FC236}">
                <a16:creationId xmlns:a16="http://schemas.microsoft.com/office/drawing/2014/main" id="{1B923721-87D1-4FF5-8E3C-F71B20E115FA}"/>
              </a:ext>
            </a:extLst>
          </p:cNvPr>
          <p:cNvSpPr/>
          <p:nvPr/>
        </p:nvSpPr>
        <p:spPr>
          <a:xfrm>
            <a:off x="5842768" y="3123659"/>
            <a:ext cx="640157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箭號: 向右 28">
            <a:extLst>
              <a:ext uri="{FF2B5EF4-FFF2-40B4-BE49-F238E27FC236}">
                <a16:creationId xmlns:a16="http://schemas.microsoft.com/office/drawing/2014/main" id="{3CBA0624-79E8-4005-B5DB-DCE3C5005936}"/>
              </a:ext>
            </a:extLst>
          </p:cNvPr>
          <p:cNvSpPr/>
          <p:nvPr/>
        </p:nvSpPr>
        <p:spPr>
          <a:xfrm>
            <a:off x="8882078" y="3145633"/>
            <a:ext cx="640157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32989EBA-C649-425D-BDA6-2B61F67B9ECE}"/>
              </a:ext>
            </a:extLst>
          </p:cNvPr>
          <p:cNvSpPr txBox="1"/>
          <p:nvPr/>
        </p:nvSpPr>
        <p:spPr>
          <a:xfrm>
            <a:off x="3692092" y="472326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/>
              <a:t>教學組長</a:t>
            </a: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208694F8-484C-4E42-903F-48C303278031}"/>
              </a:ext>
            </a:extLst>
          </p:cNvPr>
          <p:cNvSpPr txBox="1"/>
          <p:nvPr/>
        </p:nvSpPr>
        <p:spPr>
          <a:xfrm>
            <a:off x="3692092" y="530660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/>
              <a:t>教務主任</a:t>
            </a:r>
          </a:p>
        </p:txBody>
      </p:sp>
    </p:spTree>
    <p:extLst>
      <p:ext uri="{BB962C8B-B14F-4D97-AF65-F5344CB8AC3E}">
        <p14:creationId xmlns:p14="http://schemas.microsoft.com/office/powerpoint/2010/main" val="24725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38376" y="2584594"/>
            <a:ext cx="3291098" cy="1001670"/>
          </a:xfrm>
          <a:prstGeom prst="rect">
            <a:avLst/>
          </a:prstGeom>
        </p:spPr>
        <p:txBody>
          <a:bodyPr vert="horz" wrap="square" lIns="0" tIns="12368" rIns="0" bIns="0" rtlCol="0" anchor="t">
            <a:spAutoFit/>
          </a:bodyPr>
          <a:lstStyle/>
          <a:p>
            <a:pPr marL="12369">
              <a:spcBef>
                <a:spcPts val="97"/>
              </a:spcBef>
            </a:pPr>
            <a:r>
              <a:rPr lang="zh-TW" altLang="en-US" dirty="0"/>
              <a:t>責任分工</a:t>
            </a: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3921724" y="1815113"/>
            <a:ext cx="280751" cy="2630034"/>
          </a:xfrm>
          <a:custGeom>
            <a:avLst/>
            <a:gdLst/>
            <a:ahLst/>
            <a:cxnLst/>
            <a:rect l="l" t="t" r="r" b="b"/>
            <a:pathLst>
              <a:path w="288289" h="2700654">
                <a:moveTo>
                  <a:pt x="288036" y="0"/>
                </a:moveTo>
                <a:lnTo>
                  <a:pt x="0" y="0"/>
                </a:lnTo>
                <a:lnTo>
                  <a:pt x="0" y="2700528"/>
                </a:lnTo>
                <a:lnTo>
                  <a:pt x="288036" y="2700528"/>
                </a:lnTo>
                <a:lnTo>
                  <a:pt x="288036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753"/>
          </a:p>
        </p:txBody>
      </p:sp>
      <p:sp>
        <p:nvSpPr>
          <p:cNvPr id="10" name="object 10"/>
          <p:cNvSpPr txBox="1"/>
          <p:nvPr/>
        </p:nvSpPr>
        <p:spPr>
          <a:xfrm>
            <a:off x="818765" y="2852359"/>
            <a:ext cx="2567057" cy="551995"/>
          </a:xfrm>
          <a:prstGeom prst="rect">
            <a:avLst/>
          </a:prstGeom>
        </p:spPr>
        <p:txBody>
          <a:bodyPr vert="horz" wrap="square" lIns="0" tIns="12368" rIns="0" bIns="0" rtlCol="0">
            <a:spAutoFit/>
          </a:bodyPr>
          <a:lstStyle/>
          <a:p>
            <a:pPr marL="12369">
              <a:spcBef>
                <a:spcPts val="97"/>
              </a:spcBef>
            </a:pPr>
            <a:r>
              <a:rPr sz="3506" b="1" dirty="0">
                <a:solidFill>
                  <a:srgbClr val="006FC0"/>
                </a:solidFill>
                <a:latin typeface="Times New Roman"/>
                <a:cs typeface="Times New Roman"/>
              </a:rPr>
              <a:t>PART</a:t>
            </a:r>
            <a:r>
              <a:rPr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lang="en-US"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TWO</a:t>
            </a:r>
            <a:endParaRPr sz="3506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93795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B5E02B1A-97F3-499D-9C91-201E4447CC7F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二、責任分工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執行團隊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6E524CC-24FB-448D-99E8-0A1687A1E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156" y="1355722"/>
            <a:ext cx="9999394" cy="550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119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B5E02B1A-97F3-499D-9C91-201E4447CC7F}"/>
              </a:ext>
            </a:extLst>
          </p:cNvPr>
          <p:cNvSpPr txBox="1">
            <a:spLocks/>
          </p:cNvSpPr>
          <p:nvPr/>
        </p:nvSpPr>
        <p:spPr>
          <a:xfrm>
            <a:off x="1640156" y="667652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二、責任分工</a:t>
            </a:r>
            <a:r>
              <a:rPr lang="en-US" altLang="zh-TW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支援團隊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89C3216C-900B-46C8-9296-5AAA5F097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1581149"/>
            <a:ext cx="9927529" cy="479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57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38376" y="2584594"/>
            <a:ext cx="3291098" cy="1001670"/>
          </a:xfrm>
          <a:prstGeom prst="rect">
            <a:avLst/>
          </a:prstGeom>
        </p:spPr>
        <p:txBody>
          <a:bodyPr vert="horz" wrap="square" lIns="0" tIns="12368" rIns="0" bIns="0" rtlCol="0" anchor="t">
            <a:spAutoFit/>
          </a:bodyPr>
          <a:lstStyle/>
          <a:p>
            <a:pPr marL="12369">
              <a:spcBef>
                <a:spcPts val="97"/>
              </a:spcBef>
            </a:pPr>
            <a:r>
              <a:rPr lang="zh-TW" altLang="en-US" dirty="0"/>
              <a:t>教師增能</a:t>
            </a:r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3921724" y="1815113"/>
            <a:ext cx="280751" cy="2630034"/>
          </a:xfrm>
          <a:custGeom>
            <a:avLst/>
            <a:gdLst/>
            <a:ahLst/>
            <a:cxnLst/>
            <a:rect l="l" t="t" r="r" b="b"/>
            <a:pathLst>
              <a:path w="288289" h="2700654">
                <a:moveTo>
                  <a:pt x="288036" y="0"/>
                </a:moveTo>
                <a:lnTo>
                  <a:pt x="0" y="0"/>
                </a:lnTo>
                <a:lnTo>
                  <a:pt x="0" y="2700528"/>
                </a:lnTo>
                <a:lnTo>
                  <a:pt x="288036" y="2700528"/>
                </a:lnTo>
                <a:lnTo>
                  <a:pt x="288036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753"/>
          </a:p>
        </p:txBody>
      </p:sp>
      <p:sp>
        <p:nvSpPr>
          <p:cNvPr id="10" name="object 10"/>
          <p:cNvSpPr txBox="1"/>
          <p:nvPr/>
        </p:nvSpPr>
        <p:spPr>
          <a:xfrm>
            <a:off x="818765" y="2852359"/>
            <a:ext cx="2876935" cy="551995"/>
          </a:xfrm>
          <a:prstGeom prst="rect">
            <a:avLst/>
          </a:prstGeom>
        </p:spPr>
        <p:txBody>
          <a:bodyPr vert="horz" wrap="square" lIns="0" tIns="12368" rIns="0" bIns="0" rtlCol="0">
            <a:spAutoFit/>
          </a:bodyPr>
          <a:lstStyle/>
          <a:p>
            <a:pPr marL="12369">
              <a:spcBef>
                <a:spcPts val="97"/>
              </a:spcBef>
            </a:pPr>
            <a:r>
              <a:rPr sz="3506" b="1" dirty="0">
                <a:solidFill>
                  <a:srgbClr val="006FC0"/>
                </a:solidFill>
                <a:latin typeface="Times New Roman"/>
                <a:cs typeface="Times New Roman"/>
              </a:rPr>
              <a:t>PART</a:t>
            </a:r>
            <a:r>
              <a:rPr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lang="en-US"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T</a:t>
            </a:r>
            <a:r>
              <a:rPr lang="en-US" altLang="zh-TW" sz="3506" b="1" spc="-83" dirty="0">
                <a:solidFill>
                  <a:srgbClr val="006FC0"/>
                </a:solidFill>
                <a:latin typeface="Times New Roman"/>
                <a:cs typeface="Times New Roman"/>
              </a:rPr>
              <a:t>HREE</a:t>
            </a:r>
            <a:endParaRPr sz="3506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2289066"/>
      </p:ext>
    </p:extLst>
  </p:cSld>
  <p:clrMapOvr>
    <a:masterClrMapping/>
  </p:clrMapOvr>
</p:sld>
</file>

<file path=ppt/theme/theme1.xml><?xml version="1.0" encoding="utf-8"?>
<a:theme xmlns:a="http://schemas.openxmlformats.org/drawingml/2006/main" name="絲縷">
  <a:themeElements>
    <a:clrScheme name="絲縷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絲縷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絲縷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TM02892315[[fn=絲縷]]</Template>
  <TotalTime>657</TotalTime>
  <Words>1717</Words>
  <Application>Microsoft Office PowerPoint</Application>
  <PresentationFormat>寬螢幕</PresentationFormat>
  <Paragraphs>222</Paragraphs>
  <Slides>40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40</vt:i4>
      </vt:variant>
    </vt:vector>
  </HeadingPairs>
  <TitlesOfParts>
    <vt:vector size="50" baseType="lpstr">
      <vt:lpstr>Noto Sans CJK HK</vt:lpstr>
      <vt:lpstr>UKIJ CJK</vt:lpstr>
      <vt:lpstr>微軟正黑體</vt:lpstr>
      <vt:lpstr>微軟正黑體 Light</vt:lpstr>
      <vt:lpstr>標楷體</vt:lpstr>
      <vt:lpstr>Arial</vt:lpstr>
      <vt:lpstr>Century Gothic</vt:lpstr>
      <vt:lpstr>Times New Roman</vt:lpstr>
      <vt:lpstr>Wingdings 3</vt:lpstr>
      <vt:lpstr>絲縷</vt:lpstr>
      <vt:lpstr>PowerPoint 簡報</vt:lpstr>
      <vt:lpstr>計畫緣起</vt:lpstr>
      <vt:lpstr>計畫緣起</vt:lpstr>
      <vt:lpstr>一、緣起</vt:lpstr>
      <vt:lpstr>PowerPoint 簡報</vt:lpstr>
      <vt:lpstr>責任分工</vt:lpstr>
      <vt:lpstr>PowerPoint 簡報</vt:lpstr>
      <vt:lpstr>PowerPoint 簡報</vt:lpstr>
      <vt:lpstr>教師增能</vt:lpstr>
      <vt:lpstr>PowerPoint 簡報</vt:lpstr>
      <vt:lpstr>PowerPoint 簡報</vt:lpstr>
      <vt:lpstr>PowerPoint 簡報</vt:lpstr>
      <vt:lpstr>PowerPoint 簡報</vt:lpstr>
      <vt:lpstr>PowerPoint 簡報</vt:lpstr>
      <vt:lpstr>公開觀課</vt:lpstr>
      <vt:lpstr>PowerPoint 簡報</vt:lpstr>
      <vt:lpstr>PowerPoint 簡報</vt:lpstr>
      <vt:lpstr>PowerPoint 簡報</vt:lpstr>
      <vt:lpstr>PowerPoint 簡報</vt:lpstr>
      <vt:lpstr>PowerPoint 簡報</vt:lpstr>
      <vt:lpstr>無線環境</vt:lpstr>
      <vt:lpstr>PowerPoint 簡報</vt:lpstr>
      <vt:lpstr>PowerPoint 簡報</vt:lpstr>
      <vt:lpstr>PowerPoint 簡報</vt:lpstr>
      <vt:lpstr>PowerPoint 簡報</vt:lpstr>
      <vt:lpstr>軟體採購</vt:lpstr>
      <vt:lpstr>PowerPoint 簡報</vt:lpstr>
      <vt:lpstr>PowerPoint 簡報</vt:lpstr>
      <vt:lpstr>成果檢討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結束了嗎？</vt:lpstr>
      <vt:lpstr>PowerPoint 簡報</vt:lpstr>
      <vt:lpstr>簡報結束 感謝各位聆聽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桃園區網第71次會議</dc:title>
  <dc:creator>User</dc:creator>
  <cp:lastModifiedBy>User</cp:lastModifiedBy>
  <cp:revision>34</cp:revision>
  <dcterms:created xsi:type="dcterms:W3CDTF">2023-04-13T01:18:08Z</dcterms:created>
  <dcterms:modified xsi:type="dcterms:W3CDTF">2023-04-13T23:43:36Z</dcterms:modified>
</cp:coreProperties>
</file>