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1"/>
  </p:sldMasterIdLst>
  <p:notesMasterIdLst>
    <p:notesMasterId r:id="rId11"/>
  </p:notesMasterIdLst>
  <p:sldIdLst>
    <p:sldId id="256" r:id="rId2"/>
    <p:sldId id="270" r:id="rId3"/>
    <p:sldId id="269" r:id="rId4"/>
    <p:sldId id="261" r:id="rId5"/>
    <p:sldId id="262" r:id="rId6"/>
    <p:sldId id="267" r:id="rId7"/>
    <p:sldId id="268" r:id="rId8"/>
    <p:sldId id="265" r:id="rId9"/>
    <p:sldId id="266" r:id="rId1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ic Ke" initials="EK" lastIdx="1" clrIdx="0">
    <p:extLst>
      <p:ext uri="{19B8F6BF-5375-455C-9EA6-DF929625EA0E}">
        <p15:presenceInfo xmlns:p15="http://schemas.microsoft.com/office/powerpoint/2012/main" userId="5ce7c646f6e0f99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49" autoAdjust="0"/>
    <p:restoredTop sz="74586" autoAdjust="0"/>
  </p:normalViewPr>
  <p:slideViewPr>
    <p:cSldViewPr snapToGrid="0">
      <p:cViewPr varScale="1">
        <p:scale>
          <a:sx n="121" d="100"/>
          <a:sy n="121" d="100"/>
        </p:scale>
        <p:origin x="1038" y="9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17FC36-E86D-4A00-B47A-2E1CEEF20148}" type="datetimeFigureOut">
              <a:rPr lang="zh-TW" altLang="en-US" smtClean="0"/>
              <a:t>2023/4/14</a:t>
            </a:fld>
            <a:endParaRPr lang="zh-TW" altLang="en-US"/>
          </a:p>
        </p:txBody>
      </p:sp>
      <p:sp>
        <p:nvSpPr>
          <p:cNvPr id="4" name="投影片影像版面配置區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p>
        </p:txBody>
      </p:sp>
      <p:sp>
        <p:nvSpPr>
          <p:cNvPr id="6" name="頁尾版面配置區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489C5D1-B427-4355-9757-8C22FDF6D693}" type="slidenum">
              <a:rPr lang="zh-TW" altLang="en-US" smtClean="0"/>
              <a:t>‹#›</a:t>
            </a:fld>
            <a:endParaRPr lang="zh-TW" altLang="en-US"/>
          </a:p>
        </p:txBody>
      </p:sp>
    </p:spTree>
    <p:extLst>
      <p:ext uri="{BB962C8B-B14F-4D97-AF65-F5344CB8AC3E}">
        <p14:creationId xmlns:p14="http://schemas.microsoft.com/office/powerpoint/2010/main" val="3128298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4489C5D1-B427-4355-9757-8C22FDF6D693}" type="slidenum">
              <a:rPr lang="zh-TW" altLang="en-US" smtClean="0"/>
              <a:t>4</a:t>
            </a:fld>
            <a:endParaRPr lang="zh-TW" altLang="en-US"/>
          </a:p>
        </p:txBody>
      </p:sp>
    </p:spTree>
    <p:extLst>
      <p:ext uri="{BB962C8B-B14F-4D97-AF65-F5344CB8AC3E}">
        <p14:creationId xmlns:p14="http://schemas.microsoft.com/office/powerpoint/2010/main" val="28060568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4489C5D1-B427-4355-9757-8C22FDF6D693}" type="slidenum">
              <a:rPr lang="zh-TW" altLang="en-US" smtClean="0"/>
              <a:t>5</a:t>
            </a:fld>
            <a:endParaRPr lang="zh-TW" altLang="en-US"/>
          </a:p>
        </p:txBody>
      </p:sp>
    </p:spTree>
    <p:extLst>
      <p:ext uri="{BB962C8B-B14F-4D97-AF65-F5344CB8AC3E}">
        <p14:creationId xmlns:p14="http://schemas.microsoft.com/office/powerpoint/2010/main" val="18095785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4489C5D1-B427-4355-9757-8C22FDF6D693}" type="slidenum">
              <a:rPr lang="zh-TW" altLang="en-US" smtClean="0"/>
              <a:t>6</a:t>
            </a:fld>
            <a:endParaRPr lang="zh-TW" altLang="en-US"/>
          </a:p>
        </p:txBody>
      </p:sp>
    </p:spTree>
    <p:extLst>
      <p:ext uri="{BB962C8B-B14F-4D97-AF65-F5344CB8AC3E}">
        <p14:creationId xmlns:p14="http://schemas.microsoft.com/office/powerpoint/2010/main" val="36148513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5"/>
          </p:nvPr>
        </p:nvSpPr>
        <p:spPr/>
        <p:txBody>
          <a:bodyPr/>
          <a:lstStyle/>
          <a:p>
            <a:fld id="{4489C5D1-B427-4355-9757-8C22FDF6D693}" type="slidenum">
              <a:rPr lang="zh-TW" altLang="en-US" smtClean="0"/>
              <a:t>7</a:t>
            </a:fld>
            <a:endParaRPr lang="zh-TW" altLang="en-US"/>
          </a:p>
        </p:txBody>
      </p:sp>
    </p:spTree>
    <p:extLst>
      <p:ext uri="{BB962C8B-B14F-4D97-AF65-F5344CB8AC3E}">
        <p14:creationId xmlns:p14="http://schemas.microsoft.com/office/powerpoint/2010/main" val="31263293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a:t>資通安全研究院為了知道學校這邊有無漏洞或是要預防資安事件發生所進行的調查，各校都要參加演練計畫，本次演練主題會要調查各校校內的事務機，包含廠牌型號、是否對外連線、是自行維護還是由外包廠商維護等等的內容到時候正式公告的時候會再傳達更詳細的內容。</a:t>
            </a:r>
            <a:endParaRPr lang="en-US" altLang="zh-TW" dirty="0"/>
          </a:p>
        </p:txBody>
      </p:sp>
      <p:sp>
        <p:nvSpPr>
          <p:cNvPr id="4" name="投影片編號版面配置區 3"/>
          <p:cNvSpPr>
            <a:spLocks noGrp="1"/>
          </p:cNvSpPr>
          <p:nvPr>
            <p:ph type="sldNum" sz="quarter" idx="5"/>
          </p:nvPr>
        </p:nvSpPr>
        <p:spPr/>
        <p:txBody>
          <a:bodyPr/>
          <a:lstStyle/>
          <a:p>
            <a:fld id="{4489C5D1-B427-4355-9757-8C22FDF6D693}" type="slidenum">
              <a:rPr lang="zh-TW" altLang="en-US" smtClean="0"/>
              <a:t>8</a:t>
            </a:fld>
            <a:endParaRPr lang="zh-TW" altLang="en-US"/>
          </a:p>
        </p:txBody>
      </p:sp>
    </p:spTree>
    <p:extLst>
      <p:ext uri="{BB962C8B-B14F-4D97-AF65-F5344CB8AC3E}">
        <p14:creationId xmlns:p14="http://schemas.microsoft.com/office/powerpoint/2010/main" val="351896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影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r>
              <a:rPr lang="zh-TW" altLang="en-US" dirty="0"/>
              <a:t>資通安全研究院為了知道學校這邊有無漏洞或是要預防資安事件發生所進行的調查，各校都要參加演練計畫，本次演練主題會要調查各校校內的事務機，包含廠牌型號、是否對外連線、是自行維護還是由外包廠商維護等等的內容到時候正式公告的時候會再傳達更詳細的內容。</a:t>
            </a:r>
            <a:endParaRPr lang="en-US" altLang="zh-TW" dirty="0"/>
          </a:p>
        </p:txBody>
      </p:sp>
      <p:sp>
        <p:nvSpPr>
          <p:cNvPr id="4" name="投影片編號版面配置區 3"/>
          <p:cNvSpPr>
            <a:spLocks noGrp="1"/>
          </p:cNvSpPr>
          <p:nvPr>
            <p:ph type="sldNum" sz="quarter" idx="5"/>
          </p:nvPr>
        </p:nvSpPr>
        <p:spPr/>
        <p:txBody>
          <a:bodyPr/>
          <a:lstStyle/>
          <a:p>
            <a:fld id="{4489C5D1-B427-4355-9757-8C22FDF6D693}" type="slidenum">
              <a:rPr lang="zh-TW" altLang="en-US" smtClean="0"/>
              <a:t>9</a:t>
            </a:fld>
            <a:endParaRPr lang="zh-TW" altLang="en-US"/>
          </a:p>
        </p:txBody>
      </p:sp>
    </p:spTree>
    <p:extLst>
      <p:ext uri="{BB962C8B-B14F-4D97-AF65-F5344CB8AC3E}">
        <p14:creationId xmlns:p14="http://schemas.microsoft.com/office/powerpoint/2010/main" val="4219302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zh-TW" altLang="en-US"/>
              <a:t>按一下以編輯母片標題樣式</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a:t>按一下以編輯母片子標題樣式</a:t>
            </a:r>
            <a:endParaRPr lang="en-US" dirty="0"/>
          </a:p>
        </p:txBody>
      </p:sp>
      <p:sp>
        <p:nvSpPr>
          <p:cNvPr id="4" name="Date Placeholder 3"/>
          <p:cNvSpPr>
            <a:spLocks noGrp="1"/>
          </p:cNvSpPr>
          <p:nvPr>
            <p:ph type="dt" sz="half" idx="10"/>
          </p:nvPr>
        </p:nvSpPr>
        <p:spPr/>
        <p:txBody>
          <a:bodyPr/>
          <a:lstStyle/>
          <a:p>
            <a:fld id="{848CEBBF-AD1E-4917-AA32-68BCDDA1B5FD}"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1912738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標題與輔助字幕">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A77CDF80-0E79-46CC-A0AA-6C8ED580B79F}"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35020992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述 (含輔助字幕)">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按一下以編輯母片文字樣式</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755DD001-5994-4259-9A93-40137522E782}"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2522627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片">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9BC90591-401B-4339-8C63-F479EDF09ECE}"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3600038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述名片">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按一下以編輯母片文字樣式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37F71CF9-A7F0-4829-8F89-DD8A9088DF6E}"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72893371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是非題">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zh-TW" altLang="en-US"/>
              <a:t>按一下以編輯母片標題樣式</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zh-TW" altLang="en-US"/>
              <a:t>按一下以編輯母片文字樣式</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3846E47F-73FE-4A45-83F2-572FE24243BF}"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23287975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481CE641-BE75-4AD6-944A-FD9E3E8B2380}"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2010964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BE1292DC-BD03-4AAA-BD1A-C0DDFBB840A9}"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140282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C27CC725-53E7-4105-A87F-50446F35EEB9}"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25036745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zh-TW" altLang="en-US"/>
              <a:t>按一下以編輯母片標題樣式</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a:t>按一下以編輯母片文字樣式</a:t>
            </a:r>
          </a:p>
        </p:txBody>
      </p:sp>
      <p:sp>
        <p:nvSpPr>
          <p:cNvPr id="4" name="Date Placeholder 3"/>
          <p:cNvSpPr>
            <a:spLocks noGrp="1"/>
          </p:cNvSpPr>
          <p:nvPr>
            <p:ph type="dt" sz="half" idx="10"/>
          </p:nvPr>
        </p:nvSpPr>
        <p:spPr/>
        <p:txBody>
          <a:bodyPr/>
          <a:lstStyle/>
          <a:p>
            <a:fld id="{9477BD1F-1191-4A17-8E69-4030EEAA1BC1}" type="datetime1">
              <a:rPr lang="zh-TW" altLang="en-US" smtClean="0"/>
              <a:t>2023/4/14</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196741515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個內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C25C95A0-5AA0-4352-B77C-EBDF643680F8}" type="datetime1">
              <a:rPr lang="zh-TW" altLang="en-US" smtClean="0"/>
              <a:t>2023/4/14</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23033438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zh-TW" altLang="en-US"/>
              <a:t>按一下以編輯母片標題樣式</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a:t>按一下以編輯母片文字樣式</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C2D56AC4-E450-4927-896B-AF527A07E022}" type="datetime1">
              <a:rPr lang="zh-TW" altLang="en-US" smtClean="0"/>
              <a:t>2023/4/14</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17519317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5B31C605-47E4-4AE4-82CA-8BB95AA0A750}" type="datetime1">
              <a:rPr lang="zh-TW" altLang="en-US" smtClean="0"/>
              <a:t>2023/4/14</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42498712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A3F5BB-544F-4C3C-B2EC-4D5901917690}" type="datetime1">
              <a:rPr lang="zh-TW" altLang="en-US" smtClean="0"/>
              <a:t>2023/4/14</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8503742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輔助字幕的內容">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zh-TW" altLang="en-US"/>
              <a:t>按一下以編輯母片標題樣式</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zh-TW" altLang="en-US"/>
              <a:t>按一下以編輯母片文字樣式</a:t>
            </a:r>
          </a:p>
        </p:txBody>
      </p:sp>
      <p:sp>
        <p:nvSpPr>
          <p:cNvPr id="5" name="Date Placeholder 4"/>
          <p:cNvSpPr>
            <a:spLocks noGrp="1"/>
          </p:cNvSpPr>
          <p:nvPr>
            <p:ph type="dt" sz="half" idx="10"/>
          </p:nvPr>
        </p:nvSpPr>
        <p:spPr/>
        <p:txBody>
          <a:bodyPr/>
          <a:lstStyle/>
          <a:p>
            <a:fld id="{6F7D33EB-FE6D-4094-BD7C-21526E4CB0B9}" type="datetime1">
              <a:rPr lang="zh-TW" altLang="en-US" smtClean="0"/>
              <a:t>2023/4/14</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3873354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輔助字幕的圖片">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zh-TW" altLang="en-US"/>
              <a:t>按一下圖示以新增圖片</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a:t>按一下以編輯母片文字樣式</a:t>
            </a:r>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9A916B13-8D15-489D-8C26-5DE737E48CBF}" type="slidenum">
              <a:rPr lang="zh-TW" altLang="en-US" smtClean="0"/>
              <a:t>‹#›</a:t>
            </a:fld>
            <a:endParaRPr lang="zh-TW" altLang="en-US"/>
          </a:p>
        </p:txBody>
      </p:sp>
      <p:sp>
        <p:nvSpPr>
          <p:cNvPr id="5" name="Date Placeholder 4"/>
          <p:cNvSpPr>
            <a:spLocks noGrp="1"/>
          </p:cNvSpPr>
          <p:nvPr>
            <p:ph type="dt" sz="half" idx="10"/>
          </p:nvPr>
        </p:nvSpPr>
        <p:spPr/>
        <p:txBody>
          <a:bodyPr/>
          <a:lstStyle/>
          <a:p>
            <a:fld id="{C7A60F4D-FBF8-40FC-AE74-639333297409}" type="datetime1">
              <a:rPr lang="zh-TW" altLang="en-US" smtClean="0"/>
              <a:t>2023/4/14</a:t>
            </a:fld>
            <a:endParaRPr lang="zh-TW" altLang="en-US"/>
          </a:p>
        </p:txBody>
      </p:sp>
    </p:spTree>
    <p:extLst>
      <p:ext uri="{BB962C8B-B14F-4D97-AF65-F5344CB8AC3E}">
        <p14:creationId xmlns:p14="http://schemas.microsoft.com/office/powerpoint/2010/main" val="39258252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zh-TW" altLang="en-US"/>
              <a:t>按一下以編輯母片文字樣式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E53C2C1-FE67-4C27-96F5-C9185A8D1912}" type="datetime1">
              <a:rPr lang="zh-TW" altLang="en-US" smtClean="0"/>
              <a:t>2023/4/14</a:t>
            </a:fld>
            <a:endParaRPr lang="zh-TW"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9A916B13-8D15-489D-8C26-5DE737E48CBF}" type="slidenum">
              <a:rPr lang="zh-TW" altLang="en-US" smtClean="0"/>
              <a:t>‹#›</a:t>
            </a:fld>
            <a:endParaRPr lang="zh-TW" altLang="en-US"/>
          </a:p>
        </p:txBody>
      </p:sp>
    </p:spTree>
    <p:extLst>
      <p:ext uri="{BB962C8B-B14F-4D97-AF65-F5344CB8AC3E}">
        <p14:creationId xmlns:p14="http://schemas.microsoft.com/office/powerpoint/2010/main" val="1677307443"/>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 id="2147483689" r:id="rId12"/>
    <p:sldLayoutId id="2147483690" r:id="rId13"/>
    <p:sldLayoutId id="2147483691" r:id="rId14"/>
    <p:sldLayoutId id="2147483692" r:id="rId15"/>
    <p:sldLayoutId id="2147483693" r:id="rId16"/>
  </p:sldLayoutIdLst>
  <p:hf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C26D6A66-945D-4236-BAFE-D8C979162E74}"/>
              </a:ext>
            </a:extLst>
          </p:cNvPr>
          <p:cNvSpPr>
            <a:spLocks noGrp="1"/>
          </p:cNvSpPr>
          <p:nvPr>
            <p:ph type="ctrTitle"/>
          </p:nvPr>
        </p:nvSpPr>
        <p:spPr/>
        <p:txBody>
          <a:bodyPr/>
          <a:lstStyle/>
          <a:p>
            <a:r>
              <a:rPr lang="zh-TW" altLang="en-US" b="1" dirty="0"/>
              <a:t>教育機構資安通報與應變</a:t>
            </a:r>
          </a:p>
        </p:txBody>
      </p:sp>
      <p:sp>
        <p:nvSpPr>
          <p:cNvPr id="3" name="副標題 2">
            <a:extLst>
              <a:ext uri="{FF2B5EF4-FFF2-40B4-BE49-F238E27FC236}">
                <a16:creationId xmlns:a16="http://schemas.microsoft.com/office/drawing/2014/main" id="{EE170544-2256-4E3D-8B0B-69F157271156}"/>
              </a:ext>
            </a:extLst>
          </p:cNvPr>
          <p:cNvSpPr>
            <a:spLocks noGrp="1"/>
          </p:cNvSpPr>
          <p:nvPr>
            <p:ph type="subTitle" idx="1"/>
          </p:nvPr>
        </p:nvSpPr>
        <p:spPr>
          <a:xfrm>
            <a:off x="1699571" y="4772728"/>
            <a:ext cx="6169081" cy="1845000"/>
          </a:xfrm>
        </p:spPr>
        <p:txBody>
          <a:bodyPr>
            <a:normAutofit/>
          </a:bodyPr>
          <a:lstStyle/>
          <a:p>
            <a:pPr algn="l"/>
            <a:r>
              <a:rPr lang="zh-TW" altLang="en-US"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報  告  人：柯皓翔</a:t>
            </a:r>
            <a:endParaRPr lang="en-US" altLang="zh-TW"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algn="l"/>
            <a:r>
              <a:rPr lang="zh-TW" altLang="en-US"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報告日期：</a:t>
            </a:r>
            <a:r>
              <a:rPr lang="en-US" altLang="zh-TW"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2023/04/20</a:t>
            </a:r>
          </a:p>
          <a:p>
            <a:pPr algn="l"/>
            <a:r>
              <a:rPr lang="zh-TW" altLang="en-US"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國立中央大學 </a:t>
            </a:r>
            <a:r>
              <a:rPr lang="en-US" altLang="zh-TW"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桃園區域網路中心</a:t>
            </a:r>
            <a:r>
              <a:rPr lang="en-US" altLang="zh-TW"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 專任人員</a:t>
            </a:r>
            <a:endParaRPr lang="en-US" altLang="zh-TW"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p:txBody>
      </p:sp>
    </p:spTree>
    <p:extLst>
      <p:ext uri="{BB962C8B-B14F-4D97-AF65-F5344CB8AC3E}">
        <p14:creationId xmlns:p14="http://schemas.microsoft.com/office/powerpoint/2010/main" val="1740747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75F73295-863B-436E-A8FE-2E97A53857C0}"/>
              </a:ext>
            </a:extLst>
          </p:cNvPr>
          <p:cNvSpPr>
            <a:spLocks noGrp="1"/>
          </p:cNvSpPr>
          <p:nvPr>
            <p:ph type="title"/>
          </p:nvPr>
        </p:nvSpPr>
        <p:spPr/>
        <p:txBody>
          <a:bodyPr/>
          <a:lstStyle/>
          <a:p>
            <a:r>
              <a:rPr lang="zh-TW" altLang="en-US" b="1" dirty="0"/>
              <a:t>告知通報事件單</a:t>
            </a:r>
            <a:r>
              <a:rPr lang="en-US" altLang="zh-TW" b="1" dirty="0"/>
              <a:t>(E-mail</a:t>
            </a:r>
            <a:r>
              <a:rPr lang="zh-TW" altLang="en-US" b="1" dirty="0"/>
              <a:t>及簡訊通知</a:t>
            </a:r>
            <a:r>
              <a:rPr lang="en-US" altLang="zh-TW" b="1" dirty="0"/>
              <a:t>)</a:t>
            </a:r>
            <a:endParaRPr lang="zh-TW" altLang="en-US" dirty="0"/>
          </a:p>
        </p:txBody>
      </p:sp>
      <p:sp>
        <p:nvSpPr>
          <p:cNvPr id="3" name="內容版面配置區 2">
            <a:extLst>
              <a:ext uri="{FF2B5EF4-FFF2-40B4-BE49-F238E27FC236}">
                <a16:creationId xmlns:a16="http://schemas.microsoft.com/office/drawing/2014/main" id="{2A35231A-4630-4677-A66D-81C52864007A}"/>
              </a:ext>
            </a:extLst>
          </p:cNvPr>
          <p:cNvSpPr>
            <a:spLocks noGrp="1"/>
          </p:cNvSpPr>
          <p:nvPr>
            <p:ph idx="1"/>
          </p:nvPr>
        </p:nvSpPr>
        <p:spPr/>
        <p:txBody>
          <a:bodyPr/>
          <a:lstStyle/>
          <a:p>
            <a:endParaRPr lang="zh-TW" altLang="en-US"/>
          </a:p>
        </p:txBody>
      </p:sp>
      <p:pic>
        <p:nvPicPr>
          <p:cNvPr id="5" name="圖片 4">
            <a:extLst>
              <a:ext uri="{FF2B5EF4-FFF2-40B4-BE49-F238E27FC236}">
                <a16:creationId xmlns:a16="http://schemas.microsoft.com/office/drawing/2014/main" id="{DAEE1902-00A9-48D7-AF65-299B11AB77B1}"/>
              </a:ext>
            </a:extLst>
          </p:cNvPr>
          <p:cNvPicPr>
            <a:picLocks noChangeAspect="1"/>
          </p:cNvPicPr>
          <p:nvPr/>
        </p:nvPicPr>
        <p:blipFill>
          <a:blip r:embed="rId2"/>
          <a:stretch>
            <a:fillRect/>
          </a:stretch>
        </p:blipFill>
        <p:spPr>
          <a:xfrm>
            <a:off x="1444864" y="1746142"/>
            <a:ext cx="9302271" cy="4502258"/>
          </a:xfrm>
          <a:prstGeom prst="rect">
            <a:avLst/>
          </a:prstGeom>
        </p:spPr>
      </p:pic>
      <p:sp>
        <p:nvSpPr>
          <p:cNvPr id="6" name="投影片編號版面配置區 5">
            <a:extLst>
              <a:ext uri="{FF2B5EF4-FFF2-40B4-BE49-F238E27FC236}">
                <a16:creationId xmlns:a16="http://schemas.microsoft.com/office/drawing/2014/main" id="{A786A726-4C82-4A95-82FB-F32F828B9982}"/>
              </a:ext>
            </a:extLst>
          </p:cNvPr>
          <p:cNvSpPr>
            <a:spLocks noGrp="1"/>
          </p:cNvSpPr>
          <p:nvPr>
            <p:ph type="sldNum" sz="quarter" idx="12"/>
          </p:nvPr>
        </p:nvSpPr>
        <p:spPr>
          <a:xfrm>
            <a:off x="11508661" y="6492875"/>
            <a:ext cx="683339" cy="365125"/>
          </a:xfrm>
        </p:spPr>
        <p:txBody>
          <a:bodyPr/>
          <a:lstStyle/>
          <a:p>
            <a:r>
              <a:rPr lang="en-US" altLang="zh-TW" sz="1200" dirty="0">
                <a:solidFill>
                  <a:schemeClr val="bg1"/>
                </a:solidFill>
                <a:latin typeface="Times New Roman" panose="02020603050405020304" pitchFamily="18" charset="0"/>
                <a:cs typeface="Times New Roman" panose="02020603050405020304" pitchFamily="18" charset="0"/>
              </a:rPr>
              <a:t>1</a:t>
            </a:r>
            <a:endParaRPr lang="zh-TW"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522993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AB4E8571-3629-484C-9DE3-D0FD07507342}"/>
              </a:ext>
            </a:extLst>
          </p:cNvPr>
          <p:cNvSpPr>
            <a:spLocks noGrp="1"/>
          </p:cNvSpPr>
          <p:nvPr>
            <p:ph type="title"/>
          </p:nvPr>
        </p:nvSpPr>
        <p:spPr/>
        <p:txBody>
          <a:bodyPr/>
          <a:lstStyle/>
          <a:p>
            <a:r>
              <a:rPr lang="zh-TW" altLang="en-US" b="1" dirty="0"/>
              <a:t>告知通報事件單</a:t>
            </a:r>
          </a:p>
        </p:txBody>
      </p:sp>
      <p:sp>
        <p:nvSpPr>
          <p:cNvPr id="3" name="內容版面配置區 2">
            <a:extLst>
              <a:ext uri="{FF2B5EF4-FFF2-40B4-BE49-F238E27FC236}">
                <a16:creationId xmlns:a16="http://schemas.microsoft.com/office/drawing/2014/main" id="{01064A2A-6185-4FC2-BD7D-4C0C7D5EB062}"/>
              </a:ext>
            </a:extLst>
          </p:cNvPr>
          <p:cNvSpPr>
            <a:spLocks noGrp="1"/>
          </p:cNvSpPr>
          <p:nvPr>
            <p:ph idx="1"/>
          </p:nvPr>
        </p:nvSpPr>
        <p:spPr/>
        <p:txBody>
          <a:bodyPr/>
          <a:lstStyle/>
          <a:p>
            <a:endParaRPr lang="zh-TW" altLang="en-US"/>
          </a:p>
        </p:txBody>
      </p:sp>
      <p:pic>
        <p:nvPicPr>
          <p:cNvPr id="5" name="圖片 4">
            <a:extLst>
              <a:ext uri="{FF2B5EF4-FFF2-40B4-BE49-F238E27FC236}">
                <a16:creationId xmlns:a16="http://schemas.microsoft.com/office/drawing/2014/main" id="{3C6D4565-7985-4F8D-B584-7949A40CB9A5}"/>
              </a:ext>
            </a:extLst>
          </p:cNvPr>
          <p:cNvPicPr>
            <a:picLocks noChangeAspect="1"/>
          </p:cNvPicPr>
          <p:nvPr/>
        </p:nvPicPr>
        <p:blipFill>
          <a:blip r:embed="rId2"/>
          <a:stretch>
            <a:fillRect/>
          </a:stretch>
        </p:blipFill>
        <p:spPr>
          <a:xfrm>
            <a:off x="677334" y="1438758"/>
            <a:ext cx="8721719" cy="5324434"/>
          </a:xfrm>
          <a:prstGeom prst="rect">
            <a:avLst/>
          </a:prstGeom>
        </p:spPr>
      </p:pic>
      <p:sp>
        <p:nvSpPr>
          <p:cNvPr id="7" name="投影片編號版面配置區 5">
            <a:extLst>
              <a:ext uri="{FF2B5EF4-FFF2-40B4-BE49-F238E27FC236}">
                <a16:creationId xmlns:a16="http://schemas.microsoft.com/office/drawing/2014/main" id="{86B8E9EA-E8D9-4CE5-80DF-CAADEC0D2DDF}"/>
              </a:ext>
            </a:extLst>
          </p:cNvPr>
          <p:cNvSpPr>
            <a:spLocks noGrp="1"/>
          </p:cNvSpPr>
          <p:nvPr>
            <p:ph type="sldNum" sz="quarter" idx="12"/>
          </p:nvPr>
        </p:nvSpPr>
        <p:spPr>
          <a:xfrm>
            <a:off x="11508661" y="6492875"/>
            <a:ext cx="683339" cy="365125"/>
          </a:xfrm>
        </p:spPr>
        <p:txBody>
          <a:bodyPr/>
          <a:lstStyle/>
          <a:p>
            <a:r>
              <a:rPr lang="en-US" altLang="zh-TW" sz="1200" dirty="0">
                <a:solidFill>
                  <a:schemeClr val="bg1"/>
                </a:solidFill>
                <a:latin typeface="Times New Roman" panose="02020603050405020304" pitchFamily="18" charset="0"/>
                <a:cs typeface="Times New Roman" panose="02020603050405020304" pitchFamily="18" charset="0"/>
              </a:rPr>
              <a:t>2</a:t>
            </a:r>
            <a:endParaRPr lang="zh-TW"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68291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1115A6B-DB8A-4A6E-AC8D-96E1D89EEB69}"/>
              </a:ext>
            </a:extLst>
          </p:cNvPr>
          <p:cNvSpPr>
            <a:spLocks noGrp="1"/>
          </p:cNvSpPr>
          <p:nvPr>
            <p:ph type="title"/>
          </p:nvPr>
        </p:nvSpPr>
        <p:spPr/>
        <p:txBody>
          <a:bodyPr/>
          <a:lstStyle/>
          <a:p>
            <a:r>
              <a:rPr lang="zh-TW" altLang="en-US" b="1" dirty="0"/>
              <a:t>通報應變規劃重點</a:t>
            </a:r>
          </a:p>
        </p:txBody>
      </p:sp>
      <p:sp>
        <p:nvSpPr>
          <p:cNvPr id="3" name="內容版面配置區 2">
            <a:extLst>
              <a:ext uri="{FF2B5EF4-FFF2-40B4-BE49-F238E27FC236}">
                <a16:creationId xmlns:a16="http://schemas.microsoft.com/office/drawing/2014/main" id="{C7BB8592-916B-47CB-85E2-086068F1DEEB}"/>
              </a:ext>
            </a:extLst>
          </p:cNvPr>
          <p:cNvSpPr>
            <a:spLocks noGrp="1"/>
          </p:cNvSpPr>
          <p:nvPr>
            <p:ph idx="1"/>
          </p:nvPr>
        </p:nvSpPr>
        <p:spPr>
          <a:xfrm>
            <a:off x="677334" y="1604329"/>
            <a:ext cx="8596668" cy="3880773"/>
          </a:xfrm>
        </p:spPr>
        <p:txBody>
          <a:bodyPr>
            <a:normAutofit/>
          </a:bodyPr>
          <a:lstStyle/>
          <a:p>
            <a:r>
              <a:rPr lang="zh-TW" altLang="en-US" sz="2400" dirty="0">
                <a:solidFill>
                  <a:schemeClr val="tx1"/>
                </a:solidFill>
                <a:latin typeface="標楷體" panose="03000509000000000000" pitchFamily="65" charset="-120"/>
                <a:ea typeface="標楷體" panose="03000509000000000000" pitchFamily="65" charset="-120"/>
              </a:rPr>
              <a:t>為使通報應變流程更有效掌握，通報應變平台之流程劃分為</a:t>
            </a:r>
            <a:r>
              <a:rPr lang="zh-TW" altLang="en-US" sz="2400" b="1" dirty="0">
                <a:solidFill>
                  <a:schemeClr val="tx1"/>
                </a:solidFill>
                <a:latin typeface="標楷體" panose="03000509000000000000" pitchFamily="65" charset="-120"/>
                <a:ea typeface="標楷體" panose="03000509000000000000" pitchFamily="65" charset="-120"/>
              </a:rPr>
              <a:t>通報流程</a:t>
            </a:r>
            <a:r>
              <a:rPr lang="zh-TW" altLang="en-US" sz="2400" dirty="0">
                <a:solidFill>
                  <a:schemeClr val="tx1"/>
                </a:solidFill>
                <a:latin typeface="標楷體" panose="03000509000000000000" pitchFamily="65" charset="-120"/>
                <a:ea typeface="標楷體" panose="03000509000000000000" pitchFamily="65" charset="-120"/>
              </a:rPr>
              <a:t>與</a:t>
            </a:r>
            <a:r>
              <a:rPr lang="zh-TW" altLang="en-US" sz="2400" b="1" dirty="0">
                <a:solidFill>
                  <a:schemeClr val="tx1"/>
                </a:solidFill>
                <a:latin typeface="標楷體" panose="03000509000000000000" pitchFamily="65" charset="-120"/>
                <a:ea typeface="標楷體" panose="03000509000000000000" pitchFamily="65" charset="-120"/>
              </a:rPr>
              <a:t>應變流程</a:t>
            </a:r>
            <a:r>
              <a:rPr lang="zh-TW" altLang="en-US" sz="2400" dirty="0">
                <a:solidFill>
                  <a:schemeClr val="tx1"/>
                </a:solidFill>
                <a:latin typeface="標楷體" panose="03000509000000000000" pitchFamily="65" charset="-120"/>
                <a:ea typeface="標楷體" panose="03000509000000000000" pitchFamily="65" charset="-120"/>
              </a:rPr>
              <a:t>。</a:t>
            </a:r>
            <a:endParaRPr lang="en-US" altLang="zh-TW" sz="2400" dirty="0">
              <a:solidFill>
                <a:schemeClr val="tx1"/>
              </a:solidFill>
              <a:latin typeface="標楷體" panose="03000509000000000000" pitchFamily="65" charset="-120"/>
              <a:ea typeface="標楷體" panose="03000509000000000000" pitchFamily="65" charset="-120"/>
            </a:endParaRPr>
          </a:p>
          <a:p>
            <a:r>
              <a:rPr lang="zh-TW" altLang="en-US" sz="2400" dirty="0">
                <a:solidFill>
                  <a:schemeClr val="tx1"/>
                </a:solidFill>
                <a:latin typeface="標楷體" panose="03000509000000000000" pitchFamily="65" charset="-120"/>
                <a:ea typeface="標楷體" panose="03000509000000000000" pitchFamily="65" charset="-120"/>
              </a:rPr>
              <a:t>第一線人員由於處理時間的限制，</a:t>
            </a:r>
            <a:r>
              <a:rPr lang="zh-TW" altLang="en-US" sz="2400" u="sng" dirty="0">
                <a:solidFill>
                  <a:schemeClr val="tx1"/>
                </a:solidFill>
                <a:latin typeface="標楷體" panose="03000509000000000000" pitchFamily="65" charset="-120"/>
                <a:ea typeface="標楷體" panose="03000509000000000000" pitchFamily="65" charset="-120"/>
              </a:rPr>
              <a:t>可先進行通報流程，待完成處立後再進行應變流程</a:t>
            </a:r>
            <a:r>
              <a:rPr lang="zh-TW" altLang="en-US" sz="2400" dirty="0">
                <a:solidFill>
                  <a:schemeClr val="tx1"/>
                </a:solidFill>
                <a:latin typeface="標楷體" panose="03000509000000000000" pitchFamily="65" charset="-120"/>
                <a:ea typeface="標楷體" panose="03000509000000000000" pitchFamily="65" charset="-120"/>
              </a:rPr>
              <a:t>。</a:t>
            </a:r>
            <a:endParaRPr lang="en-US" altLang="zh-TW" sz="2400" dirty="0">
              <a:solidFill>
                <a:schemeClr val="tx1"/>
              </a:solidFill>
              <a:latin typeface="標楷體" panose="03000509000000000000" pitchFamily="65" charset="-120"/>
              <a:ea typeface="標楷體" panose="03000509000000000000" pitchFamily="65" charset="-120"/>
            </a:endParaRPr>
          </a:p>
          <a:p>
            <a:r>
              <a:rPr lang="zh-TW" altLang="en-US" sz="2400" dirty="0">
                <a:solidFill>
                  <a:schemeClr val="tx1"/>
                </a:solidFill>
                <a:latin typeface="標楷體" panose="03000509000000000000" pitchFamily="65" charset="-120"/>
                <a:ea typeface="標楷體" panose="03000509000000000000" pitchFamily="65" charset="-120"/>
              </a:rPr>
              <a:t>請各單位</a:t>
            </a:r>
            <a:r>
              <a:rPr lang="zh-TW" altLang="en-US" sz="2400" u="sng" dirty="0">
                <a:solidFill>
                  <a:schemeClr val="tx1"/>
                </a:solidFill>
                <a:latin typeface="標楷體" panose="03000509000000000000" pitchFamily="65" charset="-120"/>
                <a:ea typeface="標楷體" panose="03000509000000000000" pitchFamily="65" charset="-120"/>
              </a:rPr>
              <a:t>盡可能通報與應變同時進行</a:t>
            </a:r>
            <a:r>
              <a:rPr lang="zh-TW" altLang="en-US" sz="2400" dirty="0">
                <a:solidFill>
                  <a:schemeClr val="tx1"/>
                </a:solidFill>
                <a:latin typeface="標楷體" panose="03000509000000000000" pitchFamily="65" charset="-120"/>
                <a:ea typeface="標楷體" panose="03000509000000000000" pitchFamily="65" charset="-120"/>
              </a:rPr>
              <a:t>。</a:t>
            </a:r>
            <a:endParaRPr lang="en-US" altLang="zh-TW" sz="2400" dirty="0">
              <a:solidFill>
                <a:schemeClr val="tx1"/>
              </a:solidFill>
              <a:latin typeface="標楷體" panose="03000509000000000000" pitchFamily="65" charset="-120"/>
              <a:ea typeface="標楷體" panose="03000509000000000000" pitchFamily="65" charset="-120"/>
            </a:endParaRPr>
          </a:p>
          <a:p>
            <a:r>
              <a:rPr lang="zh-TW" altLang="en-US" sz="2400" dirty="0">
                <a:solidFill>
                  <a:schemeClr val="tx1"/>
                </a:solidFill>
                <a:latin typeface="標楷體" panose="03000509000000000000" pitchFamily="65" charset="-120"/>
                <a:ea typeface="標楷體" panose="03000509000000000000" pitchFamily="65" charset="-120"/>
              </a:rPr>
              <a:t>所有通報應變流程之通報，都必須</a:t>
            </a:r>
            <a:r>
              <a:rPr lang="zh-TW" altLang="en-US" sz="2400" u="sng" dirty="0">
                <a:solidFill>
                  <a:schemeClr val="tx1"/>
                </a:solidFill>
                <a:latin typeface="標楷體" panose="03000509000000000000" pitchFamily="65" charset="-120"/>
                <a:ea typeface="標楷體" panose="03000509000000000000" pitchFamily="65" charset="-120"/>
              </a:rPr>
              <a:t>審核通過後</a:t>
            </a:r>
            <a:r>
              <a:rPr lang="zh-TW" altLang="en-US" sz="2400" dirty="0">
                <a:solidFill>
                  <a:schemeClr val="tx1"/>
                </a:solidFill>
                <a:latin typeface="標楷體" panose="03000509000000000000" pitchFamily="65" charset="-120"/>
                <a:ea typeface="標楷體" panose="03000509000000000000" pitchFamily="65" charset="-120"/>
              </a:rPr>
              <a:t>才是教育部規範正式結束通報流程。</a:t>
            </a:r>
          </a:p>
        </p:txBody>
      </p:sp>
      <p:sp>
        <p:nvSpPr>
          <p:cNvPr id="7" name="投影片編號版面配置區 5">
            <a:extLst>
              <a:ext uri="{FF2B5EF4-FFF2-40B4-BE49-F238E27FC236}">
                <a16:creationId xmlns:a16="http://schemas.microsoft.com/office/drawing/2014/main" id="{2B8ECDFD-7687-4A27-861E-570C37C0DB1F}"/>
              </a:ext>
            </a:extLst>
          </p:cNvPr>
          <p:cNvSpPr txBox="1">
            <a:spLocks/>
          </p:cNvSpPr>
          <p:nvPr/>
        </p:nvSpPr>
        <p:spPr>
          <a:xfrm>
            <a:off x="11508661" y="6492875"/>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1200" dirty="0">
                <a:solidFill>
                  <a:schemeClr val="bg1"/>
                </a:solidFill>
                <a:latin typeface="Times New Roman" panose="02020603050405020304" pitchFamily="18" charset="0"/>
                <a:cs typeface="Times New Roman" panose="02020603050405020304" pitchFamily="18" charset="0"/>
              </a:rPr>
              <a:t>3</a:t>
            </a:r>
            <a:endParaRPr lang="zh-TW"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8323940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5A35CF9-16A2-4C79-A765-AB92A9085EBD}"/>
              </a:ext>
            </a:extLst>
          </p:cNvPr>
          <p:cNvSpPr>
            <a:spLocks noGrp="1"/>
          </p:cNvSpPr>
          <p:nvPr>
            <p:ph type="title"/>
          </p:nvPr>
        </p:nvSpPr>
        <p:spPr/>
        <p:txBody>
          <a:bodyPr/>
          <a:lstStyle/>
          <a:p>
            <a:r>
              <a:rPr lang="zh-TW" altLang="en-US" b="1" dirty="0"/>
              <a:t>依資安等級區分</a:t>
            </a:r>
          </a:p>
        </p:txBody>
      </p:sp>
      <p:sp>
        <p:nvSpPr>
          <p:cNvPr id="3" name="內容版面配置區 2">
            <a:extLst>
              <a:ext uri="{FF2B5EF4-FFF2-40B4-BE49-F238E27FC236}">
                <a16:creationId xmlns:a16="http://schemas.microsoft.com/office/drawing/2014/main" id="{EE7FC967-F665-4FC1-AACA-5F6B7528C1FF}"/>
              </a:ext>
            </a:extLst>
          </p:cNvPr>
          <p:cNvSpPr>
            <a:spLocks noGrp="1"/>
          </p:cNvSpPr>
          <p:nvPr>
            <p:ph idx="1"/>
          </p:nvPr>
        </p:nvSpPr>
        <p:spPr>
          <a:xfrm>
            <a:off x="1015668" y="1782216"/>
            <a:ext cx="3960000" cy="4253702"/>
          </a:xfrm>
        </p:spPr>
        <p:style>
          <a:lnRef idx="2">
            <a:schemeClr val="accent2"/>
          </a:lnRef>
          <a:fillRef idx="1">
            <a:schemeClr val="lt1"/>
          </a:fillRef>
          <a:effectRef idx="0">
            <a:schemeClr val="accent2"/>
          </a:effectRef>
          <a:fontRef idx="minor">
            <a:schemeClr val="dk1"/>
          </a:fontRef>
        </p:style>
        <p:txBody>
          <a:bodyPr/>
          <a:lstStyle/>
          <a:p>
            <a:pPr marL="0" indent="0" algn="ctr">
              <a:buNone/>
            </a:pPr>
            <a:r>
              <a:rPr lang="en-US" altLang="zh-TW" sz="24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rPr>
              <a:t>1</a:t>
            </a:r>
            <a:r>
              <a:rPr lang="zh-TW" altLang="en-US" sz="24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rPr>
              <a:t>、</a:t>
            </a:r>
            <a:r>
              <a:rPr lang="en-US" altLang="zh-TW" sz="24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rPr>
              <a:t>2</a:t>
            </a:r>
            <a:r>
              <a:rPr lang="zh-TW" altLang="en-US" sz="24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rPr>
              <a:t>級資安事件</a:t>
            </a:r>
            <a:endParaRPr lang="en-US" altLang="zh-TW" sz="24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endParaRPr>
          </a:p>
          <a:p>
            <a:pPr>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事件處理時間通報於</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24</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小時內完成應變於</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72</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小時內完成</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電子郵件通知寄發</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事件單成立後</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1</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個小時</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事件單成立後每隔</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12</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小時</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事件單成立後</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72</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小時每隔</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12</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個小時寄發逾時通知</a:t>
            </a:r>
          </a:p>
        </p:txBody>
      </p:sp>
      <p:sp>
        <p:nvSpPr>
          <p:cNvPr id="4" name="內容版面配置區 2">
            <a:extLst>
              <a:ext uri="{FF2B5EF4-FFF2-40B4-BE49-F238E27FC236}">
                <a16:creationId xmlns:a16="http://schemas.microsoft.com/office/drawing/2014/main" id="{965C3DA8-8214-47D1-8701-CDB1B72A44D9}"/>
              </a:ext>
            </a:extLst>
          </p:cNvPr>
          <p:cNvSpPr txBox="1">
            <a:spLocks/>
          </p:cNvSpPr>
          <p:nvPr/>
        </p:nvSpPr>
        <p:spPr>
          <a:xfrm>
            <a:off x="5314002" y="1782216"/>
            <a:ext cx="3960000" cy="4253702"/>
          </a:xfrm>
          <a:prstGeom prst="rect">
            <a:avLst/>
          </a:prstGeom>
        </p:spPr>
        <p:style>
          <a:lnRef idx="2">
            <a:schemeClr val="accent2"/>
          </a:lnRef>
          <a:fillRef idx="1">
            <a:schemeClr val="lt1"/>
          </a:fillRef>
          <a:effectRef idx="0">
            <a:schemeClr val="accent2"/>
          </a:effectRef>
          <a:fontRef idx="minor">
            <a:schemeClr val="dk1"/>
          </a:fontRef>
        </p:style>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a:lstStyle>
          <a:p>
            <a:pPr marL="0" indent="0" algn="ctr">
              <a:buNone/>
            </a:pPr>
            <a:r>
              <a:rPr lang="en-US" altLang="zh-TW" sz="26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rPr>
              <a:t>3</a:t>
            </a:r>
            <a:r>
              <a:rPr lang="zh-TW" altLang="en-US" sz="26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rPr>
              <a:t>、</a:t>
            </a:r>
            <a:r>
              <a:rPr lang="en-US" altLang="zh-TW" sz="26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rPr>
              <a:t>4</a:t>
            </a:r>
            <a:r>
              <a:rPr lang="zh-TW" altLang="en-US" sz="26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rPr>
              <a:t>級資安事件</a:t>
            </a:r>
            <a:endParaRPr lang="en-US" altLang="zh-TW" sz="2600" b="1" dirty="0">
              <a:solidFill>
                <a:schemeClr val="tx1"/>
              </a:solidFill>
              <a:highlight>
                <a:srgbClr val="00FFFF"/>
              </a:highlight>
              <a:latin typeface="Times New Roman" panose="02020603050405020304" pitchFamily="18" charset="0"/>
              <a:ea typeface="標楷體" panose="03000509000000000000" pitchFamily="65" charset="-120"/>
              <a:cs typeface="Times New Roman" panose="02020603050405020304" pitchFamily="18" charset="0"/>
            </a:endParaRPr>
          </a:p>
          <a:p>
            <a:pPr>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針對政府或國家等級之攻擊行為或其他重大資訊安全事件</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事件處理時間為</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36</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小時內完成</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需和上級管理單位報備且建立聯絡並指定相關人員待命追蹤處理狀況</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電子郵件通知寄發</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事件單成立後</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1</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個小時</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事件單成立後每隔</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12</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小時</a:t>
            </a:r>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l"/>
            </a:pP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事件單成立後</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72</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小時每隔</a:t>
            </a:r>
            <a:r>
              <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12</a:t>
            </a:r>
            <a:r>
              <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個小時寄發逾時通知</a:t>
            </a:r>
          </a:p>
          <a:p>
            <a:endParaRPr lang="en-US" altLang="zh-TW"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endParaRPr lang="zh-TW" altLang="en-US"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p:txBody>
      </p:sp>
      <p:sp>
        <p:nvSpPr>
          <p:cNvPr id="6" name="投影片編號版面配置區 5">
            <a:extLst>
              <a:ext uri="{FF2B5EF4-FFF2-40B4-BE49-F238E27FC236}">
                <a16:creationId xmlns:a16="http://schemas.microsoft.com/office/drawing/2014/main" id="{AE2AC261-5D9E-4CFB-AB70-631A166AA5B8}"/>
              </a:ext>
            </a:extLst>
          </p:cNvPr>
          <p:cNvSpPr txBox="1">
            <a:spLocks/>
          </p:cNvSpPr>
          <p:nvPr/>
        </p:nvSpPr>
        <p:spPr>
          <a:xfrm>
            <a:off x="11508661" y="6492875"/>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1200" dirty="0">
                <a:solidFill>
                  <a:schemeClr val="bg1"/>
                </a:solidFill>
                <a:latin typeface="Times New Roman" panose="02020603050405020304" pitchFamily="18" charset="0"/>
                <a:cs typeface="Times New Roman" panose="02020603050405020304" pitchFamily="18" charset="0"/>
              </a:rPr>
              <a:t>4</a:t>
            </a:r>
            <a:endParaRPr lang="zh-TW"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981084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5A35CF9-16A2-4C79-A765-AB92A9085EBD}"/>
              </a:ext>
            </a:extLst>
          </p:cNvPr>
          <p:cNvSpPr>
            <a:spLocks noGrp="1"/>
          </p:cNvSpPr>
          <p:nvPr>
            <p:ph type="title"/>
          </p:nvPr>
        </p:nvSpPr>
        <p:spPr/>
        <p:txBody>
          <a:bodyPr/>
          <a:lstStyle/>
          <a:p>
            <a:r>
              <a:rPr lang="zh-TW" altLang="en-US" b="1" dirty="0"/>
              <a:t>資安預警情報事件單</a:t>
            </a:r>
            <a:r>
              <a:rPr lang="en-US" altLang="zh-TW" b="1" dirty="0"/>
              <a:t>(EWA)</a:t>
            </a:r>
            <a:endParaRPr lang="zh-TW" altLang="en-US" b="1" dirty="0"/>
          </a:p>
        </p:txBody>
      </p:sp>
      <p:sp>
        <p:nvSpPr>
          <p:cNvPr id="7" name="內容版面配置區 2">
            <a:extLst>
              <a:ext uri="{FF2B5EF4-FFF2-40B4-BE49-F238E27FC236}">
                <a16:creationId xmlns:a16="http://schemas.microsoft.com/office/drawing/2014/main" id="{F4AFD124-5B8E-4E08-96EA-7DED04787E5F}"/>
              </a:ext>
            </a:extLst>
          </p:cNvPr>
          <p:cNvSpPr>
            <a:spLocks noGrp="1"/>
          </p:cNvSpPr>
          <p:nvPr>
            <p:ph idx="1"/>
          </p:nvPr>
        </p:nvSpPr>
        <p:spPr>
          <a:xfrm>
            <a:off x="677334" y="1661347"/>
            <a:ext cx="9578135" cy="4904991"/>
          </a:xfrm>
        </p:spPr>
        <p:txBody>
          <a:bodyPr>
            <a:noAutofit/>
          </a:bodyPr>
          <a:lstStyle/>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資安預警情報</a:t>
            </a:r>
            <a:r>
              <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(EWA)</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為教育部各資安計畫團隊或是其他情資來源單位，偵測到疑似網路攻擊行為時所發送的預警通知。</a:t>
            </a:r>
          </a:p>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由一線單位進行檢查、處理及填報作業，區縣市網路中心進行追蹤作業</a:t>
            </a:r>
          </a:p>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連線單位收到資安預警通知時，請檢查該主機是否有異常網路活動跡象，並進行處理狀態回覆：</a:t>
            </a:r>
          </a:p>
          <a:p>
            <a:pPr lvl="1">
              <a:buFont typeface="Wingdings" panose="05000000000000000000" pitchFamily="2" charset="2"/>
              <a:buChar char="Ø"/>
            </a:pPr>
            <a:r>
              <a:rPr lang="zh-TW" altLang="en-US" sz="2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確實事件：先於通報平台採</a:t>
            </a:r>
            <a:r>
              <a:rPr lang="en-US" altLang="zh-TW" sz="2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2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自行通報</a:t>
            </a:r>
            <a:r>
              <a:rPr lang="en-US" altLang="zh-TW" sz="2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取得事件單編號</a:t>
            </a:r>
          </a:p>
          <a:p>
            <a:pPr lvl="1">
              <a:buFont typeface="Wingdings" panose="05000000000000000000" pitchFamily="2" charset="2"/>
              <a:buChar char="Ø"/>
            </a:pPr>
            <a:r>
              <a:rPr lang="zh-TW" altLang="en-US" sz="2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誤報：請詳填原因 </a:t>
            </a:r>
            <a:r>
              <a:rPr lang="en-US" altLang="zh-TW" sz="2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以利發單單位調校規則</a:t>
            </a:r>
            <a:r>
              <a:rPr lang="en-US" altLang="zh-TW" sz="2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t>
            </a:r>
          </a:p>
          <a:p>
            <a:pPr lvl="1">
              <a:buFont typeface="Wingdings" panose="05000000000000000000" pitchFamily="2" charset="2"/>
              <a:buChar char="Ø"/>
            </a:pPr>
            <a:r>
              <a:rPr lang="zh-TW" altLang="en-US" sz="22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無法判斷：證據不足</a:t>
            </a:r>
          </a:p>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處理時效：一星期內</a:t>
            </a:r>
          </a:p>
        </p:txBody>
      </p:sp>
      <p:sp>
        <p:nvSpPr>
          <p:cNvPr id="11" name="投影片編號版面配置區 5">
            <a:extLst>
              <a:ext uri="{FF2B5EF4-FFF2-40B4-BE49-F238E27FC236}">
                <a16:creationId xmlns:a16="http://schemas.microsoft.com/office/drawing/2014/main" id="{C679F5C2-D2B4-410A-A453-5BCAE50932A6}"/>
              </a:ext>
            </a:extLst>
          </p:cNvPr>
          <p:cNvSpPr txBox="1">
            <a:spLocks/>
          </p:cNvSpPr>
          <p:nvPr/>
        </p:nvSpPr>
        <p:spPr>
          <a:xfrm>
            <a:off x="11508661" y="6492875"/>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1200" dirty="0">
                <a:solidFill>
                  <a:schemeClr val="bg1"/>
                </a:solidFill>
                <a:latin typeface="Times New Roman" panose="02020603050405020304" pitchFamily="18" charset="0"/>
                <a:cs typeface="Times New Roman" panose="02020603050405020304" pitchFamily="18" charset="0"/>
              </a:rPr>
              <a:t>5</a:t>
            </a:r>
            <a:endParaRPr lang="zh-TW"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358187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45A35CF9-16A2-4C79-A765-AB92A9085EBD}"/>
              </a:ext>
            </a:extLst>
          </p:cNvPr>
          <p:cNvSpPr>
            <a:spLocks noGrp="1"/>
          </p:cNvSpPr>
          <p:nvPr>
            <p:ph type="title"/>
          </p:nvPr>
        </p:nvSpPr>
        <p:spPr/>
        <p:txBody>
          <a:bodyPr/>
          <a:lstStyle/>
          <a:p>
            <a:r>
              <a:rPr lang="zh-TW" altLang="en-US" b="1" dirty="0"/>
              <a:t>資安預警情報事件單回報方式</a:t>
            </a:r>
          </a:p>
        </p:txBody>
      </p:sp>
      <p:sp>
        <p:nvSpPr>
          <p:cNvPr id="4" name="內容版面配置區 3">
            <a:extLst>
              <a:ext uri="{FF2B5EF4-FFF2-40B4-BE49-F238E27FC236}">
                <a16:creationId xmlns:a16="http://schemas.microsoft.com/office/drawing/2014/main" id="{A1960D40-613A-4BC9-A6CB-A0D5205A818C}"/>
              </a:ext>
            </a:extLst>
          </p:cNvPr>
          <p:cNvSpPr>
            <a:spLocks noGrp="1"/>
          </p:cNvSpPr>
          <p:nvPr>
            <p:ph idx="1"/>
          </p:nvPr>
        </p:nvSpPr>
        <p:spPr/>
        <p:txBody>
          <a:bodyPr/>
          <a:lstStyle/>
          <a:p>
            <a:endParaRPr lang="zh-TW" altLang="en-US"/>
          </a:p>
        </p:txBody>
      </p:sp>
      <p:pic>
        <p:nvPicPr>
          <p:cNvPr id="6" name="圖片 5">
            <a:extLst>
              <a:ext uri="{FF2B5EF4-FFF2-40B4-BE49-F238E27FC236}">
                <a16:creationId xmlns:a16="http://schemas.microsoft.com/office/drawing/2014/main" id="{3E3879D0-9C07-44CA-9601-AAD52D5FBA3C}"/>
              </a:ext>
            </a:extLst>
          </p:cNvPr>
          <p:cNvPicPr>
            <a:picLocks noChangeAspect="1"/>
          </p:cNvPicPr>
          <p:nvPr/>
        </p:nvPicPr>
        <p:blipFill>
          <a:blip r:embed="rId3"/>
          <a:stretch>
            <a:fillRect/>
          </a:stretch>
        </p:blipFill>
        <p:spPr>
          <a:xfrm>
            <a:off x="929898" y="1294520"/>
            <a:ext cx="10332203" cy="5395054"/>
          </a:xfrm>
          <a:prstGeom prst="rect">
            <a:avLst/>
          </a:prstGeom>
        </p:spPr>
      </p:pic>
      <p:sp>
        <p:nvSpPr>
          <p:cNvPr id="9" name="投影片編號版面配置區 5">
            <a:extLst>
              <a:ext uri="{FF2B5EF4-FFF2-40B4-BE49-F238E27FC236}">
                <a16:creationId xmlns:a16="http://schemas.microsoft.com/office/drawing/2014/main" id="{18928A3D-CBE5-40C1-8DDB-3FA21CC667BB}"/>
              </a:ext>
            </a:extLst>
          </p:cNvPr>
          <p:cNvSpPr txBox="1">
            <a:spLocks/>
          </p:cNvSpPr>
          <p:nvPr/>
        </p:nvSpPr>
        <p:spPr>
          <a:xfrm>
            <a:off x="11508661" y="6492875"/>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1200" dirty="0">
                <a:solidFill>
                  <a:schemeClr val="bg1"/>
                </a:solidFill>
                <a:latin typeface="Times New Roman" panose="02020603050405020304" pitchFamily="18" charset="0"/>
                <a:cs typeface="Times New Roman" panose="02020603050405020304" pitchFamily="18" charset="0"/>
              </a:rPr>
              <a:t>6</a:t>
            </a:r>
            <a:endParaRPr lang="zh-TW"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215573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84C11FE-9D33-4059-BA99-9C783D2E284E}"/>
              </a:ext>
            </a:extLst>
          </p:cNvPr>
          <p:cNvSpPr>
            <a:spLocks noGrp="1"/>
          </p:cNvSpPr>
          <p:nvPr>
            <p:ph type="title"/>
          </p:nvPr>
        </p:nvSpPr>
        <p:spPr/>
        <p:txBody>
          <a:bodyPr/>
          <a:lstStyle/>
          <a:p>
            <a:r>
              <a:rPr lang="zh-TW" altLang="en-US" b="1" dirty="0"/>
              <a:t>緊急應處警訊</a:t>
            </a:r>
            <a:r>
              <a:rPr lang="en-US" altLang="zh-TW" b="1" dirty="0"/>
              <a:t>(ALT)</a:t>
            </a:r>
            <a:endParaRPr lang="zh-TW" altLang="en-US" b="1" dirty="0"/>
          </a:p>
        </p:txBody>
      </p:sp>
      <p:sp>
        <p:nvSpPr>
          <p:cNvPr id="3" name="內容版面配置區 2">
            <a:extLst>
              <a:ext uri="{FF2B5EF4-FFF2-40B4-BE49-F238E27FC236}">
                <a16:creationId xmlns:a16="http://schemas.microsoft.com/office/drawing/2014/main" id="{66E337B5-4649-45D4-BD86-7BB843A29A3F}"/>
              </a:ext>
            </a:extLst>
          </p:cNvPr>
          <p:cNvSpPr>
            <a:spLocks noGrp="1"/>
          </p:cNvSpPr>
          <p:nvPr>
            <p:ph idx="1"/>
          </p:nvPr>
        </p:nvSpPr>
        <p:spPr>
          <a:xfrm>
            <a:off x="677334" y="1661347"/>
            <a:ext cx="9578135" cy="4904991"/>
          </a:xfrm>
        </p:spPr>
        <p:txBody>
          <a:bodyPr>
            <a:noAutofit/>
          </a:bodyPr>
          <a:lstStyle/>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緊急應處警訊</a:t>
            </a:r>
            <a:r>
              <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(ALT)</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指針對影響範圍廣泛的資安風險，發布警訊通知機關調查受影響情形</a:t>
            </a:r>
            <a:endPar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Ø"/>
            </a:pP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重大漏洞</a:t>
            </a:r>
            <a:endPar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Ø"/>
            </a:pP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特定資通系統具安全性問題</a:t>
            </a:r>
          </a:p>
          <a:p>
            <a:pPr lvl="1">
              <a:buFont typeface="Wingdings" panose="05000000000000000000" pitchFamily="2" charset="2"/>
              <a:buChar char="Ø"/>
            </a:pP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經教育部評估有調查必要事項</a:t>
            </a:r>
            <a:endPar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為推動學術網路建立</a:t>
            </a:r>
            <a:r>
              <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ALT</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調查機制，加強各級單位對</a:t>
            </a:r>
            <a:r>
              <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ALT</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調查機制作業流程與程序的熟悉度</a:t>
            </a:r>
            <a:endPar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Ø"/>
            </a:pPr>
            <a:r>
              <a:rPr lang="zh-TW" altLang="en-US" sz="2400" b="1" u="sng"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預計今年</a:t>
            </a:r>
            <a:r>
              <a:rPr lang="en-US" altLang="zh-TW" sz="2400" b="1" u="sng"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6</a:t>
            </a:r>
            <a:r>
              <a:rPr lang="zh-TW" altLang="en-US" sz="2400" b="1" u="sng"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月份辦理緊急應處調查機制</a:t>
            </a:r>
            <a:r>
              <a:rPr lang="en-US" altLang="zh-TW" sz="2400" b="1" u="sng"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(ALT</a:t>
            </a:r>
            <a:r>
              <a:rPr lang="zh-TW" altLang="en-US" sz="2400" b="1" u="sng"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系統</a:t>
            </a:r>
            <a:r>
              <a:rPr lang="en-US" altLang="zh-TW" sz="2400" b="1" u="sng"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a:t>
            </a:r>
            <a:r>
              <a:rPr lang="zh-TW" altLang="en-US" sz="2400" b="1" u="sng"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演練計畫</a:t>
            </a:r>
            <a:endParaRPr lang="en-US" altLang="zh-TW" sz="2400" b="1" u="sng"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endParaRPr>
          </a:p>
          <a:p>
            <a:pPr lvl="1">
              <a:buFont typeface="Wingdings" panose="05000000000000000000" pitchFamily="2" charset="2"/>
              <a:buChar char="Ø"/>
            </a:pP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本次演練將以調查各單位對事務機的防護管理</a:t>
            </a:r>
          </a:p>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請各級學校收到緊急應處警訊</a:t>
            </a:r>
            <a:r>
              <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(ALT)</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情資時，協助配合情資調查作業</a:t>
            </a:r>
          </a:p>
        </p:txBody>
      </p:sp>
      <p:sp>
        <p:nvSpPr>
          <p:cNvPr id="5" name="投影片編號版面配置區 5">
            <a:extLst>
              <a:ext uri="{FF2B5EF4-FFF2-40B4-BE49-F238E27FC236}">
                <a16:creationId xmlns:a16="http://schemas.microsoft.com/office/drawing/2014/main" id="{2A2E32A6-4562-4E65-A300-3AB0F037D073}"/>
              </a:ext>
            </a:extLst>
          </p:cNvPr>
          <p:cNvSpPr txBox="1">
            <a:spLocks/>
          </p:cNvSpPr>
          <p:nvPr/>
        </p:nvSpPr>
        <p:spPr>
          <a:xfrm>
            <a:off x="11508661" y="6492875"/>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1200" dirty="0">
                <a:solidFill>
                  <a:schemeClr val="bg1"/>
                </a:solidFill>
                <a:latin typeface="Times New Roman" panose="02020603050405020304" pitchFamily="18" charset="0"/>
                <a:cs typeface="Times New Roman" panose="02020603050405020304" pitchFamily="18" charset="0"/>
              </a:rPr>
              <a:t>7</a:t>
            </a:r>
            <a:endParaRPr lang="zh-TW"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924753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a:extLst>
              <a:ext uri="{FF2B5EF4-FFF2-40B4-BE49-F238E27FC236}">
                <a16:creationId xmlns:a16="http://schemas.microsoft.com/office/drawing/2014/main" id="{984C11FE-9D33-4059-BA99-9C783D2E284E}"/>
              </a:ext>
            </a:extLst>
          </p:cNvPr>
          <p:cNvSpPr>
            <a:spLocks noGrp="1"/>
          </p:cNvSpPr>
          <p:nvPr>
            <p:ph type="title"/>
          </p:nvPr>
        </p:nvSpPr>
        <p:spPr/>
        <p:txBody>
          <a:bodyPr/>
          <a:lstStyle/>
          <a:p>
            <a:r>
              <a:rPr lang="zh-TW" altLang="en-US" b="1" dirty="0"/>
              <a:t>資通安全通報演練整備注意事項</a:t>
            </a:r>
          </a:p>
        </p:txBody>
      </p:sp>
      <p:sp>
        <p:nvSpPr>
          <p:cNvPr id="3" name="內容版面配置區 2">
            <a:extLst>
              <a:ext uri="{FF2B5EF4-FFF2-40B4-BE49-F238E27FC236}">
                <a16:creationId xmlns:a16="http://schemas.microsoft.com/office/drawing/2014/main" id="{66E337B5-4649-45D4-BD86-7BB843A29A3F}"/>
              </a:ext>
            </a:extLst>
          </p:cNvPr>
          <p:cNvSpPr>
            <a:spLocks noGrp="1"/>
          </p:cNvSpPr>
          <p:nvPr>
            <p:ph idx="1"/>
          </p:nvPr>
        </p:nvSpPr>
        <p:spPr>
          <a:xfrm>
            <a:off x="677334" y="1661347"/>
            <a:ext cx="9578135" cy="4904991"/>
          </a:xfrm>
        </p:spPr>
        <p:txBody>
          <a:bodyPr>
            <a:noAutofit/>
          </a:bodyPr>
          <a:lstStyle/>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演練整備期：</a:t>
            </a:r>
            <a:r>
              <a:rPr lang="zh-TW" altLang="en-US" sz="24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接獲公文至演練開始前一日</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止</a:t>
            </a:r>
          </a:p>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教育機構資安通報平台帳號資料確認</a:t>
            </a:r>
          </a:p>
          <a:p>
            <a:pPr lvl="1">
              <a:buFont typeface="Wingdings" panose="05000000000000000000" pitchFamily="2" charset="2"/>
              <a:buChar char="Ø"/>
            </a:pP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進行登入測試，登入時使用</a:t>
            </a:r>
            <a:r>
              <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OID</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登入</a:t>
            </a:r>
          </a:p>
          <a:p>
            <a:pPr lvl="1">
              <a:buFont typeface="Wingdings" panose="05000000000000000000" pitchFamily="2" charset="2"/>
              <a:buChar char="Ø"/>
            </a:pP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忘記</a:t>
            </a:r>
            <a:r>
              <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OID</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可至行政院研考會</a:t>
            </a:r>
            <a:r>
              <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OID</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管理網址查詢</a:t>
            </a:r>
            <a:r>
              <a:rPr lang="en-US" altLang="zh-TW"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(http://oid.nat.gov.tw)</a:t>
            </a:r>
          </a:p>
          <a:p>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教育機構資安通報平台資安聯絡人資料確認</a:t>
            </a:r>
          </a:p>
          <a:p>
            <a:pPr lvl="1">
              <a:buFont typeface="Wingdings" panose="05000000000000000000" pitchFamily="2" charset="2"/>
              <a:buChar char="Ø"/>
            </a:pPr>
            <a:r>
              <a:rPr lang="zh-TW" altLang="en-US" sz="2400" b="1"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第一、二連絡人為主要連絡人</a:t>
            </a: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，建議將業務負責人員填寫於前二位，並將未使用連絡人帳號關閉，以達風險控管目的</a:t>
            </a:r>
          </a:p>
          <a:p>
            <a:pPr lvl="1">
              <a:buFont typeface="Wingdings" panose="05000000000000000000" pitchFamily="2" charset="2"/>
              <a:buChar char="Ø"/>
            </a:pPr>
            <a:r>
              <a:rPr lang="zh-TW" altLang="en-US" sz="2400" dirty="0">
                <a:solidFill>
                  <a:schemeClr val="tx1"/>
                </a:solidFill>
                <a:latin typeface="Times New Roman" panose="02020603050405020304" pitchFamily="18" charset="0"/>
                <a:ea typeface="標楷體" panose="03000509000000000000" pitchFamily="65" charset="-120"/>
                <a:cs typeface="Times New Roman" panose="02020603050405020304" pitchFamily="18" charset="0"/>
              </a:rPr>
              <a:t>各聯絡人以各自帳號登入進行資料確認及</a:t>
            </a:r>
            <a:r>
              <a:rPr lang="zh-TW" altLang="en-US" sz="2400" b="1" dirty="0">
                <a:solidFill>
                  <a:srgbClr val="FF0000"/>
                </a:solidFill>
                <a:highlight>
                  <a:srgbClr val="FFFF00"/>
                </a:highlight>
                <a:latin typeface="Times New Roman" panose="02020603050405020304" pitchFamily="18" charset="0"/>
                <a:ea typeface="標楷體" panose="03000509000000000000" pitchFamily="65" charset="-120"/>
                <a:cs typeface="Times New Roman" panose="02020603050405020304" pitchFamily="18" charset="0"/>
              </a:rPr>
              <a:t>密碼更新</a:t>
            </a:r>
            <a:r>
              <a:rPr lang="zh-TW" altLang="en-US" sz="24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作業</a:t>
            </a:r>
          </a:p>
          <a:p>
            <a:pPr lvl="1">
              <a:buFont typeface="Wingdings" panose="05000000000000000000" pitchFamily="2" charset="2"/>
              <a:buChar char="Ø"/>
            </a:pPr>
            <a:r>
              <a:rPr lang="zh-TW" altLang="en-US" sz="2400" b="1" dirty="0">
                <a:solidFill>
                  <a:srgbClr val="FF0000"/>
                </a:solidFill>
                <a:highlight>
                  <a:srgbClr val="FFFF00"/>
                </a:highlight>
                <a:latin typeface="Times New Roman" panose="02020603050405020304" pitchFamily="18" charset="0"/>
                <a:ea typeface="標楷體" panose="03000509000000000000" pitchFamily="65" charset="-120"/>
                <a:cs typeface="Times New Roman" panose="02020603050405020304" pitchFamily="18" charset="0"/>
              </a:rPr>
              <a:t>資安長</a:t>
            </a:r>
            <a:r>
              <a:rPr lang="zh-TW" altLang="en-US" sz="24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聯絡資訊：姓名、公務</a:t>
            </a:r>
            <a:r>
              <a:rPr lang="en-US" altLang="zh-TW" sz="24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EMAIL</a:t>
            </a:r>
            <a:r>
              <a:rPr lang="zh-TW" altLang="en-US" sz="2400" b="1" dirty="0">
                <a:solidFill>
                  <a:srgbClr val="FF0000"/>
                </a:solidFill>
                <a:latin typeface="Times New Roman" panose="02020603050405020304" pitchFamily="18" charset="0"/>
                <a:ea typeface="標楷體" panose="03000509000000000000" pitchFamily="65" charset="-120"/>
                <a:cs typeface="Times New Roman" panose="02020603050405020304" pitchFamily="18" charset="0"/>
              </a:rPr>
              <a:t>、公務電話</a:t>
            </a:r>
          </a:p>
        </p:txBody>
      </p:sp>
      <p:sp>
        <p:nvSpPr>
          <p:cNvPr id="5" name="投影片編號版面配置區 5">
            <a:extLst>
              <a:ext uri="{FF2B5EF4-FFF2-40B4-BE49-F238E27FC236}">
                <a16:creationId xmlns:a16="http://schemas.microsoft.com/office/drawing/2014/main" id="{972044C3-6753-4A85-9017-AB887E7555BA}"/>
              </a:ext>
            </a:extLst>
          </p:cNvPr>
          <p:cNvSpPr txBox="1">
            <a:spLocks/>
          </p:cNvSpPr>
          <p:nvPr/>
        </p:nvSpPr>
        <p:spPr>
          <a:xfrm>
            <a:off x="11508661" y="6492875"/>
            <a:ext cx="683339" cy="365125"/>
          </a:xfrm>
          <a:prstGeom prst="rect">
            <a:avLst/>
          </a:prstGeom>
        </p:spPr>
        <p:txBody>
          <a:bodyPr vert="horz" lIns="91440" tIns="45720" rIns="91440" bIns="45720" rtlCol="0" anchor="ctr"/>
          <a:lstStyle>
            <a:defPPr>
              <a:defRPr lang="en-US"/>
            </a:defPPr>
            <a:lvl1pPr marL="0" algn="r" defTabSz="457200" rtl="0" eaLnBrk="1" latinLnBrk="0" hangingPunct="1">
              <a:defRPr sz="900" kern="1200">
                <a:solidFill>
                  <a:schemeClr val="accent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US" altLang="zh-TW" sz="1200" dirty="0">
                <a:solidFill>
                  <a:schemeClr val="bg1"/>
                </a:solidFill>
                <a:latin typeface="Times New Roman" panose="02020603050405020304" pitchFamily="18" charset="0"/>
                <a:cs typeface="Times New Roman" panose="02020603050405020304" pitchFamily="18" charset="0"/>
              </a:rPr>
              <a:t>8</a:t>
            </a:r>
            <a:endParaRPr lang="zh-TW" altLang="en-US" sz="1200" dirty="0">
              <a:solidFill>
                <a:schemeClr val="bg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675634280"/>
      </p:ext>
    </p:extLst>
  </p:cSld>
  <p:clrMapOvr>
    <a:masterClrMapping/>
  </p:clrMapOvr>
</p:sld>
</file>

<file path=ppt/theme/theme1.xml><?xml version="1.0" encoding="utf-8"?>
<a:theme xmlns:a="http://schemas.openxmlformats.org/drawingml/2006/main" name="多面向">
  <a:themeElements>
    <a:clrScheme name="藍綠色">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多面向">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多面向">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92</TotalTime>
  <Words>831</Words>
  <Application>Microsoft Office PowerPoint</Application>
  <PresentationFormat>寬螢幕</PresentationFormat>
  <Paragraphs>69</Paragraphs>
  <Slides>9</Slides>
  <Notes>6</Notes>
  <HiddenSlides>0</HiddenSlides>
  <MMClips>0</MMClips>
  <ScaleCrop>false</ScaleCrop>
  <HeadingPairs>
    <vt:vector size="6" baseType="variant">
      <vt:variant>
        <vt:lpstr>使用字型</vt:lpstr>
      </vt:variant>
      <vt:variant>
        <vt:i4>7</vt:i4>
      </vt:variant>
      <vt:variant>
        <vt:lpstr>佈景主題</vt:lpstr>
      </vt:variant>
      <vt:variant>
        <vt:i4>1</vt:i4>
      </vt:variant>
      <vt:variant>
        <vt:lpstr>投影片標題</vt:lpstr>
      </vt:variant>
      <vt:variant>
        <vt:i4>9</vt:i4>
      </vt:variant>
    </vt:vector>
  </HeadingPairs>
  <TitlesOfParts>
    <vt:vector size="17" baseType="lpstr">
      <vt:lpstr>標楷體</vt:lpstr>
      <vt:lpstr>Arial</vt:lpstr>
      <vt:lpstr>Calibri</vt:lpstr>
      <vt:lpstr>Times New Roman</vt:lpstr>
      <vt:lpstr>Trebuchet MS</vt:lpstr>
      <vt:lpstr>Wingdings</vt:lpstr>
      <vt:lpstr>Wingdings 3</vt:lpstr>
      <vt:lpstr>多面向</vt:lpstr>
      <vt:lpstr>教育機構資安通報與應變</vt:lpstr>
      <vt:lpstr>告知通報事件單(E-mail及簡訊通知)</vt:lpstr>
      <vt:lpstr>告知通報事件單</vt:lpstr>
      <vt:lpstr>通報應變規劃重點</vt:lpstr>
      <vt:lpstr>依資安等級區分</vt:lpstr>
      <vt:lpstr>資安預警情報事件單(EWA)</vt:lpstr>
      <vt:lpstr>資安預警情報事件單回報方式</vt:lpstr>
      <vt:lpstr>緊急應處警訊(ALT)</vt:lpstr>
      <vt:lpstr>資通安全通報演練整備注意事項</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教育機構資安通報與應變</dc:title>
  <dc:creator>Eric Ke</dc:creator>
  <cp:lastModifiedBy>Eric Ke</cp:lastModifiedBy>
  <cp:revision>8</cp:revision>
  <dcterms:created xsi:type="dcterms:W3CDTF">2023-04-14T08:26:41Z</dcterms:created>
  <dcterms:modified xsi:type="dcterms:W3CDTF">2023-04-14T09:58:44Z</dcterms:modified>
</cp:coreProperties>
</file>