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56" r:id="rId2"/>
    <p:sldId id="419" r:id="rId3"/>
    <p:sldId id="257" r:id="rId4"/>
    <p:sldId id="258" r:id="rId5"/>
    <p:sldId id="420" r:id="rId6"/>
    <p:sldId id="471" r:id="rId7"/>
    <p:sldId id="484" r:id="rId8"/>
    <p:sldId id="270" r:id="rId9"/>
    <p:sldId id="483" r:id="rId10"/>
    <p:sldId id="488" r:id="rId11"/>
    <p:sldId id="489" r:id="rId12"/>
    <p:sldId id="472" r:id="rId13"/>
    <p:sldId id="435" r:id="rId14"/>
    <p:sldId id="339" r:id="rId15"/>
    <p:sldId id="422" r:id="rId16"/>
    <p:sldId id="439" r:id="rId17"/>
    <p:sldId id="442" r:id="rId18"/>
    <p:sldId id="443" r:id="rId19"/>
    <p:sldId id="474" r:id="rId20"/>
    <p:sldId id="485" r:id="rId21"/>
    <p:sldId id="490" r:id="rId22"/>
    <p:sldId id="272" r:id="rId23"/>
    <p:sldId id="477" r:id="rId24"/>
    <p:sldId id="478" r:id="rId25"/>
    <p:sldId id="479" r:id="rId26"/>
    <p:sldId id="480" r:id="rId27"/>
    <p:sldId id="481" r:id="rId28"/>
    <p:sldId id="441" r:id="rId29"/>
    <p:sldId id="450" r:id="rId30"/>
    <p:sldId id="452" r:id="rId31"/>
    <p:sldId id="467" r:id="rId32"/>
    <p:sldId id="475" r:id="rId33"/>
    <p:sldId id="476" r:id="rId34"/>
    <p:sldId id="414" r:id="rId35"/>
    <p:sldId id="430" r:id="rId36"/>
    <p:sldId id="446" r:id="rId37"/>
    <p:sldId id="259" r:id="rId38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nter20" initials="c" lastIdx="1" clrIdx="1">
    <p:extLst>
      <p:ext uri="{19B8F6BF-5375-455C-9EA6-DF929625EA0E}">
        <p15:presenceInfo xmlns:p15="http://schemas.microsoft.com/office/powerpoint/2012/main" userId="center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30A"/>
    <a:srgbClr val="A162D0"/>
    <a:srgbClr val="E0B305"/>
    <a:srgbClr val="D6BBEB"/>
    <a:srgbClr val="F9ED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6391" autoAdjust="0"/>
  </p:normalViewPr>
  <p:slideViewPr>
    <p:cSldViewPr snapToGrid="0">
      <p:cViewPr varScale="1">
        <p:scale>
          <a:sx n="94" d="100"/>
          <a:sy n="94" d="100"/>
        </p:scale>
        <p:origin x="8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0-17T16:21:52.793" idx="1">
    <p:pos x="5333" y="876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28A423-27DC-4010-9975-707183A5F0E7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TW" altLang="en-US"/>
        </a:p>
      </dgm:t>
    </dgm:pt>
    <dgm:pt modelId="{5E3F985A-1365-469E-A177-6CFC6274D6DF}">
      <dgm:prSet phldrT="[文字]" custT="1"/>
      <dgm:spPr/>
      <dgm:t>
        <a:bodyPr/>
        <a:lstStyle/>
        <a:p>
          <a:r>
            <a:rPr lang="zh-TW" altLang="en-US" sz="2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協助連線學校檢視資安防護能力</a:t>
          </a:r>
          <a:endParaRPr lang="zh-TW" altLang="en-US" sz="2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B3C87D03-59B9-4B65-9DD1-3508FD3AE66D}" type="parTrans" cxnId="{1C803EB9-86C4-4D35-A241-6C1E622656CF}">
      <dgm:prSet/>
      <dgm:spPr/>
      <dgm:t>
        <a:bodyPr/>
        <a:lstStyle/>
        <a:p>
          <a:endParaRPr lang="zh-TW" altLang="en-US"/>
        </a:p>
      </dgm:t>
    </dgm:pt>
    <dgm:pt modelId="{D312D110-8F96-42C5-B411-637A005FDCCE}" type="sibTrans" cxnId="{1C803EB9-86C4-4D35-A241-6C1E622656CF}">
      <dgm:prSet/>
      <dgm:spPr/>
      <dgm:t>
        <a:bodyPr/>
        <a:lstStyle/>
        <a:p>
          <a:endParaRPr lang="zh-TW" altLang="en-US"/>
        </a:p>
      </dgm:t>
    </dgm:pt>
    <dgm:pt modelId="{E1D016E3-E9EC-4779-9B66-DE866DFF4B8D}">
      <dgm:prSet phldrT="[文字]" custT="1"/>
      <dgm:spPr/>
      <dgm:t>
        <a:bodyPr/>
        <a:lstStyle/>
        <a:p>
          <a:r>
            <a:rPr lang="zh-TW" altLang="en-US" sz="2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提供連線學校資安改善建議</a:t>
          </a:r>
          <a:endParaRPr lang="zh-TW" altLang="en-US" sz="2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DA6FDDAE-1D80-4C74-9217-A9B4429F8ABC}" type="parTrans" cxnId="{3B14818A-96B0-4AA7-BFA0-445C394187E4}">
      <dgm:prSet/>
      <dgm:spPr/>
      <dgm:t>
        <a:bodyPr/>
        <a:lstStyle/>
        <a:p>
          <a:endParaRPr lang="zh-TW" altLang="en-US"/>
        </a:p>
      </dgm:t>
    </dgm:pt>
    <dgm:pt modelId="{AC764442-8FCF-4558-9494-0A2835D7D78D}" type="sibTrans" cxnId="{3B14818A-96B0-4AA7-BFA0-445C394187E4}">
      <dgm:prSet/>
      <dgm:spPr/>
      <dgm:t>
        <a:bodyPr/>
        <a:lstStyle/>
        <a:p>
          <a:endParaRPr lang="zh-TW" altLang="en-US"/>
        </a:p>
      </dgm:t>
    </dgm:pt>
    <dgm:pt modelId="{9F12FEB2-DDB8-412F-B99F-DF05DA6DC8FB}">
      <dgm:prSet phldrT="[文字]" custT="1"/>
      <dgm:spPr/>
      <dgm:t>
        <a:bodyPr/>
        <a:lstStyle/>
        <a:p>
          <a:r>
            <a:rPr lang="zh-TW" altLang="en-US" sz="2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協助檢視網路架構及網路活動</a:t>
          </a:r>
          <a:endParaRPr lang="zh-TW" altLang="en-US" sz="2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78B7C71C-77AA-46B0-A328-21B90C648833}" type="parTrans" cxnId="{07F90D3D-3D0C-451B-BF8F-90BA1F6F6458}">
      <dgm:prSet/>
      <dgm:spPr/>
      <dgm:t>
        <a:bodyPr/>
        <a:lstStyle/>
        <a:p>
          <a:endParaRPr lang="zh-TW" altLang="en-US"/>
        </a:p>
      </dgm:t>
    </dgm:pt>
    <dgm:pt modelId="{D621CFD2-4D45-417E-BDB2-63213EF28B65}" type="sibTrans" cxnId="{07F90D3D-3D0C-451B-BF8F-90BA1F6F6458}">
      <dgm:prSet/>
      <dgm:spPr/>
      <dgm:t>
        <a:bodyPr/>
        <a:lstStyle/>
        <a:p>
          <a:endParaRPr lang="zh-TW" altLang="en-US"/>
        </a:p>
      </dgm:t>
    </dgm:pt>
    <dgm:pt modelId="{B5601C71-BDB3-4930-9C65-A9620FDD60B5}">
      <dgm:prSet phldrT="[文字]" custT="1"/>
      <dgm:spPr/>
      <dgm:t>
        <a:bodyPr/>
        <a:lstStyle/>
        <a:p>
          <a:r>
            <a:rPr lang="zh-TW" altLang="en-US" sz="24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提供連線學校到點服務</a:t>
          </a:r>
          <a:endParaRPr lang="zh-TW" altLang="en-US" sz="24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335FD14-56E1-466B-86E8-138C611A2E0B}" type="parTrans" cxnId="{1DFC4E8A-5E6D-416E-B370-39B370B5E496}">
      <dgm:prSet/>
      <dgm:spPr/>
      <dgm:t>
        <a:bodyPr/>
        <a:lstStyle/>
        <a:p>
          <a:endParaRPr lang="zh-TW" altLang="en-US"/>
        </a:p>
      </dgm:t>
    </dgm:pt>
    <dgm:pt modelId="{BF0EA62C-AE02-4D45-A044-C06624379274}" type="sibTrans" cxnId="{1DFC4E8A-5E6D-416E-B370-39B370B5E496}">
      <dgm:prSet/>
      <dgm:spPr/>
      <dgm:t>
        <a:bodyPr/>
        <a:lstStyle/>
        <a:p>
          <a:endParaRPr lang="zh-TW" altLang="en-US"/>
        </a:p>
      </dgm:t>
    </dgm:pt>
    <dgm:pt modelId="{0C9D7AD1-3813-46A1-A72D-EFC2C6DD9300}" type="pres">
      <dgm:prSet presAssocID="{A228A423-27DC-4010-9975-707183A5F0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788F6D7-1B46-4097-958A-D388E1A59EEC}" type="pres">
      <dgm:prSet presAssocID="{5E3F985A-1365-469E-A177-6CFC6274D6DF}" presName="parentText" presStyleLbl="node1" presStyleIdx="0" presStyleCnt="4" custLinFactY="-1197" custLinFactNeighborX="-200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34E95E-B437-4C0F-9242-57D064A7E4C9}" type="pres">
      <dgm:prSet presAssocID="{D312D110-8F96-42C5-B411-637A005FDCCE}" presName="spacer" presStyleCnt="0"/>
      <dgm:spPr/>
      <dgm:t>
        <a:bodyPr/>
        <a:lstStyle/>
        <a:p>
          <a:endParaRPr lang="zh-TW" altLang="en-US"/>
        </a:p>
      </dgm:t>
    </dgm:pt>
    <dgm:pt modelId="{EA3E1E34-347A-4293-8C70-0A8BEACFB7ED}" type="pres">
      <dgm:prSet presAssocID="{9F12FEB2-DDB8-412F-B99F-DF05DA6DC8F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73C603A-20CF-4171-964B-D92B19078F85}" type="pres">
      <dgm:prSet presAssocID="{D621CFD2-4D45-417E-BDB2-63213EF28B65}" presName="spacer" presStyleCnt="0"/>
      <dgm:spPr/>
      <dgm:t>
        <a:bodyPr/>
        <a:lstStyle/>
        <a:p>
          <a:endParaRPr lang="zh-TW" altLang="en-US"/>
        </a:p>
      </dgm:t>
    </dgm:pt>
    <dgm:pt modelId="{9A15ADCE-6D15-4DF4-8CF2-6CEDD559C392}" type="pres">
      <dgm:prSet presAssocID="{E1D016E3-E9EC-4779-9B66-DE866DFF4B8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9B21A5B-69D4-423F-942F-A7183B011431}" type="pres">
      <dgm:prSet presAssocID="{AC764442-8FCF-4558-9494-0A2835D7D78D}" presName="spacer" presStyleCnt="0"/>
      <dgm:spPr/>
      <dgm:t>
        <a:bodyPr/>
        <a:lstStyle/>
        <a:p>
          <a:endParaRPr lang="zh-TW" altLang="en-US"/>
        </a:p>
      </dgm:t>
    </dgm:pt>
    <dgm:pt modelId="{EFAF8A9D-5F40-4320-9078-A214FCA80E5C}" type="pres">
      <dgm:prSet presAssocID="{B5601C71-BDB3-4930-9C65-A9620FDD60B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9E477FF-2B03-4F8D-8CB2-A5B3E70CBB84}" type="presOf" srcId="{E1D016E3-E9EC-4779-9B66-DE866DFF4B8D}" destId="{9A15ADCE-6D15-4DF4-8CF2-6CEDD559C392}" srcOrd="0" destOrd="0" presId="urn:microsoft.com/office/officeart/2005/8/layout/vList2"/>
    <dgm:cxn modelId="{FD87024C-3BE0-4F72-80D3-113029E680F2}" type="presOf" srcId="{B5601C71-BDB3-4930-9C65-A9620FDD60B5}" destId="{EFAF8A9D-5F40-4320-9078-A214FCA80E5C}" srcOrd="0" destOrd="0" presId="urn:microsoft.com/office/officeart/2005/8/layout/vList2"/>
    <dgm:cxn modelId="{07F90D3D-3D0C-451B-BF8F-90BA1F6F6458}" srcId="{A228A423-27DC-4010-9975-707183A5F0E7}" destId="{9F12FEB2-DDB8-412F-B99F-DF05DA6DC8FB}" srcOrd="1" destOrd="0" parTransId="{78B7C71C-77AA-46B0-A328-21B90C648833}" sibTransId="{D621CFD2-4D45-417E-BDB2-63213EF28B65}"/>
    <dgm:cxn modelId="{1C803EB9-86C4-4D35-A241-6C1E622656CF}" srcId="{A228A423-27DC-4010-9975-707183A5F0E7}" destId="{5E3F985A-1365-469E-A177-6CFC6274D6DF}" srcOrd="0" destOrd="0" parTransId="{B3C87D03-59B9-4B65-9DD1-3508FD3AE66D}" sibTransId="{D312D110-8F96-42C5-B411-637A005FDCCE}"/>
    <dgm:cxn modelId="{B46AD6E0-7474-4DD4-90DE-C5C989687090}" type="presOf" srcId="{A228A423-27DC-4010-9975-707183A5F0E7}" destId="{0C9D7AD1-3813-46A1-A72D-EFC2C6DD9300}" srcOrd="0" destOrd="0" presId="urn:microsoft.com/office/officeart/2005/8/layout/vList2"/>
    <dgm:cxn modelId="{A5A40D0D-D5B0-4F88-A162-128B166A098D}" type="presOf" srcId="{9F12FEB2-DDB8-412F-B99F-DF05DA6DC8FB}" destId="{EA3E1E34-347A-4293-8C70-0A8BEACFB7ED}" srcOrd="0" destOrd="0" presId="urn:microsoft.com/office/officeart/2005/8/layout/vList2"/>
    <dgm:cxn modelId="{3B14818A-96B0-4AA7-BFA0-445C394187E4}" srcId="{A228A423-27DC-4010-9975-707183A5F0E7}" destId="{E1D016E3-E9EC-4779-9B66-DE866DFF4B8D}" srcOrd="2" destOrd="0" parTransId="{DA6FDDAE-1D80-4C74-9217-A9B4429F8ABC}" sibTransId="{AC764442-8FCF-4558-9494-0A2835D7D78D}"/>
    <dgm:cxn modelId="{24A89BA1-205D-48C1-AFD0-B5559793C511}" type="presOf" srcId="{5E3F985A-1365-469E-A177-6CFC6274D6DF}" destId="{3788F6D7-1B46-4097-958A-D388E1A59EEC}" srcOrd="0" destOrd="0" presId="urn:microsoft.com/office/officeart/2005/8/layout/vList2"/>
    <dgm:cxn modelId="{1DFC4E8A-5E6D-416E-B370-39B370B5E496}" srcId="{A228A423-27DC-4010-9975-707183A5F0E7}" destId="{B5601C71-BDB3-4930-9C65-A9620FDD60B5}" srcOrd="3" destOrd="0" parTransId="{5335FD14-56E1-466B-86E8-138C611A2E0B}" sibTransId="{BF0EA62C-AE02-4D45-A044-C06624379274}"/>
    <dgm:cxn modelId="{557D4970-2330-42CB-BF7B-A6BA112331D6}" type="presParOf" srcId="{0C9D7AD1-3813-46A1-A72D-EFC2C6DD9300}" destId="{3788F6D7-1B46-4097-958A-D388E1A59EEC}" srcOrd="0" destOrd="0" presId="urn:microsoft.com/office/officeart/2005/8/layout/vList2"/>
    <dgm:cxn modelId="{AC29939A-66E9-4711-99FA-7C067998BE7F}" type="presParOf" srcId="{0C9D7AD1-3813-46A1-A72D-EFC2C6DD9300}" destId="{A634E95E-B437-4C0F-9242-57D064A7E4C9}" srcOrd="1" destOrd="0" presId="urn:microsoft.com/office/officeart/2005/8/layout/vList2"/>
    <dgm:cxn modelId="{8D95E0F8-DE4A-4188-9442-4C9E07B8E47C}" type="presParOf" srcId="{0C9D7AD1-3813-46A1-A72D-EFC2C6DD9300}" destId="{EA3E1E34-347A-4293-8C70-0A8BEACFB7ED}" srcOrd="2" destOrd="0" presId="urn:microsoft.com/office/officeart/2005/8/layout/vList2"/>
    <dgm:cxn modelId="{3F8BA2A9-06DE-4E51-A951-C12B21A13802}" type="presParOf" srcId="{0C9D7AD1-3813-46A1-A72D-EFC2C6DD9300}" destId="{373C603A-20CF-4171-964B-D92B19078F85}" srcOrd="3" destOrd="0" presId="urn:microsoft.com/office/officeart/2005/8/layout/vList2"/>
    <dgm:cxn modelId="{DC9D2406-AD8E-4D00-8544-73986E14F800}" type="presParOf" srcId="{0C9D7AD1-3813-46A1-A72D-EFC2C6DD9300}" destId="{9A15ADCE-6D15-4DF4-8CF2-6CEDD559C392}" srcOrd="4" destOrd="0" presId="urn:microsoft.com/office/officeart/2005/8/layout/vList2"/>
    <dgm:cxn modelId="{FE0ED5EE-D9A8-49DF-A7B8-EA670A40ACD4}" type="presParOf" srcId="{0C9D7AD1-3813-46A1-A72D-EFC2C6DD9300}" destId="{09B21A5B-69D4-423F-942F-A7183B011431}" srcOrd="5" destOrd="0" presId="urn:microsoft.com/office/officeart/2005/8/layout/vList2"/>
    <dgm:cxn modelId="{219A4745-E3B6-495A-8E73-F919E24B06C0}" type="presParOf" srcId="{0C9D7AD1-3813-46A1-A72D-EFC2C6DD9300}" destId="{EFAF8A9D-5F40-4320-9078-A214FCA80E5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87AA9A-2D26-446F-997A-CB14BEE56A1F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805742C7-6035-4920-8CA9-25F49AA4E3F1}">
      <dgm:prSet phldrT="[文字]" custT="1"/>
      <dgm:spPr/>
      <dgm:t>
        <a:bodyPr/>
        <a:lstStyle/>
        <a:p>
          <a:r>
            <a:rPr lang="zh-TW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監測網路設備狀態及介面狀態及速度，以</a:t>
          </a:r>
          <a:r>
            <a:rPr lang="en-US" altLang="zh-TW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LINE</a:t>
          </a:r>
          <a:r>
            <a:rPr lang="zh-TW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即時告警</a:t>
          </a:r>
          <a:endParaRPr lang="en-US" altLang="zh-TW" sz="1800" b="0" i="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62BA1CCB-E7A8-420B-B159-4F570C58C911}" type="parTrans" cxnId="{64E346F0-BA07-4E25-9955-CBF11380D271}">
      <dgm:prSet/>
      <dgm:spPr/>
      <dgm:t>
        <a:bodyPr/>
        <a:lstStyle/>
        <a:p>
          <a:endParaRPr lang="zh-TW" altLang="en-US"/>
        </a:p>
      </dgm:t>
    </dgm:pt>
    <dgm:pt modelId="{336C6590-2F46-40B2-B1A5-5443C7FF895D}" type="sibTrans" cxnId="{64E346F0-BA07-4E25-9955-CBF11380D271}">
      <dgm:prSet/>
      <dgm:spPr/>
      <dgm:t>
        <a:bodyPr/>
        <a:lstStyle/>
        <a:p>
          <a:endParaRPr lang="zh-TW" altLang="en-US"/>
        </a:p>
      </dgm:t>
    </dgm:pt>
    <dgm:pt modelId="{6C9866E7-27D7-482C-83FB-7BCCB9FCB9BC}">
      <dgm:prSet phldrT="[文字]" custT="1"/>
      <dgm:spPr/>
      <dgm:t>
        <a:bodyPr/>
        <a:lstStyle/>
        <a:p>
          <a:r>
            <a:rPr lang="zh-TW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當收到</a:t>
          </a:r>
          <a:r>
            <a:rPr lang="en-US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LINE</a:t>
          </a:r>
          <a:r>
            <a:rPr lang="zh-TW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訊息告警，請檢視貴校網路對外是否正常</a:t>
          </a:r>
          <a:r>
            <a:rPr lang="en-US" altLang="en-US" sz="1800" b="0" i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en-US" altLang="zh-TW" sz="1800" b="0" i="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CDCD766E-45E5-48F1-B933-C31E2650CFA4}" type="parTrans" cxnId="{FFD2212C-C7D5-48B1-B727-17AFEBB106D9}">
      <dgm:prSet/>
      <dgm:spPr/>
      <dgm:t>
        <a:bodyPr/>
        <a:lstStyle/>
        <a:p>
          <a:endParaRPr lang="zh-TW" altLang="en-US"/>
        </a:p>
      </dgm:t>
    </dgm:pt>
    <dgm:pt modelId="{5C529DB7-A498-4933-B37A-21913519942A}" type="sibTrans" cxnId="{FFD2212C-C7D5-48B1-B727-17AFEBB106D9}">
      <dgm:prSet/>
      <dgm:spPr/>
      <dgm:t>
        <a:bodyPr/>
        <a:lstStyle/>
        <a:p>
          <a:endParaRPr lang="zh-TW" altLang="en-US"/>
        </a:p>
      </dgm:t>
    </dgm:pt>
    <dgm:pt modelId="{A5925895-FCF4-47F8-BD80-48204E75BC2E}" type="pres">
      <dgm:prSet presAssocID="{DA87AA9A-2D26-446F-997A-CB14BEE56A1F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4F7E828-88AC-479C-A36A-8CF0B82B6CCE}" type="pres">
      <dgm:prSet presAssocID="{805742C7-6035-4920-8CA9-25F49AA4E3F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35242B7-A45B-4346-97D0-2E0D4D7DAC1B}" type="pres">
      <dgm:prSet presAssocID="{336C6590-2F46-40B2-B1A5-5443C7FF895D}" presName="sibTrans" presStyleLbl="sibTrans2D1" presStyleIdx="0" presStyleCnt="1"/>
      <dgm:spPr/>
      <dgm:t>
        <a:bodyPr/>
        <a:lstStyle/>
        <a:p>
          <a:endParaRPr lang="zh-TW" altLang="en-US"/>
        </a:p>
      </dgm:t>
    </dgm:pt>
    <dgm:pt modelId="{E29ADDC3-9096-462E-B573-C06C077A167F}" type="pres">
      <dgm:prSet presAssocID="{336C6590-2F46-40B2-B1A5-5443C7FF895D}" presName="connectorText" presStyleLbl="sibTrans2D1" presStyleIdx="0" presStyleCnt="1"/>
      <dgm:spPr/>
      <dgm:t>
        <a:bodyPr/>
        <a:lstStyle/>
        <a:p>
          <a:endParaRPr lang="zh-TW" altLang="en-US"/>
        </a:p>
      </dgm:t>
    </dgm:pt>
    <dgm:pt modelId="{A7960532-F92B-4AB1-8D31-B5971D7C95F9}" type="pres">
      <dgm:prSet presAssocID="{6C9866E7-27D7-482C-83FB-7BCCB9FCB9B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BB1ECB4-A6D7-4620-B71F-FF57DB47DD4F}" type="presOf" srcId="{805742C7-6035-4920-8CA9-25F49AA4E3F1}" destId="{E4F7E828-88AC-479C-A36A-8CF0B82B6CCE}" srcOrd="0" destOrd="0" presId="urn:microsoft.com/office/officeart/2005/8/layout/process2"/>
    <dgm:cxn modelId="{5AD5F0CE-927D-4F42-B3EC-2A185ECC944B}" type="presOf" srcId="{336C6590-2F46-40B2-B1A5-5443C7FF895D}" destId="{E29ADDC3-9096-462E-B573-C06C077A167F}" srcOrd="1" destOrd="0" presId="urn:microsoft.com/office/officeart/2005/8/layout/process2"/>
    <dgm:cxn modelId="{64E346F0-BA07-4E25-9955-CBF11380D271}" srcId="{DA87AA9A-2D26-446F-997A-CB14BEE56A1F}" destId="{805742C7-6035-4920-8CA9-25F49AA4E3F1}" srcOrd="0" destOrd="0" parTransId="{62BA1CCB-E7A8-420B-B159-4F570C58C911}" sibTransId="{336C6590-2F46-40B2-B1A5-5443C7FF895D}"/>
    <dgm:cxn modelId="{FFD2212C-C7D5-48B1-B727-17AFEBB106D9}" srcId="{DA87AA9A-2D26-446F-997A-CB14BEE56A1F}" destId="{6C9866E7-27D7-482C-83FB-7BCCB9FCB9BC}" srcOrd="1" destOrd="0" parTransId="{CDCD766E-45E5-48F1-B933-C31E2650CFA4}" sibTransId="{5C529DB7-A498-4933-B37A-21913519942A}"/>
    <dgm:cxn modelId="{03B0521C-D9F2-46C5-B7E4-BB4CDEF2FDD5}" type="presOf" srcId="{6C9866E7-27D7-482C-83FB-7BCCB9FCB9BC}" destId="{A7960532-F92B-4AB1-8D31-B5971D7C95F9}" srcOrd="0" destOrd="0" presId="urn:microsoft.com/office/officeart/2005/8/layout/process2"/>
    <dgm:cxn modelId="{8D6AEB7E-B44D-4272-AAB0-40031CF14556}" type="presOf" srcId="{DA87AA9A-2D26-446F-997A-CB14BEE56A1F}" destId="{A5925895-FCF4-47F8-BD80-48204E75BC2E}" srcOrd="0" destOrd="0" presId="urn:microsoft.com/office/officeart/2005/8/layout/process2"/>
    <dgm:cxn modelId="{76AD37D3-B24D-4A8D-82EA-108FF186BDC4}" type="presOf" srcId="{336C6590-2F46-40B2-B1A5-5443C7FF895D}" destId="{235242B7-A45B-4346-97D0-2E0D4D7DAC1B}" srcOrd="0" destOrd="0" presId="urn:microsoft.com/office/officeart/2005/8/layout/process2"/>
    <dgm:cxn modelId="{17BF7297-4FFA-4430-AC76-0BF92EAD04F8}" type="presParOf" srcId="{A5925895-FCF4-47F8-BD80-48204E75BC2E}" destId="{E4F7E828-88AC-479C-A36A-8CF0B82B6CCE}" srcOrd="0" destOrd="0" presId="urn:microsoft.com/office/officeart/2005/8/layout/process2"/>
    <dgm:cxn modelId="{9A31A3A6-E25D-4F24-AC9D-3FF44840A719}" type="presParOf" srcId="{A5925895-FCF4-47F8-BD80-48204E75BC2E}" destId="{235242B7-A45B-4346-97D0-2E0D4D7DAC1B}" srcOrd="1" destOrd="0" presId="urn:microsoft.com/office/officeart/2005/8/layout/process2"/>
    <dgm:cxn modelId="{D09D68F3-71AD-47EA-8792-8CDA3DDA6F77}" type="presParOf" srcId="{235242B7-A45B-4346-97D0-2E0D4D7DAC1B}" destId="{E29ADDC3-9096-462E-B573-C06C077A167F}" srcOrd="0" destOrd="0" presId="urn:microsoft.com/office/officeart/2005/8/layout/process2"/>
    <dgm:cxn modelId="{F81F207C-A694-4FEF-AD75-9AED771DC780}" type="presParOf" srcId="{A5925895-FCF4-47F8-BD80-48204E75BC2E}" destId="{A7960532-F92B-4AB1-8D31-B5971D7C95F9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152E58-4954-48A0-87D3-0D2BA29CCA8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2BDE9A76-F2B9-4FFB-9F30-140458ABE0CF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桃園區網中心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C1E6399-F1CE-42CE-8A41-305EF374EC31}" type="parTrans" cxnId="{8D3A8CDD-7C4F-4DDD-9E3A-D6ECB23F63EF}">
      <dgm:prSet/>
      <dgm:spPr/>
      <dgm:t>
        <a:bodyPr/>
        <a:lstStyle/>
        <a:p>
          <a:endParaRPr lang="zh-TW" altLang="en-US"/>
        </a:p>
      </dgm:t>
    </dgm:pt>
    <dgm:pt modelId="{E0B5B641-ECD8-4FBA-9DC1-BD39B596436A}" type="sibTrans" cxnId="{8D3A8CDD-7C4F-4DDD-9E3A-D6ECB23F63EF}">
      <dgm:prSet/>
      <dgm:spPr/>
      <dgm:t>
        <a:bodyPr/>
        <a:lstStyle/>
        <a:p>
          <a:endParaRPr lang="zh-TW" altLang="en-US"/>
        </a:p>
      </dgm:t>
    </dgm:pt>
    <dgm:pt modelId="{0A127DE4-670A-49A6-A66E-2EF7E1057FC1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技術小組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5E253CD-DD1D-4290-B8E9-BB2B730E9CF8}" type="parTrans" cxnId="{B1A84FC4-0964-4328-A3DF-DD00DB54A427}">
      <dgm:prSet/>
      <dgm:spPr/>
      <dgm:t>
        <a:bodyPr/>
        <a:lstStyle/>
        <a:p>
          <a:endParaRPr lang="zh-TW" altLang="en-US"/>
        </a:p>
      </dgm:t>
    </dgm:pt>
    <dgm:pt modelId="{F99F9B1C-B662-457E-A546-993F58D2C79A}" type="sibTrans" cxnId="{B1A84FC4-0964-4328-A3DF-DD00DB54A427}">
      <dgm:prSet/>
      <dgm:spPr/>
      <dgm:t>
        <a:bodyPr/>
        <a:lstStyle/>
        <a:p>
          <a:endParaRPr lang="zh-TW" altLang="en-US"/>
        </a:p>
      </dgm:t>
    </dgm:pt>
    <dgm:pt modelId="{1CA26CCD-144B-4344-8C37-CCC9E7B0808E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區網技術議題</a:t>
          </a:r>
          <a:r>
            <a:rPr lang="en-US" altLang="zh-TW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研討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78F184E-9B0A-4CAB-8557-54381E625E17}" type="parTrans" cxnId="{95B6C857-0CD8-4745-896B-6841743D6E0C}">
      <dgm:prSet/>
      <dgm:spPr/>
      <dgm:t>
        <a:bodyPr/>
        <a:lstStyle/>
        <a:p>
          <a:endParaRPr lang="zh-TW" altLang="en-US"/>
        </a:p>
      </dgm:t>
    </dgm:pt>
    <dgm:pt modelId="{7E0C7D5F-BB38-4C8B-B5E0-0C02039200CF}" type="sibTrans" cxnId="{95B6C857-0CD8-4745-896B-6841743D6E0C}">
      <dgm:prSet/>
      <dgm:spPr/>
      <dgm:t>
        <a:bodyPr/>
        <a:lstStyle/>
        <a:p>
          <a:endParaRPr lang="zh-TW" altLang="en-US"/>
        </a:p>
      </dgm:t>
    </dgm:pt>
    <dgm:pt modelId="{867A8CE1-7FD8-4ED7-BCD0-FFB4D5750276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資安巡迴服務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E3407E8-FF06-4E32-9898-AA1D29F31990}" type="parTrans" cxnId="{6DC8B48F-E124-426E-9925-0E2DB93893F8}">
      <dgm:prSet/>
      <dgm:spPr/>
      <dgm:t>
        <a:bodyPr/>
        <a:lstStyle/>
        <a:p>
          <a:endParaRPr lang="zh-TW" altLang="en-US"/>
        </a:p>
      </dgm:t>
    </dgm:pt>
    <dgm:pt modelId="{72274AA3-11B5-4386-BE45-30E0121869A8}" type="sibTrans" cxnId="{6DC8B48F-E124-426E-9925-0E2DB93893F8}">
      <dgm:prSet/>
      <dgm:spPr/>
      <dgm:t>
        <a:bodyPr/>
        <a:lstStyle/>
        <a:p>
          <a:endParaRPr lang="zh-TW" altLang="en-US"/>
        </a:p>
      </dgm:t>
    </dgm:pt>
    <dgm:pt modelId="{0C03BF0F-3221-4BCE-86E5-3BC30E3872D9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研議教育訓練主題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EE0F741-2CE1-435C-B96D-090C89878B67}" type="parTrans" cxnId="{FB8D3CAC-BCC9-4E71-82BC-9253BE6B2BFC}">
      <dgm:prSet/>
      <dgm:spPr/>
      <dgm:t>
        <a:bodyPr/>
        <a:lstStyle/>
        <a:p>
          <a:endParaRPr lang="zh-TW" altLang="en-US"/>
        </a:p>
      </dgm:t>
    </dgm:pt>
    <dgm:pt modelId="{4CDF338B-127A-46AF-BC92-37A3D060471B}" type="sibTrans" cxnId="{FB8D3CAC-BCC9-4E71-82BC-9253BE6B2BFC}">
      <dgm:prSet/>
      <dgm:spPr/>
      <dgm:t>
        <a:bodyPr/>
        <a:lstStyle/>
        <a:p>
          <a:endParaRPr lang="zh-TW" altLang="en-US"/>
        </a:p>
      </dgm:t>
    </dgm:pt>
    <dgm:pt modelId="{DC0D6255-0E96-4859-A422-AF5961D51A3F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解決學校</a:t>
          </a:r>
          <a:endParaRPr lang="en-US" altLang="zh-TW" sz="1400" b="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網路</a:t>
          </a:r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問題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13B7E5D-63C3-4763-9A33-EBCF2C2D5859}" type="parTrans" cxnId="{116EA844-6709-43CF-904E-FF9BC06659AF}">
      <dgm:prSet/>
      <dgm:spPr/>
      <dgm:t>
        <a:bodyPr/>
        <a:lstStyle/>
        <a:p>
          <a:endParaRPr lang="zh-TW" altLang="en-US"/>
        </a:p>
      </dgm:t>
    </dgm:pt>
    <dgm:pt modelId="{0367611D-9819-4FA3-94D8-C219E11FC566}" type="sibTrans" cxnId="{116EA844-6709-43CF-904E-FF9BC06659AF}">
      <dgm:prSet/>
      <dgm:spPr/>
      <dgm:t>
        <a:bodyPr/>
        <a:lstStyle/>
        <a:p>
          <a:endParaRPr lang="zh-TW" altLang="en-US"/>
        </a:p>
      </dgm:t>
    </dgm:pt>
    <dgm:pt modelId="{E11C7624-FB34-4927-B161-EC17B3866167}" type="pres">
      <dgm:prSet presAssocID="{0A152E58-4954-48A0-87D3-0D2BA29CCA8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D4C8A512-FE2E-4E6D-B274-6BCEFCC6C40A}" type="pres">
      <dgm:prSet presAssocID="{2BDE9A76-F2B9-4FFB-9F30-140458ABE0CF}" presName="hierRoot1" presStyleCnt="0"/>
      <dgm:spPr/>
    </dgm:pt>
    <dgm:pt modelId="{D74D8C61-9DB7-4129-821C-EB7F1569B2F6}" type="pres">
      <dgm:prSet presAssocID="{2BDE9A76-F2B9-4FFB-9F30-140458ABE0CF}" presName="composite" presStyleCnt="0"/>
      <dgm:spPr/>
    </dgm:pt>
    <dgm:pt modelId="{A3A66179-7BD3-42B1-93DB-0AEF306E1FAC}" type="pres">
      <dgm:prSet presAssocID="{2BDE9A76-F2B9-4FFB-9F30-140458ABE0CF}" presName="background" presStyleLbl="node0" presStyleIdx="0" presStyleCnt="1"/>
      <dgm:spPr/>
    </dgm:pt>
    <dgm:pt modelId="{23B35D78-8246-43A6-88D5-98737A2411B8}" type="pres">
      <dgm:prSet presAssocID="{2BDE9A76-F2B9-4FFB-9F30-140458ABE0C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D4155D2-F68C-4EC1-A7EC-D92AA8F24BC5}" type="pres">
      <dgm:prSet presAssocID="{2BDE9A76-F2B9-4FFB-9F30-140458ABE0CF}" presName="hierChild2" presStyleCnt="0"/>
      <dgm:spPr/>
    </dgm:pt>
    <dgm:pt modelId="{3AE2E70A-4B52-4E5E-B849-AB6A86EA7C0D}" type="pres">
      <dgm:prSet presAssocID="{95E253CD-DD1D-4290-B8E9-BB2B730E9CF8}" presName="Name10" presStyleLbl="parChTrans1D2" presStyleIdx="0" presStyleCnt="1"/>
      <dgm:spPr/>
      <dgm:t>
        <a:bodyPr/>
        <a:lstStyle/>
        <a:p>
          <a:endParaRPr lang="zh-TW" altLang="en-US"/>
        </a:p>
      </dgm:t>
    </dgm:pt>
    <dgm:pt modelId="{0A85A8FA-3F94-4319-A057-18D059508A41}" type="pres">
      <dgm:prSet presAssocID="{0A127DE4-670A-49A6-A66E-2EF7E1057FC1}" presName="hierRoot2" presStyleCnt="0"/>
      <dgm:spPr/>
    </dgm:pt>
    <dgm:pt modelId="{68E258D2-9977-4CE0-8401-E700149788CF}" type="pres">
      <dgm:prSet presAssocID="{0A127DE4-670A-49A6-A66E-2EF7E1057FC1}" presName="composite2" presStyleCnt="0"/>
      <dgm:spPr/>
    </dgm:pt>
    <dgm:pt modelId="{BCD1818D-DC12-4EE7-9D67-AAB914AC5FAB}" type="pres">
      <dgm:prSet presAssocID="{0A127DE4-670A-49A6-A66E-2EF7E1057FC1}" presName="background2" presStyleLbl="node2" presStyleIdx="0" presStyleCnt="1"/>
      <dgm:spPr/>
    </dgm:pt>
    <dgm:pt modelId="{70C5BF40-2DFA-4927-8CFD-CE52F943CB9D}" type="pres">
      <dgm:prSet presAssocID="{0A127DE4-670A-49A6-A66E-2EF7E1057FC1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770FB89-CF9B-48A1-A58C-CE15415C5799}" type="pres">
      <dgm:prSet presAssocID="{0A127DE4-670A-49A6-A66E-2EF7E1057FC1}" presName="hierChild3" presStyleCnt="0"/>
      <dgm:spPr/>
    </dgm:pt>
    <dgm:pt modelId="{20742067-26A1-4344-A3E2-45F5A7414848}" type="pres">
      <dgm:prSet presAssocID="{578F184E-9B0A-4CAB-8557-54381E625E17}" presName="Name17" presStyleLbl="parChTrans1D3" presStyleIdx="0" presStyleCnt="4"/>
      <dgm:spPr/>
      <dgm:t>
        <a:bodyPr/>
        <a:lstStyle/>
        <a:p>
          <a:endParaRPr lang="zh-TW" altLang="en-US"/>
        </a:p>
      </dgm:t>
    </dgm:pt>
    <dgm:pt modelId="{E546A78C-26ED-4E0E-8ECE-2351E69B3508}" type="pres">
      <dgm:prSet presAssocID="{1CA26CCD-144B-4344-8C37-CCC9E7B0808E}" presName="hierRoot3" presStyleCnt="0"/>
      <dgm:spPr/>
    </dgm:pt>
    <dgm:pt modelId="{60DE1F11-E604-47A1-9B52-DE3DF72AD5F0}" type="pres">
      <dgm:prSet presAssocID="{1CA26CCD-144B-4344-8C37-CCC9E7B0808E}" presName="composite3" presStyleCnt="0"/>
      <dgm:spPr/>
    </dgm:pt>
    <dgm:pt modelId="{4EE815AF-CC77-466B-B0CF-4ECC872C48F6}" type="pres">
      <dgm:prSet presAssocID="{1CA26CCD-144B-4344-8C37-CCC9E7B0808E}" presName="background3" presStyleLbl="node3" presStyleIdx="0" presStyleCnt="4"/>
      <dgm:spPr/>
    </dgm:pt>
    <dgm:pt modelId="{CD47A947-61EF-40E3-99F7-1A2A2CAAD5B3}" type="pres">
      <dgm:prSet presAssocID="{1CA26CCD-144B-4344-8C37-CCC9E7B0808E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081EDF4-87A0-4CCD-8D9B-C3891BFBBE47}" type="pres">
      <dgm:prSet presAssocID="{1CA26CCD-144B-4344-8C37-CCC9E7B0808E}" presName="hierChild4" presStyleCnt="0"/>
      <dgm:spPr/>
    </dgm:pt>
    <dgm:pt modelId="{6350D042-120F-4871-A593-50B18BAC5084}" type="pres">
      <dgm:prSet presAssocID="{F13B7E5D-63C3-4763-9A33-EBCF2C2D5859}" presName="Name17" presStyleLbl="parChTrans1D3" presStyleIdx="1" presStyleCnt="4"/>
      <dgm:spPr/>
      <dgm:t>
        <a:bodyPr/>
        <a:lstStyle/>
        <a:p>
          <a:endParaRPr lang="zh-TW" altLang="en-US"/>
        </a:p>
      </dgm:t>
    </dgm:pt>
    <dgm:pt modelId="{7CBDDBF2-55D1-4FA5-AE21-A27F5773DD8B}" type="pres">
      <dgm:prSet presAssocID="{DC0D6255-0E96-4859-A422-AF5961D51A3F}" presName="hierRoot3" presStyleCnt="0"/>
      <dgm:spPr/>
    </dgm:pt>
    <dgm:pt modelId="{C3617480-AB2B-4C70-8B5E-E889F0414038}" type="pres">
      <dgm:prSet presAssocID="{DC0D6255-0E96-4859-A422-AF5961D51A3F}" presName="composite3" presStyleCnt="0"/>
      <dgm:spPr/>
    </dgm:pt>
    <dgm:pt modelId="{2951E3DB-E6CE-41B4-9993-B79B12C7D2CD}" type="pres">
      <dgm:prSet presAssocID="{DC0D6255-0E96-4859-A422-AF5961D51A3F}" presName="background3" presStyleLbl="node3" presStyleIdx="1" presStyleCnt="4"/>
      <dgm:spPr/>
    </dgm:pt>
    <dgm:pt modelId="{437B4463-B02D-48DC-871A-ACE6A0591130}" type="pres">
      <dgm:prSet presAssocID="{DC0D6255-0E96-4859-A422-AF5961D51A3F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9B9F1-B156-4B2C-95CC-040FD616A79E}" type="pres">
      <dgm:prSet presAssocID="{DC0D6255-0E96-4859-A422-AF5961D51A3F}" presName="hierChild4" presStyleCnt="0"/>
      <dgm:spPr/>
    </dgm:pt>
    <dgm:pt modelId="{2027BF0A-FD6B-4D9E-9D3A-9C5C0FB8DAF1}" type="pres">
      <dgm:prSet presAssocID="{0E3407E8-FF06-4E32-9898-AA1D29F31990}" presName="Name17" presStyleLbl="parChTrans1D3" presStyleIdx="2" presStyleCnt="4"/>
      <dgm:spPr/>
      <dgm:t>
        <a:bodyPr/>
        <a:lstStyle/>
        <a:p>
          <a:endParaRPr lang="zh-TW" altLang="en-US"/>
        </a:p>
      </dgm:t>
    </dgm:pt>
    <dgm:pt modelId="{1FCA2312-0EBB-4CFF-AD64-8EFAFBF728B4}" type="pres">
      <dgm:prSet presAssocID="{867A8CE1-7FD8-4ED7-BCD0-FFB4D5750276}" presName="hierRoot3" presStyleCnt="0"/>
      <dgm:spPr/>
    </dgm:pt>
    <dgm:pt modelId="{CA74287D-D4FC-4543-A74A-2F7F7BEB1C98}" type="pres">
      <dgm:prSet presAssocID="{867A8CE1-7FD8-4ED7-BCD0-FFB4D5750276}" presName="composite3" presStyleCnt="0"/>
      <dgm:spPr/>
    </dgm:pt>
    <dgm:pt modelId="{4C5D0979-CE4F-4D6F-B3A8-268A3B9F8C4D}" type="pres">
      <dgm:prSet presAssocID="{867A8CE1-7FD8-4ED7-BCD0-FFB4D5750276}" presName="background3" presStyleLbl="node3" presStyleIdx="2" presStyleCnt="4"/>
      <dgm:spPr/>
    </dgm:pt>
    <dgm:pt modelId="{AC6345E9-9363-48BE-A093-6476E6805326}" type="pres">
      <dgm:prSet presAssocID="{867A8CE1-7FD8-4ED7-BCD0-FFB4D5750276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C659181-88B7-41F5-AA84-83CFD0CB262E}" type="pres">
      <dgm:prSet presAssocID="{867A8CE1-7FD8-4ED7-BCD0-FFB4D5750276}" presName="hierChild4" presStyleCnt="0"/>
      <dgm:spPr/>
    </dgm:pt>
    <dgm:pt modelId="{DFCA2514-64DC-4C74-AFB2-DAB3DADAF3FD}" type="pres">
      <dgm:prSet presAssocID="{AEE0F741-2CE1-435C-B96D-090C89878B67}" presName="Name17" presStyleLbl="parChTrans1D3" presStyleIdx="3" presStyleCnt="4"/>
      <dgm:spPr/>
      <dgm:t>
        <a:bodyPr/>
        <a:lstStyle/>
        <a:p>
          <a:endParaRPr lang="zh-TW" altLang="en-US"/>
        </a:p>
      </dgm:t>
    </dgm:pt>
    <dgm:pt modelId="{DCF313FA-F771-4134-9CAE-CFBA606EB7CC}" type="pres">
      <dgm:prSet presAssocID="{0C03BF0F-3221-4BCE-86E5-3BC30E3872D9}" presName="hierRoot3" presStyleCnt="0"/>
      <dgm:spPr/>
    </dgm:pt>
    <dgm:pt modelId="{793A9CE7-05DC-4E86-AEEC-7E18E60E5D65}" type="pres">
      <dgm:prSet presAssocID="{0C03BF0F-3221-4BCE-86E5-3BC30E3872D9}" presName="composite3" presStyleCnt="0"/>
      <dgm:spPr/>
    </dgm:pt>
    <dgm:pt modelId="{AA5C6217-7068-4C75-AA23-678BEE365F24}" type="pres">
      <dgm:prSet presAssocID="{0C03BF0F-3221-4BCE-86E5-3BC30E3872D9}" presName="background3" presStyleLbl="node3" presStyleIdx="3" presStyleCnt="4"/>
      <dgm:spPr/>
    </dgm:pt>
    <dgm:pt modelId="{CA122826-5E1C-4F9C-8B81-18940CA4F25A}" type="pres">
      <dgm:prSet presAssocID="{0C03BF0F-3221-4BCE-86E5-3BC30E3872D9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BEE1995-1838-47F7-B6AD-C5DE4B052CF7}" type="pres">
      <dgm:prSet presAssocID="{0C03BF0F-3221-4BCE-86E5-3BC30E3872D9}" presName="hierChild4" presStyleCnt="0"/>
      <dgm:spPr/>
    </dgm:pt>
  </dgm:ptLst>
  <dgm:cxnLst>
    <dgm:cxn modelId="{C4EAA744-DB2B-41E6-88A7-7D86C7C893C4}" type="presOf" srcId="{1CA26CCD-144B-4344-8C37-CCC9E7B0808E}" destId="{CD47A947-61EF-40E3-99F7-1A2A2CAAD5B3}" srcOrd="0" destOrd="0" presId="urn:microsoft.com/office/officeart/2005/8/layout/hierarchy1"/>
    <dgm:cxn modelId="{116EA844-6709-43CF-904E-FF9BC06659AF}" srcId="{0A127DE4-670A-49A6-A66E-2EF7E1057FC1}" destId="{DC0D6255-0E96-4859-A422-AF5961D51A3F}" srcOrd="1" destOrd="0" parTransId="{F13B7E5D-63C3-4763-9A33-EBCF2C2D5859}" sibTransId="{0367611D-9819-4FA3-94D8-C219E11FC566}"/>
    <dgm:cxn modelId="{B1A84FC4-0964-4328-A3DF-DD00DB54A427}" srcId="{2BDE9A76-F2B9-4FFB-9F30-140458ABE0CF}" destId="{0A127DE4-670A-49A6-A66E-2EF7E1057FC1}" srcOrd="0" destOrd="0" parTransId="{95E253CD-DD1D-4290-B8E9-BB2B730E9CF8}" sibTransId="{F99F9B1C-B662-457E-A546-993F58D2C79A}"/>
    <dgm:cxn modelId="{2FB94AA3-B9B7-4091-B5DE-A2F85862D4C7}" type="presOf" srcId="{578F184E-9B0A-4CAB-8557-54381E625E17}" destId="{20742067-26A1-4344-A3E2-45F5A7414848}" srcOrd="0" destOrd="0" presId="urn:microsoft.com/office/officeart/2005/8/layout/hierarchy1"/>
    <dgm:cxn modelId="{BBF0959E-B59C-4DC8-81FC-FDD5F8292BA6}" type="presOf" srcId="{F13B7E5D-63C3-4763-9A33-EBCF2C2D5859}" destId="{6350D042-120F-4871-A593-50B18BAC5084}" srcOrd="0" destOrd="0" presId="urn:microsoft.com/office/officeart/2005/8/layout/hierarchy1"/>
    <dgm:cxn modelId="{7ABB6C6E-A01C-4809-AB40-8529B69EF057}" type="presOf" srcId="{0A152E58-4954-48A0-87D3-0D2BA29CCA89}" destId="{E11C7624-FB34-4927-B161-EC17B3866167}" srcOrd="0" destOrd="0" presId="urn:microsoft.com/office/officeart/2005/8/layout/hierarchy1"/>
    <dgm:cxn modelId="{6DC8B48F-E124-426E-9925-0E2DB93893F8}" srcId="{0A127DE4-670A-49A6-A66E-2EF7E1057FC1}" destId="{867A8CE1-7FD8-4ED7-BCD0-FFB4D5750276}" srcOrd="2" destOrd="0" parTransId="{0E3407E8-FF06-4E32-9898-AA1D29F31990}" sibTransId="{72274AA3-11B5-4386-BE45-30E0121869A8}"/>
    <dgm:cxn modelId="{8D3A8CDD-7C4F-4DDD-9E3A-D6ECB23F63EF}" srcId="{0A152E58-4954-48A0-87D3-0D2BA29CCA89}" destId="{2BDE9A76-F2B9-4FFB-9F30-140458ABE0CF}" srcOrd="0" destOrd="0" parTransId="{3C1E6399-F1CE-42CE-8A41-305EF374EC31}" sibTransId="{E0B5B641-ECD8-4FBA-9DC1-BD39B596436A}"/>
    <dgm:cxn modelId="{1224E340-9D70-4D13-B884-736616F68408}" type="presOf" srcId="{0A127DE4-670A-49A6-A66E-2EF7E1057FC1}" destId="{70C5BF40-2DFA-4927-8CFD-CE52F943CB9D}" srcOrd="0" destOrd="0" presId="urn:microsoft.com/office/officeart/2005/8/layout/hierarchy1"/>
    <dgm:cxn modelId="{4A36003F-17EC-410B-A4E8-BEA5B1C3F0CF}" type="presOf" srcId="{AEE0F741-2CE1-435C-B96D-090C89878B67}" destId="{DFCA2514-64DC-4C74-AFB2-DAB3DADAF3FD}" srcOrd="0" destOrd="0" presId="urn:microsoft.com/office/officeart/2005/8/layout/hierarchy1"/>
    <dgm:cxn modelId="{B6FC678C-7EB9-4D65-84EB-EB584572B6DE}" type="presOf" srcId="{95E253CD-DD1D-4290-B8E9-BB2B730E9CF8}" destId="{3AE2E70A-4B52-4E5E-B849-AB6A86EA7C0D}" srcOrd="0" destOrd="0" presId="urn:microsoft.com/office/officeart/2005/8/layout/hierarchy1"/>
    <dgm:cxn modelId="{FB8D3CAC-BCC9-4E71-82BC-9253BE6B2BFC}" srcId="{0A127DE4-670A-49A6-A66E-2EF7E1057FC1}" destId="{0C03BF0F-3221-4BCE-86E5-3BC30E3872D9}" srcOrd="3" destOrd="0" parTransId="{AEE0F741-2CE1-435C-B96D-090C89878B67}" sibTransId="{4CDF338B-127A-46AF-BC92-37A3D060471B}"/>
    <dgm:cxn modelId="{95B6C857-0CD8-4745-896B-6841743D6E0C}" srcId="{0A127DE4-670A-49A6-A66E-2EF7E1057FC1}" destId="{1CA26CCD-144B-4344-8C37-CCC9E7B0808E}" srcOrd="0" destOrd="0" parTransId="{578F184E-9B0A-4CAB-8557-54381E625E17}" sibTransId="{7E0C7D5F-BB38-4C8B-B5E0-0C02039200CF}"/>
    <dgm:cxn modelId="{3802BFA1-4106-4753-9413-3B098D4D2765}" type="presOf" srcId="{0C03BF0F-3221-4BCE-86E5-3BC30E3872D9}" destId="{CA122826-5E1C-4F9C-8B81-18940CA4F25A}" srcOrd="0" destOrd="0" presId="urn:microsoft.com/office/officeart/2005/8/layout/hierarchy1"/>
    <dgm:cxn modelId="{04832100-2957-4B9F-895A-0B198F820FE7}" type="presOf" srcId="{DC0D6255-0E96-4859-A422-AF5961D51A3F}" destId="{437B4463-B02D-48DC-871A-ACE6A0591130}" srcOrd="0" destOrd="0" presId="urn:microsoft.com/office/officeart/2005/8/layout/hierarchy1"/>
    <dgm:cxn modelId="{6BB8769F-3FF0-48BA-AA27-76564371F354}" type="presOf" srcId="{0E3407E8-FF06-4E32-9898-AA1D29F31990}" destId="{2027BF0A-FD6B-4D9E-9D3A-9C5C0FB8DAF1}" srcOrd="0" destOrd="0" presId="urn:microsoft.com/office/officeart/2005/8/layout/hierarchy1"/>
    <dgm:cxn modelId="{F998D3A3-005C-458B-82DB-AB6164659020}" type="presOf" srcId="{867A8CE1-7FD8-4ED7-BCD0-FFB4D5750276}" destId="{AC6345E9-9363-48BE-A093-6476E6805326}" srcOrd="0" destOrd="0" presId="urn:microsoft.com/office/officeart/2005/8/layout/hierarchy1"/>
    <dgm:cxn modelId="{D78B4411-43A1-4A46-B952-5C5FB980204A}" type="presOf" srcId="{2BDE9A76-F2B9-4FFB-9F30-140458ABE0CF}" destId="{23B35D78-8246-43A6-88D5-98737A2411B8}" srcOrd="0" destOrd="0" presId="urn:microsoft.com/office/officeart/2005/8/layout/hierarchy1"/>
    <dgm:cxn modelId="{06D277EE-B60C-4DE4-81E5-2F21E75CCCD7}" type="presParOf" srcId="{E11C7624-FB34-4927-B161-EC17B3866167}" destId="{D4C8A512-FE2E-4E6D-B274-6BCEFCC6C40A}" srcOrd="0" destOrd="0" presId="urn:microsoft.com/office/officeart/2005/8/layout/hierarchy1"/>
    <dgm:cxn modelId="{FF489266-9C00-49CB-AAB2-617F2EA603F2}" type="presParOf" srcId="{D4C8A512-FE2E-4E6D-B274-6BCEFCC6C40A}" destId="{D74D8C61-9DB7-4129-821C-EB7F1569B2F6}" srcOrd="0" destOrd="0" presId="urn:microsoft.com/office/officeart/2005/8/layout/hierarchy1"/>
    <dgm:cxn modelId="{1CFDB993-736A-46E4-81C8-04BC2984E15E}" type="presParOf" srcId="{D74D8C61-9DB7-4129-821C-EB7F1569B2F6}" destId="{A3A66179-7BD3-42B1-93DB-0AEF306E1FAC}" srcOrd="0" destOrd="0" presId="urn:microsoft.com/office/officeart/2005/8/layout/hierarchy1"/>
    <dgm:cxn modelId="{5BFDD5DB-05B6-4C46-BA43-C2CC39D0B66A}" type="presParOf" srcId="{D74D8C61-9DB7-4129-821C-EB7F1569B2F6}" destId="{23B35D78-8246-43A6-88D5-98737A2411B8}" srcOrd="1" destOrd="0" presId="urn:microsoft.com/office/officeart/2005/8/layout/hierarchy1"/>
    <dgm:cxn modelId="{22EAC7C4-9A2A-414C-810C-3E73E7C2D711}" type="presParOf" srcId="{D4C8A512-FE2E-4E6D-B274-6BCEFCC6C40A}" destId="{ED4155D2-F68C-4EC1-A7EC-D92AA8F24BC5}" srcOrd="1" destOrd="0" presId="urn:microsoft.com/office/officeart/2005/8/layout/hierarchy1"/>
    <dgm:cxn modelId="{99467B47-0949-4CE7-896C-1A636D0C3056}" type="presParOf" srcId="{ED4155D2-F68C-4EC1-A7EC-D92AA8F24BC5}" destId="{3AE2E70A-4B52-4E5E-B849-AB6A86EA7C0D}" srcOrd="0" destOrd="0" presId="urn:microsoft.com/office/officeart/2005/8/layout/hierarchy1"/>
    <dgm:cxn modelId="{57188CA5-0FCD-4DF5-B959-C7E6E43B2EAE}" type="presParOf" srcId="{ED4155D2-F68C-4EC1-A7EC-D92AA8F24BC5}" destId="{0A85A8FA-3F94-4319-A057-18D059508A41}" srcOrd="1" destOrd="0" presId="urn:microsoft.com/office/officeart/2005/8/layout/hierarchy1"/>
    <dgm:cxn modelId="{1A8F8821-F8CA-4CB9-BE24-9EF2ABFD5FFA}" type="presParOf" srcId="{0A85A8FA-3F94-4319-A057-18D059508A41}" destId="{68E258D2-9977-4CE0-8401-E700149788CF}" srcOrd="0" destOrd="0" presId="urn:microsoft.com/office/officeart/2005/8/layout/hierarchy1"/>
    <dgm:cxn modelId="{5F78D562-C216-4513-9227-4224FA710CF2}" type="presParOf" srcId="{68E258D2-9977-4CE0-8401-E700149788CF}" destId="{BCD1818D-DC12-4EE7-9D67-AAB914AC5FAB}" srcOrd="0" destOrd="0" presId="urn:microsoft.com/office/officeart/2005/8/layout/hierarchy1"/>
    <dgm:cxn modelId="{F2855564-205D-4071-85D7-66C964941759}" type="presParOf" srcId="{68E258D2-9977-4CE0-8401-E700149788CF}" destId="{70C5BF40-2DFA-4927-8CFD-CE52F943CB9D}" srcOrd="1" destOrd="0" presId="urn:microsoft.com/office/officeart/2005/8/layout/hierarchy1"/>
    <dgm:cxn modelId="{0B557B79-7780-4CF9-85A6-4B2717A1BDFD}" type="presParOf" srcId="{0A85A8FA-3F94-4319-A057-18D059508A41}" destId="{2770FB89-CF9B-48A1-A58C-CE15415C5799}" srcOrd="1" destOrd="0" presId="urn:microsoft.com/office/officeart/2005/8/layout/hierarchy1"/>
    <dgm:cxn modelId="{E29FD9E3-D80C-40EB-AB96-B733E774BAB6}" type="presParOf" srcId="{2770FB89-CF9B-48A1-A58C-CE15415C5799}" destId="{20742067-26A1-4344-A3E2-45F5A7414848}" srcOrd="0" destOrd="0" presId="urn:microsoft.com/office/officeart/2005/8/layout/hierarchy1"/>
    <dgm:cxn modelId="{591A8EE3-A854-46B0-BCEB-AFEF0DC29A88}" type="presParOf" srcId="{2770FB89-CF9B-48A1-A58C-CE15415C5799}" destId="{E546A78C-26ED-4E0E-8ECE-2351E69B3508}" srcOrd="1" destOrd="0" presId="urn:microsoft.com/office/officeart/2005/8/layout/hierarchy1"/>
    <dgm:cxn modelId="{958C8C44-B71E-4840-8FF1-9BB9512233F8}" type="presParOf" srcId="{E546A78C-26ED-4E0E-8ECE-2351E69B3508}" destId="{60DE1F11-E604-47A1-9B52-DE3DF72AD5F0}" srcOrd="0" destOrd="0" presId="urn:microsoft.com/office/officeart/2005/8/layout/hierarchy1"/>
    <dgm:cxn modelId="{81FF390E-3DEF-4547-A912-2F81A2C1B99F}" type="presParOf" srcId="{60DE1F11-E604-47A1-9B52-DE3DF72AD5F0}" destId="{4EE815AF-CC77-466B-B0CF-4ECC872C48F6}" srcOrd="0" destOrd="0" presId="urn:microsoft.com/office/officeart/2005/8/layout/hierarchy1"/>
    <dgm:cxn modelId="{A0D6459A-0FDD-443D-AE15-21390CB8D062}" type="presParOf" srcId="{60DE1F11-E604-47A1-9B52-DE3DF72AD5F0}" destId="{CD47A947-61EF-40E3-99F7-1A2A2CAAD5B3}" srcOrd="1" destOrd="0" presId="urn:microsoft.com/office/officeart/2005/8/layout/hierarchy1"/>
    <dgm:cxn modelId="{C138A268-F238-4159-B805-7DEA19FD63B6}" type="presParOf" srcId="{E546A78C-26ED-4E0E-8ECE-2351E69B3508}" destId="{3081EDF4-87A0-4CCD-8D9B-C3891BFBBE47}" srcOrd="1" destOrd="0" presId="urn:microsoft.com/office/officeart/2005/8/layout/hierarchy1"/>
    <dgm:cxn modelId="{42834115-BA51-4496-BCED-43BA2D9B5620}" type="presParOf" srcId="{2770FB89-CF9B-48A1-A58C-CE15415C5799}" destId="{6350D042-120F-4871-A593-50B18BAC5084}" srcOrd="2" destOrd="0" presId="urn:microsoft.com/office/officeart/2005/8/layout/hierarchy1"/>
    <dgm:cxn modelId="{F8814FF3-155E-4925-A63E-946584225DA6}" type="presParOf" srcId="{2770FB89-CF9B-48A1-A58C-CE15415C5799}" destId="{7CBDDBF2-55D1-4FA5-AE21-A27F5773DD8B}" srcOrd="3" destOrd="0" presId="urn:microsoft.com/office/officeart/2005/8/layout/hierarchy1"/>
    <dgm:cxn modelId="{085AFA5C-69D4-4B7B-9199-9076D82951F1}" type="presParOf" srcId="{7CBDDBF2-55D1-4FA5-AE21-A27F5773DD8B}" destId="{C3617480-AB2B-4C70-8B5E-E889F0414038}" srcOrd="0" destOrd="0" presId="urn:microsoft.com/office/officeart/2005/8/layout/hierarchy1"/>
    <dgm:cxn modelId="{04078C10-35E9-4A5B-AA23-B5BEC6BC99E7}" type="presParOf" srcId="{C3617480-AB2B-4C70-8B5E-E889F0414038}" destId="{2951E3DB-E6CE-41B4-9993-B79B12C7D2CD}" srcOrd="0" destOrd="0" presId="urn:microsoft.com/office/officeart/2005/8/layout/hierarchy1"/>
    <dgm:cxn modelId="{8D17083A-3F65-466B-BB9E-39AF61B38091}" type="presParOf" srcId="{C3617480-AB2B-4C70-8B5E-E889F0414038}" destId="{437B4463-B02D-48DC-871A-ACE6A0591130}" srcOrd="1" destOrd="0" presId="urn:microsoft.com/office/officeart/2005/8/layout/hierarchy1"/>
    <dgm:cxn modelId="{527E93C2-2E55-4504-9C1F-CEB7C5315C3C}" type="presParOf" srcId="{7CBDDBF2-55D1-4FA5-AE21-A27F5773DD8B}" destId="{2BB9B9F1-B156-4B2C-95CC-040FD616A79E}" srcOrd="1" destOrd="0" presId="urn:microsoft.com/office/officeart/2005/8/layout/hierarchy1"/>
    <dgm:cxn modelId="{7C668860-BEE3-4C2F-B18E-D1D63416873B}" type="presParOf" srcId="{2770FB89-CF9B-48A1-A58C-CE15415C5799}" destId="{2027BF0A-FD6B-4D9E-9D3A-9C5C0FB8DAF1}" srcOrd="4" destOrd="0" presId="urn:microsoft.com/office/officeart/2005/8/layout/hierarchy1"/>
    <dgm:cxn modelId="{0AA76913-C6C4-4281-9F6E-D44C53238EF5}" type="presParOf" srcId="{2770FB89-CF9B-48A1-A58C-CE15415C5799}" destId="{1FCA2312-0EBB-4CFF-AD64-8EFAFBF728B4}" srcOrd="5" destOrd="0" presId="urn:microsoft.com/office/officeart/2005/8/layout/hierarchy1"/>
    <dgm:cxn modelId="{E3BF4AAE-726D-4650-B9C0-05002E2D9850}" type="presParOf" srcId="{1FCA2312-0EBB-4CFF-AD64-8EFAFBF728B4}" destId="{CA74287D-D4FC-4543-A74A-2F7F7BEB1C98}" srcOrd="0" destOrd="0" presId="urn:microsoft.com/office/officeart/2005/8/layout/hierarchy1"/>
    <dgm:cxn modelId="{B5C092DC-6958-470B-9E4F-8B9214ADE2A0}" type="presParOf" srcId="{CA74287D-D4FC-4543-A74A-2F7F7BEB1C98}" destId="{4C5D0979-CE4F-4D6F-B3A8-268A3B9F8C4D}" srcOrd="0" destOrd="0" presId="urn:microsoft.com/office/officeart/2005/8/layout/hierarchy1"/>
    <dgm:cxn modelId="{273233F0-D2DE-49F8-B66F-8556F441F173}" type="presParOf" srcId="{CA74287D-D4FC-4543-A74A-2F7F7BEB1C98}" destId="{AC6345E9-9363-48BE-A093-6476E6805326}" srcOrd="1" destOrd="0" presId="urn:microsoft.com/office/officeart/2005/8/layout/hierarchy1"/>
    <dgm:cxn modelId="{9E559A14-7B38-476D-B981-ABA9F85EA838}" type="presParOf" srcId="{1FCA2312-0EBB-4CFF-AD64-8EFAFBF728B4}" destId="{8C659181-88B7-41F5-AA84-83CFD0CB262E}" srcOrd="1" destOrd="0" presId="urn:microsoft.com/office/officeart/2005/8/layout/hierarchy1"/>
    <dgm:cxn modelId="{54A7317F-0764-4AB3-AA51-9184BD081431}" type="presParOf" srcId="{2770FB89-CF9B-48A1-A58C-CE15415C5799}" destId="{DFCA2514-64DC-4C74-AFB2-DAB3DADAF3FD}" srcOrd="6" destOrd="0" presId="urn:microsoft.com/office/officeart/2005/8/layout/hierarchy1"/>
    <dgm:cxn modelId="{3840F681-74C6-4385-BBFB-385D58477DE1}" type="presParOf" srcId="{2770FB89-CF9B-48A1-A58C-CE15415C5799}" destId="{DCF313FA-F771-4134-9CAE-CFBA606EB7CC}" srcOrd="7" destOrd="0" presId="urn:microsoft.com/office/officeart/2005/8/layout/hierarchy1"/>
    <dgm:cxn modelId="{056DA245-029A-4560-A338-BA547D12F4FA}" type="presParOf" srcId="{DCF313FA-F771-4134-9CAE-CFBA606EB7CC}" destId="{793A9CE7-05DC-4E86-AEEC-7E18E60E5D65}" srcOrd="0" destOrd="0" presId="urn:microsoft.com/office/officeart/2005/8/layout/hierarchy1"/>
    <dgm:cxn modelId="{7D65AD2E-322D-49C6-807B-25E6B8A74971}" type="presParOf" srcId="{793A9CE7-05DC-4E86-AEEC-7E18E60E5D65}" destId="{AA5C6217-7068-4C75-AA23-678BEE365F24}" srcOrd="0" destOrd="0" presId="urn:microsoft.com/office/officeart/2005/8/layout/hierarchy1"/>
    <dgm:cxn modelId="{C6824F43-F44A-4454-8B47-B0B325284C5C}" type="presParOf" srcId="{793A9CE7-05DC-4E86-AEEC-7E18E60E5D65}" destId="{CA122826-5E1C-4F9C-8B81-18940CA4F25A}" srcOrd="1" destOrd="0" presId="urn:microsoft.com/office/officeart/2005/8/layout/hierarchy1"/>
    <dgm:cxn modelId="{A775C9EC-2698-440E-A748-FBF62F1E7852}" type="presParOf" srcId="{DCF313FA-F771-4134-9CAE-CFBA606EB7CC}" destId="{ABEE1995-1838-47F7-B6AD-C5DE4B052CF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88F6D7-1B46-4097-958A-D388E1A59EEC}">
      <dsp:nvSpPr>
        <dsp:cNvPr id="0" name=""/>
        <dsp:cNvSpPr/>
      </dsp:nvSpPr>
      <dsp:spPr>
        <a:xfrm>
          <a:off x="0" y="0"/>
          <a:ext cx="5537132" cy="61776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協助連線學校檢視資安防護能力</a:t>
          </a:r>
          <a:endParaRPr lang="zh-TW" altLang="en-US" sz="2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0157" y="30157"/>
        <a:ext cx="5476818" cy="557446"/>
      </dsp:txXfrm>
    </dsp:sp>
    <dsp:sp modelId="{EA3E1E34-347A-4293-8C70-0A8BEACFB7ED}">
      <dsp:nvSpPr>
        <dsp:cNvPr id="0" name=""/>
        <dsp:cNvSpPr/>
      </dsp:nvSpPr>
      <dsp:spPr>
        <a:xfrm>
          <a:off x="0" y="749655"/>
          <a:ext cx="5537132" cy="617760"/>
        </a:xfrm>
        <a:prstGeom prst="roundRect">
          <a:avLst/>
        </a:prstGeom>
        <a:solidFill>
          <a:schemeClr val="accent1">
            <a:shade val="80000"/>
            <a:hueOff val="116428"/>
            <a:satOff val="-2085"/>
            <a:lumOff val="8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協助檢視網路架構及網路活動</a:t>
          </a:r>
          <a:endParaRPr lang="zh-TW" altLang="en-US" sz="2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0157" y="779812"/>
        <a:ext cx="5476818" cy="557446"/>
      </dsp:txXfrm>
    </dsp:sp>
    <dsp:sp modelId="{9A15ADCE-6D15-4DF4-8CF2-6CEDD559C392}">
      <dsp:nvSpPr>
        <dsp:cNvPr id="0" name=""/>
        <dsp:cNvSpPr/>
      </dsp:nvSpPr>
      <dsp:spPr>
        <a:xfrm>
          <a:off x="0" y="1462455"/>
          <a:ext cx="5537132" cy="617760"/>
        </a:xfrm>
        <a:prstGeom prst="roundRect">
          <a:avLst/>
        </a:prstGeom>
        <a:solidFill>
          <a:schemeClr val="accent1">
            <a:shade val="80000"/>
            <a:hueOff val="232855"/>
            <a:satOff val="-4171"/>
            <a:lumOff val="17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提供連線學校資安改善建議</a:t>
          </a:r>
          <a:endParaRPr lang="zh-TW" altLang="en-US" sz="2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0157" y="1492612"/>
        <a:ext cx="5476818" cy="557446"/>
      </dsp:txXfrm>
    </dsp:sp>
    <dsp:sp modelId="{EFAF8A9D-5F40-4320-9078-A214FCA80E5C}">
      <dsp:nvSpPr>
        <dsp:cNvPr id="0" name=""/>
        <dsp:cNvSpPr/>
      </dsp:nvSpPr>
      <dsp:spPr>
        <a:xfrm>
          <a:off x="0" y="2175255"/>
          <a:ext cx="5537132" cy="617760"/>
        </a:xfrm>
        <a:prstGeom prst="roundRect">
          <a:avLst/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提供連線學校到點服務</a:t>
          </a:r>
          <a:endParaRPr lang="zh-TW" altLang="en-US" sz="24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0157" y="2205412"/>
        <a:ext cx="5476818" cy="5574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7E828-88AC-479C-A36A-8CF0B82B6CCE}">
      <dsp:nvSpPr>
        <dsp:cNvPr id="0" name=""/>
        <dsp:cNvSpPr/>
      </dsp:nvSpPr>
      <dsp:spPr>
        <a:xfrm>
          <a:off x="454695" y="456"/>
          <a:ext cx="2693300" cy="14962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監測網路設備狀態及介面狀態及速度，以</a:t>
          </a:r>
          <a:r>
            <a:rPr lang="en-US" altLang="zh-TW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LINE</a:t>
          </a:r>
          <a:r>
            <a:rPr lang="zh-TW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即時告警</a:t>
          </a:r>
          <a:endParaRPr lang="en-US" altLang="zh-TW" sz="1800" b="0" i="0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498519" y="44280"/>
        <a:ext cx="2605652" cy="1408630"/>
      </dsp:txXfrm>
    </dsp:sp>
    <dsp:sp modelId="{235242B7-A45B-4346-97D0-2E0D4D7DAC1B}">
      <dsp:nvSpPr>
        <dsp:cNvPr id="0" name=""/>
        <dsp:cNvSpPr/>
      </dsp:nvSpPr>
      <dsp:spPr>
        <a:xfrm rot="5400000">
          <a:off x="1520793" y="1534141"/>
          <a:ext cx="561104" cy="6733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kern="1200"/>
        </a:p>
      </dsp:txBody>
      <dsp:txXfrm rot="-5400000">
        <a:off x="1599348" y="1590252"/>
        <a:ext cx="403995" cy="392773"/>
      </dsp:txXfrm>
    </dsp:sp>
    <dsp:sp modelId="{A7960532-F92B-4AB1-8D31-B5971D7C95F9}">
      <dsp:nvSpPr>
        <dsp:cNvPr id="0" name=""/>
        <dsp:cNvSpPr/>
      </dsp:nvSpPr>
      <dsp:spPr>
        <a:xfrm>
          <a:off x="454695" y="2244874"/>
          <a:ext cx="2693300" cy="1496278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當收到</a:t>
          </a:r>
          <a:r>
            <a:rPr lang="en-US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LINE</a:t>
          </a:r>
          <a:r>
            <a:rPr lang="zh-TW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訊息告警，請檢視貴校網路對外是否正常</a:t>
          </a:r>
          <a:r>
            <a:rPr lang="en-US" altLang="en-US" sz="1800" b="0" i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?</a:t>
          </a:r>
          <a:endParaRPr lang="en-US" altLang="zh-TW" sz="1800" b="0" i="0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498519" y="2288698"/>
        <a:ext cx="2605652" cy="14086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CA2514-64DC-4C74-AFB2-DAB3DADAF3FD}">
      <dsp:nvSpPr>
        <dsp:cNvPr id="0" name=""/>
        <dsp:cNvSpPr/>
      </dsp:nvSpPr>
      <dsp:spPr>
        <a:xfrm>
          <a:off x="3312269" y="1976854"/>
          <a:ext cx="2321924" cy="36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014"/>
              </a:lnTo>
              <a:lnTo>
                <a:pt x="2321924" y="251014"/>
              </a:lnTo>
              <a:lnTo>
                <a:pt x="2321924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7BF0A-FD6B-4D9E-9D3A-9C5C0FB8DAF1}">
      <dsp:nvSpPr>
        <dsp:cNvPr id="0" name=""/>
        <dsp:cNvSpPr/>
      </dsp:nvSpPr>
      <dsp:spPr>
        <a:xfrm>
          <a:off x="3312269" y="1976854"/>
          <a:ext cx="773974" cy="36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014"/>
              </a:lnTo>
              <a:lnTo>
                <a:pt x="773974" y="251014"/>
              </a:lnTo>
              <a:lnTo>
                <a:pt x="773974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0D042-120F-4871-A593-50B18BAC5084}">
      <dsp:nvSpPr>
        <dsp:cNvPr id="0" name=""/>
        <dsp:cNvSpPr/>
      </dsp:nvSpPr>
      <dsp:spPr>
        <a:xfrm>
          <a:off x="2538294" y="1976854"/>
          <a:ext cx="773974" cy="368341"/>
        </a:xfrm>
        <a:custGeom>
          <a:avLst/>
          <a:gdLst/>
          <a:ahLst/>
          <a:cxnLst/>
          <a:rect l="0" t="0" r="0" b="0"/>
          <a:pathLst>
            <a:path>
              <a:moveTo>
                <a:pt x="773974" y="0"/>
              </a:moveTo>
              <a:lnTo>
                <a:pt x="773974" y="251014"/>
              </a:lnTo>
              <a:lnTo>
                <a:pt x="0" y="251014"/>
              </a:lnTo>
              <a:lnTo>
                <a:pt x="0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42067-26A1-4344-A3E2-45F5A7414848}">
      <dsp:nvSpPr>
        <dsp:cNvPr id="0" name=""/>
        <dsp:cNvSpPr/>
      </dsp:nvSpPr>
      <dsp:spPr>
        <a:xfrm>
          <a:off x="990344" y="1976854"/>
          <a:ext cx="2321924" cy="368341"/>
        </a:xfrm>
        <a:custGeom>
          <a:avLst/>
          <a:gdLst/>
          <a:ahLst/>
          <a:cxnLst/>
          <a:rect l="0" t="0" r="0" b="0"/>
          <a:pathLst>
            <a:path>
              <a:moveTo>
                <a:pt x="2321924" y="0"/>
              </a:moveTo>
              <a:lnTo>
                <a:pt x="2321924" y="251014"/>
              </a:lnTo>
              <a:lnTo>
                <a:pt x="0" y="251014"/>
              </a:lnTo>
              <a:lnTo>
                <a:pt x="0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2E70A-4B52-4E5E-B849-AB6A86EA7C0D}">
      <dsp:nvSpPr>
        <dsp:cNvPr id="0" name=""/>
        <dsp:cNvSpPr/>
      </dsp:nvSpPr>
      <dsp:spPr>
        <a:xfrm>
          <a:off x="3266549" y="804282"/>
          <a:ext cx="91440" cy="3683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34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66179-7BD3-42B1-93DB-0AEF306E1FAC}">
      <dsp:nvSpPr>
        <dsp:cNvPr id="0" name=""/>
        <dsp:cNvSpPr/>
      </dsp:nvSpPr>
      <dsp:spPr>
        <a:xfrm>
          <a:off x="2679016" y="52"/>
          <a:ext cx="1266504" cy="804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B35D78-8246-43A6-88D5-98737A2411B8}">
      <dsp:nvSpPr>
        <dsp:cNvPr id="0" name=""/>
        <dsp:cNvSpPr/>
      </dsp:nvSpPr>
      <dsp:spPr>
        <a:xfrm>
          <a:off x="2819739" y="133738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桃園區網中心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843294" y="157293"/>
        <a:ext cx="1219394" cy="757120"/>
      </dsp:txXfrm>
    </dsp:sp>
    <dsp:sp modelId="{BCD1818D-DC12-4EE7-9D67-AAB914AC5FAB}">
      <dsp:nvSpPr>
        <dsp:cNvPr id="0" name=""/>
        <dsp:cNvSpPr/>
      </dsp:nvSpPr>
      <dsp:spPr>
        <a:xfrm>
          <a:off x="2679016" y="1172624"/>
          <a:ext cx="1266504" cy="804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C5BF40-2DFA-4927-8CFD-CE52F943CB9D}">
      <dsp:nvSpPr>
        <dsp:cNvPr id="0" name=""/>
        <dsp:cNvSpPr/>
      </dsp:nvSpPr>
      <dsp:spPr>
        <a:xfrm>
          <a:off x="2819739" y="1306310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技術小組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843294" y="1329865"/>
        <a:ext cx="1219394" cy="757120"/>
      </dsp:txXfrm>
    </dsp:sp>
    <dsp:sp modelId="{4EE815AF-CC77-466B-B0CF-4ECC872C48F6}">
      <dsp:nvSpPr>
        <dsp:cNvPr id="0" name=""/>
        <dsp:cNvSpPr/>
      </dsp:nvSpPr>
      <dsp:spPr>
        <a:xfrm>
          <a:off x="357092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7A947-61EF-40E3-99F7-1A2A2CAAD5B3}">
      <dsp:nvSpPr>
        <dsp:cNvPr id="0" name=""/>
        <dsp:cNvSpPr/>
      </dsp:nvSpPr>
      <dsp:spPr>
        <a:xfrm>
          <a:off x="49781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區網技術議題</a:t>
          </a:r>
          <a:r>
            <a:rPr lang="en-US" altLang="zh-TW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研討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21369" y="2502437"/>
        <a:ext cx="1219394" cy="757120"/>
      </dsp:txXfrm>
    </dsp:sp>
    <dsp:sp modelId="{2951E3DB-E6CE-41B4-9993-B79B12C7D2CD}">
      <dsp:nvSpPr>
        <dsp:cNvPr id="0" name=""/>
        <dsp:cNvSpPr/>
      </dsp:nvSpPr>
      <dsp:spPr>
        <a:xfrm>
          <a:off x="1905042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7B4463-B02D-48DC-871A-ACE6A0591130}">
      <dsp:nvSpPr>
        <dsp:cNvPr id="0" name=""/>
        <dsp:cNvSpPr/>
      </dsp:nvSpPr>
      <dsp:spPr>
        <a:xfrm>
          <a:off x="204576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解決學校</a:t>
          </a:r>
          <a:endParaRPr lang="en-US" altLang="zh-TW" sz="1400" b="0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網路</a:t>
          </a: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問題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069319" y="2502437"/>
        <a:ext cx="1219394" cy="757120"/>
      </dsp:txXfrm>
    </dsp:sp>
    <dsp:sp modelId="{4C5D0979-CE4F-4D6F-B3A8-268A3B9F8C4D}">
      <dsp:nvSpPr>
        <dsp:cNvPr id="0" name=""/>
        <dsp:cNvSpPr/>
      </dsp:nvSpPr>
      <dsp:spPr>
        <a:xfrm>
          <a:off x="3452991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345E9-9363-48BE-A093-6476E6805326}">
      <dsp:nvSpPr>
        <dsp:cNvPr id="0" name=""/>
        <dsp:cNvSpPr/>
      </dsp:nvSpPr>
      <dsp:spPr>
        <a:xfrm>
          <a:off x="359371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資安巡迴服務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617269" y="2502437"/>
        <a:ext cx="1219394" cy="757120"/>
      </dsp:txXfrm>
    </dsp:sp>
    <dsp:sp modelId="{AA5C6217-7068-4C75-AA23-678BEE365F24}">
      <dsp:nvSpPr>
        <dsp:cNvPr id="0" name=""/>
        <dsp:cNvSpPr/>
      </dsp:nvSpPr>
      <dsp:spPr>
        <a:xfrm>
          <a:off x="5000941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22826-5E1C-4F9C-8B81-18940CA4F25A}">
      <dsp:nvSpPr>
        <dsp:cNvPr id="0" name=""/>
        <dsp:cNvSpPr/>
      </dsp:nvSpPr>
      <dsp:spPr>
        <a:xfrm>
          <a:off x="514166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研議教育訓練主題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165219" y="2502437"/>
        <a:ext cx="1219394" cy="757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618BD-5422-459A-98AA-91A37190DF71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03EE7-311E-4EDE-9C11-DE51F2E035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325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DBC9-6902-4429-A650-06E2BA4D9C17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CF858-E3CE-4666-9AC2-7B950E09360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5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3874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0680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2200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4575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317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7" name="Google Shape;1237;p7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71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1844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18" name="Google Shape;318;p41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9" name="Google Shape;319;p41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8905861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18" name="Google Shape;318;p41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9" name="Google Shape;319;p41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6370756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18" name="Google Shape;318;p41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9" name="Google Shape;319;p41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691246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18" name="Google Shape;318;p41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9" name="Google Shape;319;p41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636309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18" name="Google Shape;318;p41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9" name="Google Shape;319;p41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578428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31411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90013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33999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82325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262" cy="4465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30158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262" cy="4465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54299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262" cy="4465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07170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49" name="Google Shape;349;p57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0" name="Google Shape;350;p57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426052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58565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f8cc318e6e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74" name="Google Shape;574;gf8cc318e6e_1_20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75" name="Google Shape;575;gf8cc318e6e_1_20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6087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924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06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22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57D715D-E32C-4748-ABD3-AD43FA1F76E2}"/>
              </a:ext>
            </a:extLst>
          </p:cNvPr>
          <p:cNvSpPr/>
          <p:nvPr userDrawn="1"/>
        </p:nvSpPr>
        <p:spPr>
          <a:xfrm>
            <a:off x="0" y="-22269"/>
            <a:ext cx="9142810" cy="90290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</p:spPr>
        <p:txBody>
          <a:bodyPr>
            <a:normAutofit/>
          </a:bodyPr>
          <a:lstStyle>
            <a:lvl1pPr algn="ctr">
              <a:defRPr sz="28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D09743-0E91-4D55-AEA0-AB1A9B79F548}"/>
              </a:ext>
            </a:extLst>
          </p:cNvPr>
          <p:cNvSpPr/>
          <p:nvPr userDrawn="1"/>
        </p:nvSpPr>
        <p:spPr>
          <a:xfrm>
            <a:off x="0" y="880639"/>
            <a:ext cx="9142810" cy="112779"/>
          </a:xfrm>
          <a:prstGeom prst="rect">
            <a:avLst/>
          </a:prstGeom>
          <a:solidFill>
            <a:srgbClr val="E0B30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圖形 16">
            <a:extLst>
              <a:ext uri="{FF2B5EF4-FFF2-40B4-BE49-F238E27FC236}">
                <a16:creationId xmlns:a16="http://schemas.microsoft.com/office/drawing/2014/main" id="{4580256D-CB9D-4B2D-9C5A-615B89761FE3}"/>
              </a:ext>
            </a:extLst>
          </p:cNvPr>
          <p:cNvSpPr/>
          <p:nvPr userDrawn="1"/>
        </p:nvSpPr>
        <p:spPr>
          <a:xfrm>
            <a:off x="1" y="-399575"/>
            <a:ext cx="646877" cy="1257936"/>
          </a:xfrm>
          <a:custGeom>
            <a:avLst/>
            <a:gdLst>
              <a:gd name="connsiteX0" fmla="*/ 1370636 w 4750731"/>
              <a:gd name="connsiteY0" fmla="*/ 19597 h 6928807"/>
              <a:gd name="connsiteX1" fmla="*/ 19597 w 4750731"/>
              <a:gd name="connsiteY1" fmla="*/ 19597 h 6928807"/>
              <a:gd name="connsiteX2" fmla="*/ 19597 w 4750731"/>
              <a:gd name="connsiteY2" fmla="*/ 6913681 h 6928807"/>
              <a:gd name="connsiteX3" fmla="*/ 1209647 w 4750731"/>
              <a:gd name="connsiteY3" fmla="*/ 6913681 h 6928807"/>
              <a:gd name="connsiteX4" fmla="*/ 4737184 w 4750731"/>
              <a:gd name="connsiteY4" fmla="*/ 3386145 h 69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731" h="6928807">
                <a:moveTo>
                  <a:pt x="1370636" y="19597"/>
                </a:moveTo>
                <a:lnTo>
                  <a:pt x="19597" y="19597"/>
                </a:lnTo>
                <a:lnTo>
                  <a:pt x="19597" y="6913681"/>
                </a:lnTo>
                <a:lnTo>
                  <a:pt x="1209647" y="6913681"/>
                </a:lnTo>
                <a:lnTo>
                  <a:pt x="4737184" y="3386145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5769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sz="1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6F616E5F-5623-4FA8-86B2-2FD0B45AD2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b="19896"/>
          <a:stretch/>
        </p:blipFill>
        <p:spPr>
          <a:xfrm>
            <a:off x="-28796" y="-846850"/>
            <a:ext cx="806036" cy="1705211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6004DB95-7E69-47EF-AD2A-E79F850CAA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8515350" y="-69455"/>
            <a:ext cx="62746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24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055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61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848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755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t>2023/4/14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601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pPr/>
              <a:t>2023/4/14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5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EF4B9-514D-4E4C-9A72-716EB711F68C}" type="datetimeFigureOut">
              <a:rPr lang="zh-TW" altLang="en-US" smtClean="0"/>
              <a:pPr/>
              <a:t>2023/4/14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323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EF4B9-514D-4E4C-9A72-716EB711F68C}" type="datetimeFigureOut">
              <a:rPr lang="zh-TW" altLang="en-US" smtClean="0"/>
              <a:pPr/>
              <a:t>2023/4/14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版面配置區 1">
            <a:extLst>
              <a:ext uri="{FF2B5EF4-FFF2-40B4-BE49-F238E27FC236}">
                <a16:creationId xmlns:a16="http://schemas.microsoft.com/office/drawing/2014/main" id="{F0F4BD61-FD2C-4C1C-9D09-8423B6211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8" name="文字版面配置區 2">
            <a:extLst>
              <a:ext uri="{FF2B5EF4-FFF2-40B4-BE49-F238E27FC236}">
                <a16:creationId xmlns:a16="http://schemas.microsoft.com/office/drawing/2014/main" id="{4CD693B8-A54E-45E5-96FC-3590D999E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9" name="日期版面配置區 3">
            <a:extLst>
              <a:ext uri="{FF2B5EF4-FFF2-40B4-BE49-F238E27FC236}">
                <a16:creationId xmlns:a16="http://schemas.microsoft.com/office/drawing/2014/main" id="{C8AFB07D-6488-4571-B775-1E32C7B60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25DEF4B9-514D-4E4C-9A72-716EB711F68C}" type="datetimeFigureOut">
              <a:rPr lang="zh-TW" altLang="en-US" smtClean="0"/>
              <a:pPr/>
              <a:t>2023/4/14</a:t>
            </a:fld>
            <a:endParaRPr lang="zh-TW" altLang="en-US"/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68375D23-553A-4A73-BDA0-254960CF3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投影片編號版面配置區 5">
            <a:extLst>
              <a:ext uri="{FF2B5EF4-FFF2-40B4-BE49-F238E27FC236}">
                <a16:creationId xmlns:a16="http://schemas.microsoft.com/office/drawing/2014/main" id="{590303AE-5FC5-460F-97C9-F9CC4E8A2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98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tags" Target="../tags/tag7.xml"/><Relationship Id="rId7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8.jpg"/><Relationship Id="rId5" Type="http://schemas.openxmlformats.org/officeDocument/2006/relationships/image" Target="../media/image4.jp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ert.tanet.edu.tw/pdf/maliinfo_1111021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F875D12-86DF-4D02-B489-E8DBE2295D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10" y="0"/>
            <a:ext cx="9192519" cy="6867258"/>
          </a:xfrm>
          <a:prstGeom prst="rect">
            <a:avLst/>
          </a:prstGeom>
        </p:spPr>
      </p:pic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4652919" y="4738462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06708" y="1504249"/>
            <a:ext cx="4759677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桃園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區域網路中心</a:t>
            </a: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/>
            </a:r>
            <a:b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</a:b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第</a:t>
            </a:r>
            <a:r>
              <a:rPr lang="en-US" altLang="zh-TW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71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次管理會議</a:t>
            </a:r>
            <a:endParaRPr lang="en-US" altLang="zh-TW" sz="4000" dirty="0" smtClean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工作報告</a:t>
            </a:r>
            <a:endParaRPr lang="zh-TW" altLang="en-US" sz="4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06630" y="4132820"/>
            <a:ext cx="436153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報告人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許時準 組長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Email 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center20@ncu.edu.tw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電  話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03-4227151#57507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日  期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en-US" altLang="zh-TW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2023/4/20</a:t>
            </a:r>
            <a:endParaRPr lang="en-US" altLang="zh-TW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654122" y="3456773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18">
            <a:extLst>
              <a:ext uri="{FF2B5EF4-FFF2-40B4-BE49-F238E27FC236}">
                <a16:creationId xmlns:a16="http://schemas.microsoft.com/office/drawing/2014/main" id="{DF1D1AD4-B461-4D0F-9A3F-DFBDFB58BF9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5917" y="5428687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</a:t>
            </a:r>
            <a:r>
              <a:rPr lang="en-US" altLang="zh-TW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23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0BCDB1FC-001A-4CED-B3F3-7AD4467D6A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2006" y="1563187"/>
            <a:ext cx="1488629" cy="3600050"/>
          </a:xfrm>
          <a:prstGeom prst="rect">
            <a:avLst/>
          </a:prstGeom>
        </p:spPr>
      </p:pic>
      <p:sp>
        <p:nvSpPr>
          <p:cNvPr id="15" name="圖形 1">
            <a:extLst>
              <a:ext uri="{FF2B5EF4-FFF2-40B4-BE49-F238E27FC236}">
                <a16:creationId xmlns:a16="http://schemas.microsoft.com/office/drawing/2014/main" id="{8E944271-1AAF-4B29-802F-2C1FA55AC096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114300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SzPts val="2800"/>
            </a:pPr>
            <a:r>
              <a:rPr lang="en-US" altLang="zh-TW" dirty="0" err="1" smtClean="0"/>
              <a:t>TANet</a:t>
            </a:r>
            <a:r>
              <a:rPr lang="zh-TW" altLang="en-US" dirty="0" smtClean="0"/>
              <a:t>內容</a:t>
            </a:r>
            <a:r>
              <a:rPr lang="zh-TW" altLang="en-US" dirty="0"/>
              <a:t>傳遞網路建置計畫</a:t>
            </a:r>
            <a:r>
              <a:rPr lang="en-US" altLang="zh-TW" dirty="0"/>
              <a:t>-</a:t>
            </a:r>
            <a:r>
              <a:rPr lang="zh-TW" altLang="en-US" dirty="0"/>
              <a:t>第</a:t>
            </a:r>
            <a:r>
              <a:rPr lang="en-US" altLang="zh-TW" dirty="0"/>
              <a:t>2</a:t>
            </a:r>
            <a:r>
              <a:rPr lang="zh-TW" altLang="en-US" dirty="0" smtClean="0"/>
              <a:t>期</a:t>
            </a:r>
            <a:endParaRPr dirty="0"/>
          </a:p>
        </p:txBody>
      </p:sp>
      <p:sp>
        <p:nvSpPr>
          <p:cNvPr id="254" name="Google Shape;254;p10"/>
          <p:cNvSpPr txBox="1"/>
          <p:nvPr/>
        </p:nvSpPr>
        <p:spPr>
          <a:xfrm>
            <a:off x="673075" y="1159663"/>
            <a:ext cx="7842275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>
              <a:lnSpc>
                <a:spcPct val="125000"/>
              </a:lnSpc>
              <a:buClr>
                <a:srgbClr val="555DAB"/>
              </a:buClr>
              <a:buSzPts val="2000"/>
              <a:buFont typeface="Wingdings" panose="05000000000000000000" pitchFamily="2" charset="2"/>
              <a:buChar char="n"/>
            </a:pPr>
            <a:r>
              <a:rPr lang="en-US" altLang="zh-TW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112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3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月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27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、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28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日完成金門縣教育網路中心驗收；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112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月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、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12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日完成連江縣教育網路中心驗收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lvl="0" indent="-355600">
              <a:lnSpc>
                <a:spcPct val="125000"/>
              </a:lnSpc>
              <a:buClr>
                <a:srgbClr val="555DAB"/>
              </a:buClr>
              <a:buSzPts val="2000"/>
              <a:buFont typeface="Wingdings" panose="05000000000000000000" pitchFamily="2" charset="2"/>
              <a:buChar char="n"/>
            </a:pPr>
            <a:r>
              <a:rPr lang="en-US" altLang="zh-TW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112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年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月</a:t>
            </a:r>
            <a:r>
              <a:rPr lang="en-US" altLang="zh-TW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17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日至</a:t>
            </a:r>
            <a:r>
              <a:rPr lang="zh-TW" altLang="en-US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中山大學，並請該校協助進行管理中心相關功能驗收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55" name="Google Shape;255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250" y="2482172"/>
            <a:ext cx="6669688" cy="415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5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SzPts val="2800"/>
            </a:pPr>
            <a:r>
              <a:rPr lang="zh-TW" altLang="en-US" dirty="0" smtClean="0"/>
              <a:t>法務部敦品中學加入桃園區網</a:t>
            </a:r>
            <a:endParaRPr dirty="0"/>
          </a:p>
        </p:txBody>
      </p:sp>
      <p:sp>
        <p:nvSpPr>
          <p:cNvPr id="254" name="Google Shape;254;p10"/>
          <p:cNvSpPr txBox="1"/>
          <p:nvPr/>
        </p:nvSpPr>
        <p:spPr>
          <a:xfrm>
            <a:off x="673075" y="1159663"/>
            <a:ext cx="7842275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>
              <a:lnSpc>
                <a:spcPct val="125000"/>
              </a:lnSpc>
              <a:buClr>
                <a:srgbClr val="555DAB"/>
              </a:buClr>
              <a:buSzPts val="2000"/>
              <a:buFont typeface="Wingdings" panose="05000000000000000000" pitchFamily="2" charset="2"/>
              <a:buChar char="n"/>
            </a:pPr>
            <a:endParaRPr lang="en-US" altLang="zh-TW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55" name="Google Shape;255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55" y="1327852"/>
            <a:ext cx="8582890" cy="399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4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連線</a:t>
            </a:r>
            <a:r>
              <a:rPr lang="zh-TW" altLang="en-US" dirty="0"/>
              <a:t>學校導入</a:t>
            </a:r>
            <a:r>
              <a:rPr lang="en-US" altLang="zh-TW" dirty="0" smtClean="0"/>
              <a:t>IPv6</a:t>
            </a:r>
            <a:endParaRPr lang="zh-TW" altLang="en-US" dirty="0"/>
          </a:p>
        </p:txBody>
      </p:sp>
      <p:sp>
        <p:nvSpPr>
          <p:cNvPr id="354" name="Google Shape;354;p57"/>
          <p:cNvSpPr txBox="1">
            <a:spLocks noGrp="1"/>
          </p:cNvSpPr>
          <p:nvPr>
            <p:ph idx="1"/>
          </p:nvPr>
        </p:nvSpPr>
        <p:spPr>
          <a:xfrm>
            <a:off x="628650" y="1178644"/>
            <a:ext cx="8004362" cy="1575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indent="-285750">
              <a:lnSpc>
                <a:spcPct val="120000"/>
              </a:lnSpc>
              <a:spcBef>
                <a:spcPts val="600"/>
              </a:spcBef>
              <a:buSzPts val="1800"/>
              <a:buNone/>
            </a:pPr>
            <a:r>
              <a:rPr lang="zh-TW" altLang="en-US" sz="1800" dirty="0" smtClean="0">
                <a:cs typeface="Noto Sans Symbols"/>
                <a:sym typeface="Noto Sans Symbols"/>
              </a:rPr>
              <a:t>❑ 謝謝 </a:t>
            </a:r>
            <a:r>
              <a:rPr lang="zh-TW" altLang="en-US" sz="1800" dirty="0" smtClean="0">
                <a:solidFill>
                  <a:srgbClr val="0070C0"/>
                </a:solidFill>
              </a:rPr>
              <a:t>治平高中、振</a:t>
            </a:r>
            <a:r>
              <a:rPr lang="zh-TW" altLang="en-US" sz="1800" dirty="0">
                <a:solidFill>
                  <a:srgbClr val="0070C0"/>
                </a:solidFill>
              </a:rPr>
              <a:t>聲高中、大華</a:t>
            </a:r>
            <a:r>
              <a:rPr lang="zh-TW" altLang="en-US" sz="1800" dirty="0" smtClean="0">
                <a:solidFill>
                  <a:srgbClr val="0070C0"/>
                </a:solidFill>
              </a:rPr>
              <a:t>高中、</a:t>
            </a:r>
            <a:r>
              <a:rPr lang="zh-TW" altLang="en-US" sz="1800" dirty="0">
                <a:solidFill>
                  <a:srgbClr val="0070C0"/>
                </a:solidFill>
              </a:rPr>
              <a:t>清華高中</a:t>
            </a:r>
            <a:r>
              <a:rPr lang="zh-TW" altLang="en-US" sz="1800" dirty="0" smtClean="0">
                <a:solidFill>
                  <a:srgbClr val="0070C0"/>
                </a:solidFill>
              </a:rPr>
              <a:t>、</a:t>
            </a:r>
            <a:r>
              <a:rPr lang="zh-TW" altLang="en-US" sz="1800" dirty="0">
                <a:solidFill>
                  <a:srgbClr val="0070C0"/>
                </a:solidFill>
              </a:rPr>
              <a:t>大興</a:t>
            </a:r>
            <a:r>
              <a:rPr lang="zh-TW" altLang="en-US" sz="1800" dirty="0" smtClean="0">
                <a:solidFill>
                  <a:srgbClr val="0070C0"/>
                </a:solidFill>
              </a:rPr>
              <a:t>高中</a:t>
            </a:r>
            <a:r>
              <a:rPr lang="zh-TW" altLang="en-US" sz="1800" dirty="0" smtClean="0">
                <a:solidFill>
                  <a:srgbClr val="0070C0"/>
                </a:solidFill>
              </a:rPr>
              <a:t>、成功工商</a:t>
            </a:r>
            <a:r>
              <a:rPr lang="en-US" altLang="zh-TW" sz="1800" dirty="0" smtClean="0">
                <a:solidFill>
                  <a:srgbClr val="0070C0"/>
                </a:solidFill>
              </a:rPr>
              <a:t>(</a:t>
            </a:r>
            <a:r>
              <a:rPr lang="zh-TW" altLang="en-US" sz="1800" dirty="0" smtClean="0">
                <a:solidFill>
                  <a:srgbClr val="0070C0"/>
                </a:solidFill>
              </a:rPr>
              <a:t>更名為世紀</a:t>
            </a:r>
            <a:r>
              <a:rPr lang="zh-TW" altLang="en-US" sz="1800" dirty="0">
                <a:solidFill>
                  <a:srgbClr val="0070C0"/>
                </a:solidFill>
              </a:rPr>
              <a:t>綠能</a:t>
            </a:r>
            <a:r>
              <a:rPr lang="zh-TW" altLang="en-US" sz="1800" dirty="0" smtClean="0">
                <a:solidFill>
                  <a:srgbClr val="0070C0"/>
                </a:solidFill>
              </a:rPr>
              <a:t>工商</a:t>
            </a:r>
            <a:r>
              <a:rPr lang="en-US" altLang="zh-TW" sz="1800" dirty="0" smtClean="0">
                <a:solidFill>
                  <a:srgbClr val="0070C0"/>
                </a:solidFill>
              </a:rPr>
              <a:t>)</a:t>
            </a:r>
            <a:r>
              <a:rPr lang="zh-TW" altLang="en-US" sz="1800" dirty="0" smtClean="0">
                <a:solidFill>
                  <a:srgbClr val="0070C0"/>
                </a:solidFill>
              </a:rPr>
              <a:t>協助</a:t>
            </a:r>
            <a:r>
              <a:rPr lang="zh-TW" altLang="en-US" sz="1800" dirty="0" smtClean="0">
                <a:solidFill>
                  <a:srgbClr val="0070C0"/>
                </a:solidFill>
              </a:rPr>
              <a:t>導入</a:t>
            </a:r>
            <a:r>
              <a:rPr lang="en-US" altLang="zh-TW" sz="1800" dirty="0" smtClean="0">
                <a:solidFill>
                  <a:srgbClr val="0070C0"/>
                </a:solidFill>
              </a:rPr>
              <a:t>IPv6</a:t>
            </a:r>
            <a:r>
              <a:rPr lang="zh-TW" altLang="en-US" sz="1800" dirty="0" smtClean="0">
                <a:solidFill>
                  <a:srgbClr val="0070C0"/>
                </a:solidFill>
              </a:rPr>
              <a:t> </a:t>
            </a:r>
            <a:r>
              <a:rPr lang="zh-TW" altLang="en-US" sz="1800" dirty="0" smtClean="0"/>
              <a:t>。</a:t>
            </a:r>
            <a:endParaRPr lang="en-US" altLang="zh-TW" sz="1800" dirty="0"/>
          </a:p>
          <a:p>
            <a:pPr marL="457200" marR="87580" lvl="1" indent="-457200">
              <a:lnSpc>
                <a:spcPct val="120000"/>
              </a:lnSpc>
              <a:spcBef>
                <a:spcPts val="600"/>
              </a:spcBef>
              <a:buSzPts val="1800"/>
              <a:buNone/>
            </a:pPr>
            <a:r>
              <a:rPr lang="zh-TW" altLang="en-US" sz="1800" dirty="0" smtClean="0">
                <a:cs typeface="Noto Sans Symbols"/>
                <a:sym typeface="Noto Sans Symbols"/>
              </a:rPr>
              <a:t>❑ </a:t>
            </a:r>
            <a:r>
              <a:rPr lang="zh-TW" altLang="en-US" sz="1800" dirty="0" smtClean="0">
                <a:solidFill>
                  <a:schemeClr val="dk1"/>
                </a:solidFill>
              </a:rPr>
              <a:t>現有</a:t>
            </a:r>
            <a:r>
              <a:rPr lang="zh-TW" altLang="en-US" sz="1800" dirty="0">
                <a:solidFill>
                  <a:schemeClr val="dk1"/>
                </a:solidFill>
              </a:rPr>
              <a:t>僅</a:t>
            </a:r>
            <a:r>
              <a:rPr lang="zh-TW" altLang="en-US" sz="1800" dirty="0" smtClean="0">
                <a:solidFill>
                  <a:schemeClr val="dk1"/>
                </a:solidFill>
              </a:rPr>
              <a:t>支援</a:t>
            </a:r>
            <a:r>
              <a:rPr lang="en-US" altLang="zh-TW" sz="1800" dirty="0" smtClean="0">
                <a:solidFill>
                  <a:schemeClr val="dk1"/>
                </a:solidFill>
              </a:rPr>
              <a:t>IPv4 </a:t>
            </a:r>
            <a:r>
              <a:rPr lang="zh-TW" altLang="en-US" sz="1800" dirty="0" smtClean="0">
                <a:solidFill>
                  <a:schemeClr val="dk1"/>
                </a:solidFill>
              </a:rPr>
              <a:t>學校，請配合於</a:t>
            </a:r>
            <a:r>
              <a:rPr lang="en-US" altLang="zh-TW" sz="1800" dirty="0" smtClean="0">
                <a:solidFill>
                  <a:srgbClr val="0070C0"/>
                </a:solidFill>
              </a:rPr>
              <a:t>7</a:t>
            </a:r>
            <a:r>
              <a:rPr lang="zh-TW" altLang="en-US" sz="1800" dirty="0" smtClean="0">
                <a:solidFill>
                  <a:srgbClr val="0070C0"/>
                </a:solidFill>
              </a:rPr>
              <a:t>月</a:t>
            </a:r>
            <a:r>
              <a:rPr lang="zh-TW" altLang="en-US" sz="1800" dirty="0">
                <a:solidFill>
                  <a:srgbClr val="0070C0"/>
                </a:solidFill>
              </a:rPr>
              <a:t>底前設定</a:t>
            </a:r>
            <a:r>
              <a:rPr lang="en-US" altLang="zh-TW" sz="1800" dirty="0">
                <a:solidFill>
                  <a:srgbClr val="0070C0"/>
                </a:solidFill>
              </a:rPr>
              <a:t>IPv6</a:t>
            </a:r>
            <a:r>
              <a:rPr lang="zh-TW" altLang="en-US" sz="1800" dirty="0" smtClean="0">
                <a:solidFill>
                  <a:schemeClr val="dk1"/>
                </a:solidFill>
              </a:rPr>
              <a:t>，如有設定問題請洽詢區網中心呂芳發老師。</a:t>
            </a:r>
            <a:endParaRPr lang="en-US" altLang="zh-TW" sz="1800" dirty="0" smtClean="0">
              <a:solidFill>
                <a:schemeClr val="dk1"/>
              </a:solidFill>
            </a:endParaRPr>
          </a:p>
        </p:txBody>
      </p:sp>
      <p:sp>
        <p:nvSpPr>
          <p:cNvPr id="353" name="Google Shape;353;p5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 sz="140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12</a:t>
            </a:fld>
            <a:endParaRPr sz="140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19160"/>
              </p:ext>
            </p:extLst>
          </p:nvPr>
        </p:nvGraphicFramePr>
        <p:xfrm>
          <a:off x="615075" y="2835653"/>
          <a:ext cx="7913850" cy="33984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85400">
                  <a:extLst>
                    <a:ext uri="{9D8B030D-6E8A-4147-A177-3AD203B41FA5}">
                      <a16:colId xmlns:a16="http://schemas.microsoft.com/office/drawing/2014/main" val="288228759"/>
                    </a:ext>
                  </a:extLst>
                </a:gridCol>
                <a:gridCol w="1236750">
                  <a:extLst>
                    <a:ext uri="{9D8B030D-6E8A-4147-A177-3AD203B41FA5}">
                      <a16:colId xmlns:a16="http://schemas.microsoft.com/office/drawing/2014/main" val="3333898607"/>
                    </a:ext>
                  </a:extLst>
                </a:gridCol>
                <a:gridCol w="1394625">
                  <a:extLst>
                    <a:ext uri="{9D8B030D-6E8A-4147-A177-3AD203B41FA5}">
                      <a16:colId xmlns:a16="http://schemas.microsoft.com/office/drawing/2014/main" val="2393795578"/>
                    </a:ext>
                  </a:extLst>
                </a:gridCol>
                <a:gridCol w="2262975">
                  <a:extLst>
                    <a:ext uri="{9D8B030D-6E8A-4147-A177-3AD203B41FA5}">
                      <a16:colId xmlns:a16="http://schemas.microsoft.com/office/drawing/2014/main" val="1947903540"/>
                    </a:ext>
                  </a:extLst>
                </a:gridCol>
                <a:gridCol w="1434100">
                  <a:extLst>
                    <a:ext uri="{9D8B030D-6E8A-4147-A177-3AD203B41FA5}">
                      <a16:colId xmlns:a16="http://schemas.microsoft.com/office/drawing/2014/main" val="2518577237"/>
                    </a:ext>
                  </a:extLst>
                </a:gridCol>
              </a:tblGrid>
              <a:tr h="633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連線單位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單位數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完成IPv6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單位數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未完成IPv6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單位數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完成IPv6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比率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768827"/>
                  </a:ext>
                </a:extLst>
              </a:tr>
              <a:tr h="69294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縣市網中心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100%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81449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大專院校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100%</a:t>
                      </a:r>
                      <a:endParaRPr sz="2000" b="0" i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5870566"/>
                  </a:ext>
                </a:extLst>
              </a:tr>
              <a:tr h="299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高中職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18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dirty="0" smtClean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altLang="zh-TW" sz="2000" dirty="0" smtClean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altLang="zh-TW" sz="2000" dirty="0" smtClean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77</a:t>
                      </a:r>
                      <a:r>
                        <a:rPr lang="en-US" sz="2000" b="0" i="0" u="none" strike="noStrike" cap="none" dirty="0" smtClean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%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407032"/>
                  </a:ext>
                </a:extLst>
              </a:tr>
              <a:tr h="69389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總計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35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altLang="zh-TW" sz="2000" b="0" i="0" u="none" strike="noStrike" cap="none" dirty="0" smtClean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31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 smtClean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dirty="0" smtClean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88</a:t>
                      </a:r>
                      <a:r>
                        <a:rPr lang="en-US" sz="2000" b="0" i="0" u="none" strike="noStrike" cap="none" dirty="0" smtClean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%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014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40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SzPts val="2800"/>
            </a:pPr>
            <a:r>
              <a:rPr lang="en-US" altLang="zh-TW" dirty="0" err="1">
                <a:solidFill>
                  <a:schemeClr val="bg1"/>
                </a:solidFill>
              </a:rPr>
              <a:t>TANetRoaming</a:t>
            </a:r>
            <a:r>
              <a:rPr lang="zh-TW" altLang="en-US" dirty="0" smtClean="0">
                <a:solidFill>
                  <a:schemeClr val="bg1"/>
                </a:solidFill>
              </a:rPr>
              <a:t>無線漫遊</a:t>
            </a:r>
            <a:r>
              <a:rPr lang="zh-TW" altLang="en-US" dirty="0">
                <a:solidFill>
                  <a:schemeClr val="bg1"/>
                </a:solidFill>
              </a:rPr>
              <a:t>轉換至</a:t>
            </a:r>
            <a:r>
              <a:rPr lang="en-US" altLang="zh-TW" dirty="0" err="1" smtClean="0">
                <a:solidFill>
                  <a:schemeClr val="bg1"/>
                </a:solidFill>
              </a:rPr>
              <a:t>eduroam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530038" y="1090519"/>
            <a:ext cx="7886700" cy="3185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en-US" altLang="zh-TW" sz="2000" dirty="0" smtClean="0">
                <a:cs typeface="Noto Sans Symbols"/>
                <a:sym typeface="Noto Sans Symbols"/>
              </a:rPr>
              <a:t>❑</a:t>
            </a:r>
            <a:r>
              <a:rPr lang="zh-TW" altLang="en-US" sz="2000" dirty="0" smtClean="0">
                <a:cs typeface="Noto Sans Symbols"/>
                <a:sym typeface="Noto Sans Symbols"/>
              </a:rPr>
              <a:t>謝謝</a:t>
            </a:r>
            <a:r>
              <a:rPr lang="zh-TW" altLang="en-US" sz="2000" dirty="0" smtClean="0">
                <a:solidFill>
                  <a:srgbClr val="0070C0"/>
                </a:solidFill>
              </a:rPr>
              <a:t>新生</a:t>
            </a:r>
            <a:r>
              <a:rPr lang="zh-TW" altLang="en-US" sz="2000" dirty="0">
                <a:solidFill>
                  <a:srgbClr val="0070C0"/>
                </a:solidFill>
              </a:rPr>
              <a:t>醫護管理專科學校</a:t>
            </a:r>
            <a:r>
              <a:rPr lang="zh-TW" altLang="en-US" sz="2000" dirty="0" smtClean="0">
                <a:solidFill>
                  <a:srgbClr val="0070C0"/>
                </a:solidFill>
              </a:rPr>
              <a:t>、</a:t>
            </a:r>
            <a:r>
              <a:rPr lang="zh-TW" altLang="en-US" sz="2000" dirty="0">
                <a:solidFill>
                  <a:srgbClr val="0070C0"/>
                </a:solidFill>
              </a:rPr>
              <a:t>健行科</a:t>
            </a:r>
            <a:r>
              <a:rPr lang="zh-TW" altLang="en-US" sz="2000" dirty="0" smtClean="0">
                <a:solidFill>
                  <a:srgbClr val="0070C0"/>
                </a:solidFill>
              </a:rPr>
              <a:t>大、國立</a:t>
            </a:r>
            <a:r>
              <a:rPr lang="zh-TW" altLang="en-US" sz="2000" dirty="0">
                <a:solidFill>
                  <a:srgbClr val="0070C0"/>
                </a:solidFill>
              </a:rPr>
              <a:t>體育</a:t>
            </a:r>
            <a:r>
              <a:rPr lang="zh-TW" altLang="en-US" sz="2000" dirty="0" smtClean="0">
                <a:solidFill>
                  <a:srgbClr val="0070C0"/>
                </a:solidFill>
              </a:rPr>
              <a:t>大學</a:t>
            </a:r>
            <a:r>
              <a:rPr lang="zh-TW" altLang="en-US" sz="2000" dirty="0" smtClean="0">
                <a:cs typeface="Noto Sans Symbols"/>
                <a:sym typeface="Noto Sans Symbols"/>
              </a:rPr>
              <a:t>配合完成</a:t>
            </a:r>
            <a:r>
              <a:rPr lang="en-US" altLang="zh-TW" sz="2000" dirty="0" err="1">
                <a:solidFill>
                  <a:srgbClr val="FF0000"/>
                </a:solidFill>
              </a:rPr>
              <a:t>eduroam</a:t>
            </a:r>
            <a:r>
              <a:rPr lang="zh-TW" altLang="en-US" sz="2000" dirty="0">
                <a:solidFill>
                  <a:schemeClr val="dk1"/>
                </a:solidFill>
              </a:rPr>
              <a:t>無線漫遊</a:t>
            </a:r>
            <a:r>
              <a:rPr lang="zh-TW" altLang="en-US" sz="2000" dirty="0" smtClean="0">
                <a:solidFill>
                  <a:schemeClr val="dk1"/>
                </a:solidFill>
              </a:rPr>
              <a:t>建置。</a:t>
            </a:r>
            <a:endParaRPr lang="en-US" altLang="zh-TW" sz="2000" dirty="0">
              <a:solidFill>
                <a:srgbClr val="0070C0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en-US" altLang="zh-TW" sz="2000" dirty="0" smtClean="0">
                <a:cs typeface="Noto Sans Symbols"/>
                <a:sym typeface="Noto Sans Symbols"/>
              </a:rPr>
              <a:t>❑</a:t>
            </a:r>
            <a:r>
              <a:rPr lang="zh-TW" altLang="en-US" sz="2000" dirty="0" smtClean="0">
                <a:solidFill>
                  <a:schemeClr val="dk1"/>
                </a:solidFill>
              </a:rPr>
              <a:t>現有</a:t>
            </a:r>
            <a:r>
              <a:rPr lang="zh-TW" altLang="en-US" sz="2000" dirty="0">
                <a:solidFill>
                  <a:schemeClr val="dk1"/>
                </a:solidFill>
              </a:rPr>
              <a:t>僅支援</a:t>
            </a:r>
            <a:r>
              <a:rPr lang="en-US" altLang="zh-TW" sz="2000" dirty="0" err="1">
                <a:solidFill>
                  <a:schemeClr val="dk1"/>
                </a:solidFill>
              </a:rPr>
              <a:t>TANetRoaming</a:t>
            </a:r>
            <a:r>
              <a:rPr lang="en-US" altLang="zh-TW" sz="2000" dirty="0">
                <a:solidFill>
                  <a:schemeClr val="dk1"/>
                </a:solidFill>
              </a:rPr>
              <a:t> </a:t>
            </a:r>
            <a:r>
              <a:rPr lang="zh-TW" altLang="en-US" sz="2000" dirty="0">
                <a:solidFill>
                  <a:schemeClr val="dk1"/>
                </a:solidFill>
              </a:rPr>
              <a:t>無線漫遊之</a:t>
            </a:r>
            <a:r>
              <a:rPr lang="zh-TW" altLang="en-US" sz="2000" dirty="0" smtClean="0">
                <a:solidFill>
                  <a:schemeClr val="dk1"/>
                </a:solidFill>
              </a:rPr>
              <a:t>學校，為提升資訊安全，請規劃推動期程及需要設備，完成轉換至</a:t>
            </a:r>
            <a:r>
              <a:rPr lang="en-US" altLang="zh-TW" sz="2000" dirty="0" err="1">
                <a:solidFill>
                  <a:schemeClr val="dk1"/>
                </a:solidFill>
              </a:rPr>
              <a:t>eduroam</a:t>
            </a:r>
            <a:r>
              <a:rPr lang="zh-TW" altLang="en-US" sz="2000" dirty="0">
                <a:solidFill>
                  <a:schemeClr val="dk1"/>
                </a:solidFill>
              </a:rPr>
              <a:t>無線</a:t>
            </a:r>
            <a:r>
              <a:rPr lang="zh-TW" altLang="en-US" sz="2000" dirty="0" smtClean="0">
                <a:solidFill>
                  <a:schemeClr val="dk1"/>
                </a:solidFill>
              </a:rPr>
              <a:t>漫遊。</a:t>
            </a:r>
            <a:endParaRPr sz="2000" dirty="0">
              <a:solidFill>
                <a:schemeClr val="dk1"/>
              </a:solidFill>
            </a:endParaRPr>
          </a:p>
          <a:p>
            <a:pPr marL="4572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55DAB"/>
              </a:buClr>
              <a:buSzPts val="2800"/>
              <a:buFont typeface="Noto Sans Symbols"/>
              <a:buNone/>
            </a:pP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779703"/>
              </p:ext>
            </p:extLst>
          </p:nvPr>
        </p:nvGraphicFramePr>
        <p:xfrm>
          <a:off x="628650" y="2904640"/>
          <a:ext cx="7913850" cy="27430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28200">
                  <a:extLst>
                    <a:ext uri="{9D8B030D-6E8A-4147-A177-3AD203B41FA5}">
                      <a16:colId xmlns:a16="http://schemas.microsoft.com/office/drawing/2014/main" val="1355386668"/>
                    </a:ext>
                  </a:extLst>
                </a:gridCol>
                <a:gridCol w="1265975">
                  <a:extLst>
                    <a:ext uri="{9D8B030D-6E8A-4147-A177-3AD203B41FA5}">
                      <a16:colId xmlns:a16="http://schemas.microsoft.com/office/drawing/2014/main" val="4278076820"/>
                    </a:ext>
                  </a:extLst>
                </a:gridCol>
                <a:gridCol w="1527675">
                  <a:extLst>
                    <a:ext uri="{9D8B030D-6E8A-4147-A177-3AD203B41FA5}">
                      <a16:colId xmlns:a16="http://schemas.microsoft.com/office/drawing/2014/main" val="1483221981"/>
                    </a:ext>
                  </a:extLst>
                </a:gridCol>
                <a:gridCol w="1805275">
                  <a:extLst>
                    <a:ext uri="{9D8B030D-6E8A-4147-A177-3AD203B41FA5}">
                      <a16:colId xmlns:a16="http://schemas.microsoft.com/office/drawing/2014/main" val="3867099892"/>
                    </a:ext>
                  </a:extLst>
                </a:gridCol>
                <a:gridCol w="1486725">
                  <a:extLst>
                    <a:ext uri="{9D8B030D-6E8A-4147-A177-3AD203B41FA5}">
                      <a16:colId xmlns:a16="http://schemas.microsoft.com/office/drawing/2014/main" val="2499411178"/>
                    </a:ext>
                  </a:extLst>
                </a:gridCol>
              </a:tblGrid>
              <a:tr h="6333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連線單位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單位數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 err="1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已導入Eduroam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僅有TANetRoaming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兩者皆無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587092"/>
                  </a:ext>
                </a:extLst>
              </a:tr>
              <a:tr h="442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縣市網中心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 dirty="0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</a:t>
                      </a:r>
                      <a:endParaRPr sz="2000" u="none" strike="noStrike" cap="none" dirty="0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997788"/>
                  </a:ext>
                </a:extLst>
              </a:tr>
              <a:tr h="442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大專院校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8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2</a:t>
                      </a:r>
                      <a:endParaRPr sz="2000" b="0" i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494452"/>
                  </a:ext>
                </a:extLst>
              </a:tr>
              <a:tr h="457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高中職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18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</a:t>
                      </a:r>
                      <a:endParaRPr sz="2000" b="0" i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6712370"/>
                  </a:ext>
                </a:extLst>
              </a:tr>
              <a:tr h="472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總計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35</a:t>
                      </a:r>
                      <a:endParaRPr sz="20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14</a:t>
                      </a:r>
                      <a:endParaRPr sz="2000" b="0" i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5</a:t>
                      </a:r>
                      <a:endParaRPr sz="2000" b="0" i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16</a:t>
                      </a:r>
                      <a:endParaRPr sz="2000" b="0" i="0" u="none" strike="noStrike" cap="none" dirty="0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91425" marR="91425" marT="91425" marB="91425">
                    <a:solidFill>
                      <a:srgbClr val="FFF1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493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80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f8cc318e6e_1_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en-US" altLang="zh-TW" dirty="0">
                <a:solidFill>
                  <a:schemeClr val="bg1"/>
                </a:solidFill>
              </a:rPr>
              <a:t>HTTPS </a:t>
            </a:r>
            <a:r>
              <a:rPr lang="zh-TW" altLang="en-US" dirty="0">
                <a:solidFill>
                  <a:schemeClr val="bg1"/>
                </a:solidFill>
              </a:rPr>
              <a:t>憑證代理</a:t>
            </a:r>
            <a:r>
              <a:rPr lang="zh-TW" altLang="en-US" dirty="0" smtClean="0">
                <a:solidFill>
                  <a:schemeClr val="bg1"/>
                </a:solidFill>
              </a:rPr>
              <a:t>服務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578" name="Google Shape;578;gf8cc318e6e_1_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9" name="Google Shape;579;gf8cc318e6e_1_2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14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580" name="Google Shape;580;gf8cc318e6e_1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1760" y="2516920"/>
            <a:ext cx="5589401" cy="34195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7" name="Google Shape;571;gf8cc318e6e_1_11"/>
          <p:cNvSpPr txBox="1"/>
          <p:nvPr/>
        </p:nvSpPr>
        <p:spPr>
          <a:xfrm>
            <a:off x="2580523" y="6109456"/>
            <a:ext cx="3982954" cy="4937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rgbClr val="000000"/>
              </a:buClr>
              <a:buSzPts val="2800"/>
            </a:pPr>
            <a:r>
              <a:rPr lang="en-US" altLang="zh-TW" b="1" dirty="0" err="1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論文</a:t>
            </a:r>
            <a:r>
              <a:rPr lang="zh-TW" altLang="en-US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發表於</a:t>
            </a:r>
            <a:r>
              <a:rPr lang="en-US" sz="1800" b="1" i="0" u="none" strike="noStrike" cap="none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TANET20</a:t>
            </a:r>
            <a:r>
              <a:rPr lang="en-US" sz="1800" b="1" dirty="0" smtClean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21</a:t>
            </a:r>
            <a:r>
              <a:rPr lang="zh-TW" altLang="en-US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研討會</a:t>
            </a:r>
            <a:endParaRPr sz="1800" b="1" i="0" u="none" strike="noStrike" cap="none" dirty="0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8" name="Google Shape;587;gf8cc318e6e_1_32"/>
          <p:cNvSpPr txBox="1">
            <a:spLocks/>
          </p:cNvSpPr>
          <p:nvPr/>
        </p:nvSpPr>
        <p:spPr>
          <a:xfrm>
            <a:off x="628649" y="1204522"/>
            <a:ext cx="7579930" cy="1386277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SzPts val="2200"/>
              <a:buNone/>
            </a:pPr>
            <a:r>
              <a:rPr lang="en-US" altLang="zh-TW" sz="1800" dirty="0" smtClean="0">
                <a:solidFill>
                  <a:srgbClr val="555DAB"/>
                </a:solidFill>
              </a:rPr>
              <a:t>❑</a:t>
            </a:r>
            <a:r>
              <a:rPr lang="zh-TW" altLang="en-US" sz="1800" dirty="0" smtClean="0">
                <a:solidFill>
                  <a:srgbClr val="555DAB"/>
                </a:solidFill>
              </a:rPr>
              <a:t> </a:t>
            </a:r>
            <a:r>
              <a:rPr lang="zh-TW" altLang="en-US" sz="1800" dirty="0" smtClean="0">
                <a:solidFill>
                  <a:schemeClr val="dk1"/>
                </a:solidFill>
              </a:rPr>
              <a:t>教育部</a:t>
            </a:r>
            <a:r>
              <a:rPr lang="en-US" altLang="zh-TW" sz="1800" dirty="0">
                <a:solidFill>
                  <a:schemeClr val="dk1"/>
                </a:solidFill>
              </a:rPr>
              <a:t>110</a:t>
            </a:r>
            <a:r>
              <a:rPr lang="zh-TW" altLang="en-US" sz="1800" dirty="0">
                <a:solidFill>
                  <a:schemeClr val="dk1"/>
                </a:solidFill>
              </a:rPr>
              <a:t>年</a:t>
            </a:r>
            <a:r>
              <a:rPr lang="en-US" altLang="zh-TW" sz="1800" dirty="0">
                <a:solidFill>
                  <a:schemeClr val="dk1"/>
                </a:solidFill>
              </a:rPr>
              <a:t>6</a:t>
            </a:r>
            <a:r>
              <a:rPr lang="zh-TW" altLang="en-US" sz="1800" dirty="0">
                <a:solidFill>
                  <a:schemeClr val="dk1"/>
                </a:solidFill>
              </a:rPr>
              <a:t>月</a:t>
            </a:r>
            <a:r>
              <a:rPr lang="en-US" altLang="zh-TW" sz="1800" dirty="0">
                <a:solidFill>
                  <a:schemeClr val="dk1"/>
                </a:solidFill>
              </a:rPr>
              <a:t>29</a:t>
            </a:r>
            <a:r>
              <a:rPr lang="zh-TW" altLang="en-US" sz="1800" dirty="0">
                <a:solidFill>
                  <a:schemeClr val="dk1"/>
                </a:solidFill>
              </a:rPr>
              <a:t>日臺灣學術網路</a:t>
            </a:r>
            <a:r>
              <a:rPr lang="en-US" altLang="zh-TW" sz="1800" dirty="0">
                <a:solidFill>
                  <a:schemeClr val="dk1"/>
                </a:solidFill>
              </a:rPr>
              <a:t>(</a:t>
            </a:r>
            <a:r>
              <a:rPr lang="en-US" altLang="zh-TW" sz="1800" dirty="0" err="1">
                <a:solidFill>
                  <a:schemeClr val="dk1"/>
                </a:solidFill>
              </a:rPr>
              <a:t>TANet</a:t>
            </a:r>
            <a:r>
              <a:rPr lang="en-US" altLang="zh-TW" sz="1800" dirty="0">
                <a:solidFill>
                  <a:schemeClr val="dk1"/>
                </a:solidFill>
              </a:rPr>
              <a:t>)</a:t>
            </a:r>
            <a:r>
              <a:rPr lang="zh-TW" altLang="en-US" sz="1800" dirty="0">
                <a:solidFill>
                  <a:schemeClr val="dk1"/>
                </a:solidFill>
              </a:rPr>
              <a:t>技術小組第</a:t>
            </a:r>
            <a:r>
              <a:rPr lang="en-US" altLang="zh-TW" sz="1800" dirty="0">
                <a:solidFill>
                  <a:schemeClr val="dk1"/>
                </a:solidFill>
              </a:rPr>
              <a:t>96</a:t>
            </a:r>
            <a:r>
              <a:rPr lang="zh-TW" altLang="en-US" sz="1800" dirty="0">
                <a:solidFill>
                  <a:schemeClr val="dk1"/>
                </a:solidFill>
              </a:rPr>
              <a:t>次會議決議，各級學校網站應導入 </a:t>
            </a:r>
            <a:r>
              <a:rPr lang="en-US" altLang="zh-TW" sz="1800" dirty="0">
                <a:solidFill>
                  <a:schemeClr val="dk1"/>
                </a:solidFill>
              </a:rPr>
              <a:t>HTTPS</a:t>
            </a:r>
            <a:r>
              <a:rPr lang="zh-TW" altLang="en-US" sz="1800" dirty="0" smtClean="0">
                <a:solidFill>
                  <a:schemeClr val="dk1"/>
                </a:solidFill>
              </a:rPr>
              <a:t>。桃園區網中心利用開源軟體</a:t>
            </a:r>
            <a:r>
              <a:rPr lang="en-US" altLang="zh-TW" sz="1800" dirty="0" smtClean="0">
                <a:solidFill>
                  <a:schemeClr val="dk1"/>
                </a:solidFill>
              </a:rPr>
              <a:t>NGINX</a:t>
            </a:r>
            <a:r>
              <a:rPr lang="zh-TW" altLang="en-US" sz="1800" dirty="0" smtClean="0">
                <a:solidFill>
                  <a:schemeClr val="dk1"/>
                </a:solidFill>
              </a:rPr>
              <a:t>的反向代理特性，達成後端網站伺服器的</a:t>
            </a:r>
            <a:r>
              <a:rPr lang="en-US" altLang="zh-TW" sz="1800" dirty="0" smtClean="0">
                <a:solidFill>
                  <a:schemeClr val="dk1"/>
                </a:solidFill>
              </a:rPr>
              <a:t>SSL</a:t>
            </a:r>
            <a:r>
              <a:rPr lang="zh-TW" altLang="en-US" sz="1800" dirty="0" smtClean="0">
                <a:solidFill>
                  <a:schemeClr val="dk1"/>
                </a:solidFill>
              </a:rPr>
              <a:t>憑證代理。</a:t>
            </a:r>
          </a:p>
          <a:p>
            <a:pPr marL="137154" indent="-162554">
              <a:spcBef>
                <a:spcPts val="0"/>
              </a:spcBef>
              <a:buSzPts val="2200"/>
              <a:buFont typeface="Arial" panose="020B0604020202020204" pitchFamily="34" charset="0"/>
              <a:buChar char="●"/>
            </a:pPr>
            <a:endParaRPr lang="zh-TW" altLang="en-US" sz="1800" dirty="0" smtClean="0">
              <a:solidFill>
                <a:schemeClr val="dk1"/>
              </a:solidFill>
            </a:endParaRPr>
          </a:p>
          <a:p>
            <a:pPr marL="0" indent="0">
              <a:spcBef>
                <a:spcPts val="0"/>
              </a:spcBef>
              <a:buSzPts val="2200"/>
              <a:buNone/>
            </a:pPr>
            <a:r>
              <a:rPr lang="en-US" altLang="zh-TW" sz="1800" dirty="0" smtClean="0">
                <a:solidFill>
                  <a:srgbClr val="555DAB"/>
                </a:solidFill>
              </a:rPr>
              <a:t>❑</a:t>
            </a:r>
            <a:r>
              <a:rPr lang="zh-TW" altLang="en-US" sz="1800" dirty="0" smtClean="0">
                <a:solidFill>
                  <a:srgbClr val="555DAB"/>
                </a:solidFill>
              </a:rPr>
              <a:t> </a:t>
            </a:r>
            <a:r>
              <a:rPr lang="zh-TW" altLang="en-US" sz="1800" dirty="0" smtClean="0">
                <a:solidFill>
                  <a:schemeClr val="dk1"/>
                </a:solidFill>
              </a:rPr>
              <a:t>累計完成</a:t>
            </a:r>
            <a:r>
              <a:rPr lang="en-US" altLang="zh-TW" sz="1800" dirty="0" smtClean="0">
                <a:solidFill>
                  <a:schemeClr val="dk1"/>
                </a:solidFill>
              </a:rPr>
              <a:t>9</a:t>
            </a:r>
            <a:r>
              <a:rPr lang="zh-TW" altLang="en-US" sz="1800" dirty="0" smtClean="0">
                <a:solidFill>
                  <a:schemeClr val="dk1"/>
                </a:solidFill>
              </a:rPr>
              <a:t>所學校，共</a:t>
            </a:r>
            <a:r>
              <a:rPr lang="en-US" altLang="zh-TW" sz="1800" dirty="0" smtClean="0">
                <a:solidFill>
                  <a:schemeClr val="dk1"/>
                </a:solidFill>
              </a:rPr>
              <a:t>15</a:t>
            </a:r>
            <a:r>
              <a:rPr lang="zh-TW" altLang="en-US" sz="1800" dirty="0" smtClean="0">
                <a:solidFill>
                  <a:schemeClr val="dk1"/>
                </a:solidFill>
              </a:rPr>
              <a:t>個學校網站導入</a:t>
            </a:r>
            <a:r>
              <a:rPr lang="en-US" altLang="zh-TW" sz="1800" dirty="0" smtClean="0">
                <a:solidFill>
                  <a:schemeClr val="dk1"/>
                </a:solidFill>
              </a:rPr>
              <a:t>HTTPS</a:t>
            </a:r>
            <a:r>
              <a:rPr lang="zh-TW" altLang="en-US" sz="1800" dirty="0" smtClean="0">
                <a:solidFill>
                  <a:schemeClr val="dk1"/>
                </a:solidFill>
              </a:rPr>
              <a:t>。</a:t>
            </a:r>
            <a:br>
              <a:rPr lang="zh-TW" altLang="en-US" sz="1800" dirty="0" smtClean="0">
                <a:solidFill>
                  <a:schemeClr val="dk1"/>
                </a:solidFill>
              </a:rPr>
            </a:br>
            <a:endParaRPr lang="zh-TW" altLang="en-US" sz="1800" dirty="0" smtClean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3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資安巡迴服務</a:t>
            </a:r>
            <a:endParaRPr lang="zh-TW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altLang="zh-TW" smtClean="0"/>
              <a:pPr/>
              <a:t>15</a:t>
            </a:fld>
            <a:endParaRPr lang="zh-TW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4251571936"/>
              </p:ext>
            </p:extLst>
          </p:nvPr>
        </p:nvGraphicFramePr>
        <p:xfrm>
          <a:off x="2032069" y="1549090"/>
          <a:ext cx="5537132" cy="2829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36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區網自動化</a:t>
            </a:r>
            <a:r>
              <a:rPr lang="en-US" altLang="zh-TW" dirty="0"/>
              <a:t>LINE</a:t>
            </a:r>
            <a:r>
              <a:rPr lang="zh-TW" altLang="en-US" dirty="0"/>
              <a:t>訊息</a:t>
            </a:r>
            <a:r>
              <a:rPr lang="zh-TW" altLang="en-US" dirty="0" smtClean="0"/>
              <a:t>平台</a:t>
            </a:r>
            <a:r>
              <a:rPr lang="en-US" altLang="zh-TW" dirty="0" smtClean="0"/>
              <a:t>(1)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22" y="1037581"/>
            <a:ext cx="8667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8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區網自動化</a:t>
            </a:r>
            <a:r>
              <a:rPr lang="en-US" altLang="zh-TW" dirty="0"/>
              <a:t>LINE</a:t>
            </a:r>
            <a:r>
              <a:rPr lang="zh-TW" altLang="en-US" dirty="0"/>
              <a:t>訊息</a:t>
            </a:r>
            <a:r>
              <a:rPr lang="zh-TW" altLang="en-US" dirty="0" smtClean="0"/>
              <a:t>平台</a:t>
            </a:r>
            <a:r>
              <a:rPr lang="en-US" altLang="zh-TW" dirty="0" smtClean="0"/>
              <a:t>(2)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628650" y="106362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000" dirty="0" smtClean="0"/>
              <a:t>1.</a:t>
            </a:r>
            <a:r>
              <a:rPr lang="zh-TW" altLang="en-US" sz="2000" dirty="0" smtClean="0"/>
              <a:t>監測區</a:t>
            </a:r>
            <a:r>
              <a:rPr lang="zh-TW" altLang="en-US" sz="2000" dirty="0"/>
              <a:t>網</a:t>
            </a:r>
            <a:r>
              <a:rPr lang="en-US" altLang="zh-TW" sz="2000" dirty="0"/>
              <a:t>ASR9010</a:t>
            </a:r>
            <a:r>
              <a:rPr lang="zh-TW" altLang="en-US" sz="2000" dirty="0"/>
              <a:t>核心路由器</a:t>
            </a:r>
            <a:r>
              <a:rPr lang="zh-TW" altLang="en-US" sz="2000" dirty="0" smtClean="0"/>
              <a:t>對學校的網路介面流量</a:t>
            </a:r>
            <a:endParaRPr lang="en-US" altLang="zh-TW" sz="2000" dirty="0"/>
          </a:p>
          <a:p>
            <a:pPr marL="0" indent="0">
              <a:buNone/>
            </a:pPr>
            <a:r>
              <a:rPr lang="en-US" altLang="zh-TW" sz="2000" dirty="0"/>
              <a:t>2</a:t>
            </a:r>
            <a:r>
              <a:rPr lang="en-US" altLang="zh-TW" sz="2000" dirty="0" smtClean="0"/>
              <a:t>.</a:t>
            </a:r>
            <a:r>
              <a:rPr lang="zh-TW" altLang="en-US" sz="2000" dirty="0" smtClean="0"/>
              <a:t>監測連線學校的對外</a:t>
            </a:r>
            <a:r>
              <a:rPr lang="en-US" altLang="zh-TW" sz="2000" dirty="0" smtClean="0"/>
              <a:t>WAN IP</a:t>
            </a:r>
            <a:r>
              <a:rPr lang="zh-TW" altLang="en-US" sz="2000" dirty="0" smtClean="0"/>
              <a:t> 狀態</a:t>
            </a:r>
            <a:endParaRPr lang="en-US" altLang="zh-TW" sz="2000" dirty="0"/>
          </a:p>
          <a:p>
            <a:pPr marL="0" indent="0">
              <a:buNone/>
            </a:pPr>
            <a:r>
              <a:rPr lang="en-US" altLang="zh-TW" sz="2000" dirty="0"/>
              <a:t>3</a:t>
            </a:r>
            <a:r>
              <a:rPr lang="en-US" altLang="zh-TW" sz="2000" dirty="0" smtClean="0"/>
              <a:t>.</a:t>
            </a:r>
            <a:r>
              <a:rPr lang="zh-TW" altLang="en-US" sz="2000" dirty="0"/>
              <a:t>監測連線學校</a:t>
            </a:r>
            <a:r>
              <a:rPr lang="zh-TW" altLang="en-US" sz="2000" dirty="0" smtClean="0"/>
              <a:t>的網站服務是否正常</a:t>
            </a:r>
            <a:endParaRPr lang="zh-TW" altLang="en-US" sz="2000" dirty="0"/>
          </a:p>
          <a:p>
            <a:endParaRPr lang="zh-TW" altLang="en-US" sz="2000" dirty="0"/>
          </a:p>
        </p:txBody>
      </p:sp>
      <p:sp>
        <p:nvSpPr>
          <p:cNvPr id="542" name="Google Shape;542;p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17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77" y="2210568"/>
            <a:ext cx="8504703" cy="42476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644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區網自動化</a:t>
            </a:r>
            <a:r>
              <a:rPr lang="en-US" altLang="zh-TW" dirty="0"/>
              <a:t>LINE</a:t>
            </a:r>
            <a:r>
              <a:rPr lang="zh-TW" altLang="en-US" dirty="0"/>
              <a:t>訊息</a:t>
            </a:r>
            <a:r>
              <a:rPr lang="zh-TW" altLang="en-US" dirty="0" smtClean="0"/>
              <a:t>平台</a:t>
            </a:r>
            <a:r>
              <a:rPr lang="en-US" altLang="zh-TW" dirty="0" smtClean="0"/>
              <a:t>(3)</a:t>
            </a:r>
            <a:endParaRPr lang="zh-TW" altLang="en-US" dirty="0"/>
          </a:p>
        </p:txBody>
      </p:sp>
      <p:sp>
        <p:nvSpPr>
          <p:cNvPr id="542" name="Google Shape;542;p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18</a:t>
            </a:fld>
            <a:endParaRPr sz="1600">
              <a:solidFill>
                <a:srgbClr val="002060"/>
              </a:solidFill>
            </a:endParaRPr>
          </a:p>
        </p:txBody>
      </p:sp>
      <p:graphicFrame>
        <p:nvGraphicFramePr>
          <p:cNvPr id="9" name="資料庫圖表 8"/>
          <p:cNvGraphicFramePr/>
          <p:nvPr>
            <p:extLst>
              <p:ext uri="{D42A27DB-BD31-4B8C-83A1-F6EECF244321}">
                <p14:modId xmlns:p14="http://schemas.microsoft.com/office/powerpoint/2010/main" val="343639744"/>
              </p:ext>
            </p:extLst>
          </p:nvPr>
        </p:nvGraphicFramePr>
        <p:xfrm>
          <a:off x="628649" y="1380226"/>
          <a:ext cx="3602691" cy="374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圖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95" y="1030756"/>
            <a:ext cx="30861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1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區</a:t>
            </a:r>
            <a:r>
              <a:rPr lang="zh-TW" altLang="en-US" dirty="0" smtClean="0"/>
              <a:t>網綜合服務申請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304800" y="1063625"/>
            <a:ext cx="82105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000" dirty="0" smtClean="0"/>
              <a:t>https://www.tyrc.edu.tw </a:t>
            </a:r>
            <a:r>
              <a:rPr lang="en-US" altLang="zh-TW" sz="2000" dirty="0" smtClean="0">
                <a:sym typeface="Wingdings" panose="05000000000000000000" pitchFamily="2" charset="2"/>
              </a:rPr>
              <a:t></a:t>
            </a:r>
            <a:r>
              <a:rPr lang="en-US" altLang="zh-TW" sz="2000" dirty="0" smtClean="0"/>
              <a:t>[FAQ]</a:t>
            </a:r>
            <a:r>
              <a:rPr lang="en-US" altLang="zh-TW" sz="2000" dirty="0" smtClean="0">
                <a:sym typeface="Wingdings" panose="05000000000000000000" pitchFamily="2" charset="2"/>
              </a:rPr>
              <a:t>[</a:t>
            </a:r>
            <a:r>
              <a:rPr lang="zh-TW" altLang="en-US" sz="2000" dirty="0" smtClean="0">
                <a:sym typeface="Wingdings" panose="05000000000000000000" pitchFamily="2" charset="2"/>
              </a:rPr>
              <a:t>表格下載</a:t>
            </a:r>
            <a:r>
              <a:rPr lang="en-US" altLang="zh-TW" sz="2000" dirty="0" smtClean="0">
                <a:sym typeface="Wingdings" panose="05000000000000000000" pitchFamily="2" charset="2"/>
              </a:rPr>
              <a:t>][</a:t>
            </a:r>
            <a:r>
              <a:rPr lang="zh-TW" altLang="en-US" sz="2000" dirty="0" smtClean="0">
                <a:sym typeface="Wingdings" panose="05000000000000000000" pitchFamily="2" charset="2"/>
              </a:rPr>
              <a:t>綜合服務申請表</a:t>
            </a:r>
            <a:r>
              <a:rPr lang="en-US" altLang="zh-TW" sz="2000" dirty="0" smtClean="0">
                <a:sym typeface="Wingdings" panose="05000000000000000000" pitchFamily="2" charset="2"/>
              </a:rPr>
              <a:t>]</a:t>
            </a:r>
            <a:endParaRPr lang="zh-TW" altLang="en-US" sz="2000" dirty="0"/>
          </a:p>
        </p:txBody>
      </p:sp>
      <p:sp>
        <p:nvSpPr>
          <p:cNvPr id="542" name="Google Shape;542;p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19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1642639"/>
            <a:ext cx="6838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67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3200" dirty="0" smtClean="0">
                <a:solidFill>
                  <a:schemeClr val="bg1"/>
                </a:solidFill>
                <a:cs typeface="Arial"/>
              </a:rPr>
              <a:t>議程</a:t>
            </a:r>
            <a:endParaRPr lang="zh-TW" altLang="en-US" sz="32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3AF46-E5C2-4C10-A315-CD7F368E51DC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048810"/>
            <a:ext cx="6096000" cy="567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桃園區網</a:t>
            </a:r>
            <a:r>
              <a:rPr lang="en-US" altLang="zh-TW" dirty="0"/>
              <a:t>Google Global Cache</a:t>
            </a:r>
            <a:r>
              <a:rPr lang="zh-TW" altLang="en-US" dirty="0" smtClean="0"/>
              <a:t>服務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304800" y="1063625"/>
            <a:ext cx="821055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zh-TW" altLang="en-US" sz="2000" dirty="0" smtClean="0"/>
              <a:t>由</a:t>
            </a:r>
            <a:r>
              <a:rPr lang="en-US" altLang="zh-TW" sz="2000" dirty="0"/>
              <a:t>Google </a:t>
            </a:r>
            <a:r>
              <a:rPr lang="zh-TW" altLang="en-US" sz="2000" dirty="0" smtClean="0"/>
              <a:t>提供</a:t>
            </a:r>
            <a:r>
              <a:rPr lang="en-US" altLang="zh-TW" sz="2000" dirty="0" smtClean="0"/>
              <a:t>Dell R740XD</a:t>
            </a:r>
            <a:r>
              <a:rPr lang="zh-TW" altLang="en-US" sz="2000" dirty="0" smtClean="0"/>
              <a:t>伺服器</a:t>
            </a:r>
            <a:r>
              <a:rPr lang="zh-TW" altLang="en-US" sz="2000" dirty="0"/>
              <a:t>放置桃園區網中心機房，使用者不需變更任何網路設定，就可以更有效率的使用</a:t>
            </a:r>
            <a:r>
              <a:rPr lang="en-US" altLang="zh-TW" sz="2000" dirty="0"/>
              <a:t>google</a:t>
            </a:r>
            <a:r>
              <a:rPr lang="zh-TW" altLang="en-US" sz="2000" dirty="0"/>
              <a:t>網路內容服務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zh-TW" altLang="en-US" sz="2000" dirty="0" smtClean="0"/>
              <a:t>完成</a:t>
            </a:r>
            <a:r>
              <a:rPr lang="zh-TW" altLang="en-US" sz="2000" dirty="0"/>
              <a:t>新節點上架及正式上線，</a:t>
            </a:r>
            <a:r>
              <a:rPr lang="en-US" altLang="zh-TW" sz="2000" dirty="0"/>
              <a:t>Egress Target </a:t>
            </a:r>
            <a:r>
              <a:rPr lang="en-US" altLang="zh-TW" sz="2000" dirty="0" err="1"/>
              <a:t>Gbps</a:t>
            </a:r>
            <a:r>
              <a:rPr lang="en-US" altLang="zh-TW" sz="2000" dirty="0"/>
              <a:t> </a:t>
            </a:r>
            <a:r>
              <a:rPr lang="zh-TW" altLang="en-US" sz="2000" dirty="0"/>
              <a:t>由</a:t>
            </a:r>
            <a:r>
              <a:rPr lang="en-US" altLang="zh-TW" sz="2000" dirty="0"/>
              <a:t>10G</a:t>
            </a:r>
            <a:r>
              <a:rPr lang="zh-TW" altLang="en-US" sz="2000" dirty="0"/>
              <a:t>提升至</a:t>
            </a:r>
            <a:r>
              <a:rPr lang="en-US" altLang="zh-TW" sz="2000" dirty="0"/>
              <a:t>31G</a:t>
            </a:r>
            <a:r>
              <a:rPr lang="zh-TW" altLang="en-US" sz="2000" dirty="0"/>
              <a:t>。</a:t>
            </a:r>
          </a:p>
        </p:txBody>
      </p:sp>
      <p:sp>
        <p:nvSpPr>
          <p:cNvPr id="542" name="Google Shape;542;p2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20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209801"/>
            <a:ext cx="8258175" cy="42481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7077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7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Clr>
                <a:schemeClr val="lt1"/>
              </a:buClr>
              <a:buSzPct val="100000"/>
            </a:pPr>
            <a:r>
              <a:rPr lang="zh-TW" altLang="en-US" sz="3200" dirty="0" smtClean="0">
                <a:solidFill>
                  <a:schemeClr val="lt1"/>
                </a:solidFill>
              </a:rPr>
              <a:t>桃園</a:t>
            </a:r>
            <a:r>
              <a:rPr lang="zh-TW" altLang="en-US" sz="3200" dirty="0">
                <a:solidFill>
                  <a:schemeClr val="lt1"/>
                </a:solidFill>
              </a:rPr>
              <a:t>區網技術</a:t>
            </a:r>
            <a:r>
              <a:rPr lang="zh-TW" altLang="en-US" sz="3200" dirty="0" smtClean="0">
                <a:solidFill>
                  <a:schemeClr val="lt1"/>
                </a:solidFill>
              </a:rPr>
              <a:t>小組</a:t>
            </a:r>
            <a:endParaRPr dirty="0"/>
          </a:p>
        </p:txBody>
      </p:sp>
      <p:sp>
        <p:nvSpPr>
          <p:cNvPr id="1250" name="Google Shape;1250;p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graphicFrame>
        <p:nvGraphicFramePr>
          <p:cNvPr id="2" name="資料庫圖表 1"/>
          <p:cNvGraphicFramePr/>
          <p:nvPr>
            <p:extLst>
              <p:ext uri="{D42A27DB-BD31-4B8C-83A1-F6EECF244321}">
                <p14:modId xmlns:p14="http://schemas.microsoft.com/office/powerpoint/2010/main" val="1085910686"/>
              </p:ext>
            </p:extLst>
          </p:nvPr>
        </p:nvGraphicFramePr>
        <p:xfrm>
          <a:off x="1189369" y="1329753"/>
          <a:ext cx="6765261" cy="3283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Google Shape;441;p16"/>
          <p:cNvSpPr txBox="1"/>
          <p:nvPr/>
        </p:nvSpPr>
        <p:spPr>
          <a:xfrm>
            <a:off x="310043" y="4802340"/>
            <a:ext cx="8010997" cy="155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邀請連線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學校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夥伴，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結合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大家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的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技術</a:t>
            </a:r>
            <a:r>
              <a:rPr lang="zh-TW" altLang="en-US" sz="2000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與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經驗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，參與技術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小組。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技術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小組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將共同研討區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網技術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議題、解決學校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網路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問題、資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/>
            </a:r>
            <a:b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</a:b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安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巡迴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服務、研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議教育訓練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主題。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38744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470352C3-1ACB-4E85-8F0B-57E776F574AA}"/>
              </a:ext>
            </a:extLst>
          </p:cNvPr>
          <p:cNvSpPr txBox="1"/>
          <p:nvPr/>
        </p:nvSpPr>
        <p:spPr>
          <a:xfrm>
            <a:off x="4435143" y="2898128"/>
            <a:ext cx="738664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spc="45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</a:rPr>
              <a:t>教育訓練</a:t>
            </a:r>
            <a:endParaRPr lang="en-US" altLang="zh-TW" sz="3450" spc="225" noProof="1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SzPts val="2700"/>
            </a:pPr>
            <a:r>
              <a:rPr lang="zh-TW" altLang="en-US" sz="3600" dirty="0"/>
              <a:t>教育訓練</a:t>
            </a:r>
            <a:r>
              <a:rPr lang="en-US" altLang="zh-TW" sz="3600" dirty="0" smtClean="0"/>
              <a:t>(1)</a:t>
            </a:r>
            <a:endParaRPr sz="3600" dirty="0"/>
          </a:p>
        </p:txBody>
      </p:sp>
      <p:sp>
        <p:nvSpPr>
          <p:cNvPr id="323" name="Google Shape;323;p41"/>
          <p:cNvSpPr txBox="1">
            <a:spLocks noGrp="1"/>
          </p:cNvSpPr>
          <p:nvPr>
            <p:ph type="body" idx="1"/>
          </p:nvPr>
        </p:nvSpPr>
        <p:spPr>
          <a:xfrm>
            <a:off x="226192" y="1267942"/>
            <a:ext cx="7674795" cy="5743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zh-TW" altLang="en-US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資安入侵事件的調查與</a:t>
            </a:r>
            <a:r>
              <a:rPr lang="zh-TW" altLang="en-US" sz="1800" dirty="0" smtClean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應變</a:t>
            </a:r>
            <a:r>
              <a:rPr lang="en-US" altLang="zh-TW" sz="1800" dirty="0" smtClean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dirty="0" smtClean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altLang="zh-TW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星期三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)13:00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16:00(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以視訊方式進行</a:t>
            </a:r>
            <a:r>
              <a:rPr lang="en-US" altLang="zh-TW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altLang="zh-TW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講師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：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陳昱崇 處長 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/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詮睿科技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股份有限公司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課程大綱</a:t>
            </a:r>
            <a:endParaRPr 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TW" altLang="zh-TW" sz="18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藍隊角度探討入侵事件處理常見問題</a:t>
            </a:r>
            <a:r>
              <a:rPr lang="en-US" altLang="zh-TW" sz="18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or </a:t>
            </a:r>
            <a:r>
              <a:rPr lang="zh-TW" altLang="zh-TW" sz="1800" kern="1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按照原本的資安入侵事件的調查與應變</a:t>
            </a:r>
            <a:r>
              <a:rPr lang="zh-TW" altLang="zh-TW" sz="1800" kern="1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8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事件處理經常遇到的困擾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常被攻擊者利用的對象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主動出擊的小撇步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事前、事中與事後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真實</a:t>
            </a:r>
            <a:r>
              <a:rPr lang="en-US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APT </a:t>
            </a: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案例分享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最新攻擊趨勢的演進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常用事件調查工具介紹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kern="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常見網站攻擊案例分享</a:t>
            </a:r>
            <a:endParaRPr lang="en-US" altLang="zh-TW" sz="1600" kern="100" dirty="0">
              <a:latin typeface="Times New Roman" panose="02020603050405020304" pitchFamily="18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800100" marR="87580" lvl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TW" altLang="zh-TW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來個實際發生的情境題</a:t>
            </a:r>
            <a:endParaRPr sz="16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</p:txBody>
      </p:sp>
      <p:sp>
        <p:nvSpPr>
          <p:cNvPr id="322" name="Google Shape;322;p4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23566B2-A622-4AB2-B166-9F09C2CD3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590" y="359933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68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SzPts val="2700"/>
            </a:pPr>
            <a:r>
              <a:rPr lang="zh-TW" altLang="en-US" sz="3600" dirty="0"/>
              <a:t>教育訓練</a:t>
            </a:r>
            <a:r>
              <a:rPr lang="en-US" altLang="zh-TW" sz="3600" dirty="0" smtClean="0"/>
              <a:t>(2)</a:t>
            </a:r>
            <a:endParaRPr sz="3600" dirty="0"/>
          </a:p>
        </p:txBody>
      </p:sp>
      <p:sp>
        <p:nvSpPr>
          <p:cNvPr id="323" name="Google Shape;323;p41"/>
          <p:cNvSpPr txBox="1">
            <a:spLocks noGrp="1"/>
          </p:cNvSpPr>
          <p:nvPr>
            <p:ph type="body" idx="1"/>
          </p:nvPr>
        </p:nvSpPr>
        <p:spPr>
          <a:xfrm>
            <a:off x="791110" y="1390178"/>
            <a:ext cx="7674795" cy="4579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zh-TW" alt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資料備份的策略與實務</a:t>
            </a:r>
            <a:endParaRPr lang="en-US" altLang="zh-TW" sz="1800" b="0" i="0" u="none" strike="noStrike" cap="none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altLang="zh-TW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星期三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10:00~12:00</a:t>
            </a:r>
          </a:p>
          <a:p>
            <a:pPr marL="285750" marR="87580" lvl="0" indent="-285750">
              <a:spcBef>
                <a:spcPts val="0"/>
              </a:spcBef>
              <a:buNone/>
            </a:pPr>
            <a:endParaRPr sz="1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講師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：</a:t>
            </a:r>
            <a:r>
              <a:rPr lang="zh-TW" altLang="zh-TW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楊志偉</a:t>
            </a:r>
            <a:r>
              <a:rPr lang="zh-TW" altLang="zh-TW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zh-TW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技術師</a:t>
            </a:r>
            <a:r>
              <a:rPr lang="en-US" altLang="zh-TW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zh-TW" altLang="zh-TW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國立東華大學圖書資訊處</a:t>
            </a:r>
            <a:endParaRPr lang="en-US" altLang="zh-TW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lang="en-US" altLang="zh-TW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sz="1800" b="0" i="0" u="none" strike="noStrike" cap="none" dirty="0" err="1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課程大綱</a:t>
            </a:r>
            <a:endParaRPr lang="en-US" sz="1800" b="0" i="0" u="none" strike="noStrike" cap="none" dirty="0" smtClean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zh-TW" altLang="en-US" sz="1800" dirty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第一章、為什麼要資料備份</a:t>
            </a:r>
            <a: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?</a:t>
            </a:r>
            <a:b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en-US" altLang="zh-TW" sz="1800" dirty="0"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zh-TW" altLang="en-US" sz="1800" dirty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第二章、資料備份的</a:t>
            </a:r>
            <a:r>
              <a:rPr lang="zh-TW" altLang="en-US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原則</a:t>
            </a:r>
            <a: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dirty="0"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zh-TW" altLang="en-US" sz="1800" dirty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第三章、個人的資料</a:t>
            </a:r>
            <a:r>
              <a:rPr lang="zh-TW" altLang="en-US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備份</a:t>
            </a:r>
            <a: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dirty="0"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zh-TW" altLang="en-US" sz="1800" dirty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第四章、企業的資料</a:t>
            </a:r>
            <a:r>
              <a:rPr lang="zh-TW" altLang="en-US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備份</a:t>
            </a:r>
            <a: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dirty="0" smtClean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dirty="0"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zh-TW" altLang="en-US" sz="1800" dirty="0"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第五章、本校常用備份實作與還原</a:t>
            </a:r>
          </a:p>
          <a:p>
            <a:pPr marL="285750" marR="87580" lvl="0" indent="-285750">
              <a:spcBef>
                <a:spcPts val="0"/>
              </a:spcBef>
              <a:buNone/>
            </a:pPr>
            <a:endParaRPr lang="zh-TW" altLang="en-US" sz="1800" dirty="0"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</p:txBody>
      </p:sp>
      <p:sp>
        <p:nvSpPr>
          <p:cNvPr id="322" name="Google Shape;322;p4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CEBB8DD-CFD1-42A2-8018-94EDAEC4C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017" y="3683437"/>
            <a:ext cx="4452471" cy="250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2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SzPts val="2700"/>
            </a:pPr>
            <a:r>
              <a:rPr lang="zh-TW" altLang="en-US" sz="3600" dirty="0"/>
              <a:t>教育訓練</a:t>
            </a:r>
            <a:r>
              <a:rPr lang="en-US" altLang="zh-TW" sz="3600" dirty="0" smtClean="0"/>
              <a:t>(3)</a:t>
            </a:r>
            <a:endParaRPr sz="3600" dirty="0"/>
          </a:p>
        </p:txBody>
      </p:sp>
      <p:sp>
        <p:nvSpPr>
          <p:cNvPr id="323" name="Google Shape;323;p41"/>
          <p:cNvSpPr txBox="1">
            <a:spLocks noGrp="1"/>
          </p:cNvSpPr>
          <p:nvPr>
            <p:ph type="body" idx="1"/>
          </p:nvPr>
        </p:nvSpPr>
        <p:spPr>
          <a:xfrm>
            <a:off x="791110" y="1390178"/>
            <a:ext cx="7674795" cy="4662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DFKai-SB"/>
                <a:ea typeface="DFKai-SB"/>
                <a:cs typeface="DFKai-SB"/>
                <a:sym typeface="DFKai-SB"/>
              </a:rPr>
              <a:t>❑</a:t>
            </a:r>
            <a:r>
              <a:rPr lang="zh-TW" altLang="en-US" sz="1800" b="0" i="0" u="none" strike="noStrike" cap="none" dirty="0">
                <a:solidFill>
                  <a:srgbClr val="555DAB"/>
                </a:solidFill>
                <a:latin typeface="DFKai-SB"/>
                <a:ea typeface="DFKai-SB"/>
                <a:cs typeface="DFKai-SB"/>
                <a:sym typeface="DFKai-SB"/>
              </a:rPr>
              <a:t>網站應用程式常見弱點解析</a:t>
            </a:r>
            <a:endParaRPr lang="en-US" altLang="zh-TW" sz="1800" dirty="0">
              <a:solidFill>
                <a:srgbClr val="555DAB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lang="en-US" altLang="zh-TW" sz="1800" dirty="0">
              <a:solidFill>
                <a:srgbClr val="555DAB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altLang="zh-TW" sz="1800" dirty="0">
                <a:solidFill>
                  <a:srgbClr val="555DAB"/>
                </a:solidFill>
                <a:latin typeface="DFKai-SB"/>
                <a:ea typeface="DFKai-SB"/>
                <a:cs typeface="DFKai-SB"/>
                <a:sym typeface="DFKai-SB"/>
              </a:rPr>
              <a:t>❑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112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年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2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月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23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日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星期四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9:00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至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12:00</a:t>
            </a:r>
            <a:r>
              <a:rPr lang="en-US" sz="1800" dirty="0">
                <a:solidFill>
                  <a:schemeClr val="dk1"/>
                </a:solidFill>
              </a:rPr>
              <a:t/>
            </a:r>
            <a:br>
              <a:rPr lang="en-US" sz="1800" dirty="0">
                <a:solidFill>
                  <a:schemeClr val="dk1"/>
                </a:solidFill>
              </a:rPr>
            </a:br>
            <a:endParaRPr sz="1800" dirty="0">
              <a:solidFill>
                <a:schemeClr val="dk1"/>
              </a:solidFill>
            </a:endParaRPr>
          </a:p>
          <a:p>
            <a:pPr marL="285750" marR="8758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講師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：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王聖全 老師 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/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國立中山大學圖書與資訊處 </a:t>
            </a:r>
            <a:endParaRPr lang="en-US" altLang="zh-TW"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85750" marR="87580" indent="-285750">
              <a:spcBef>
                <a:spcPts val="0"/>
              </a:spcBef>
              <a:buNone/>
            </a:pPr>
            <a:endParaRPr lang="en-US" altLang="zh-TW"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85750" marR="8758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DFKai-SB"/>
                <a:ea typeface="DFKai-SB"/>
                <a:cs typeface="DFKai-SB"/>
                <a:sym typeface="DFKai-SB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課程大綱</a:t>
            </a:r>
            <a:endParaRPr lang="en-US"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742950" marR="875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本課程透過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OWASP TOP 10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弱點分析，讓學員能了解網站應用程式常見弱點與相關防範措施，以提升網站安全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。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網站架構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簡介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OWASP TOP 10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弱點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介紹</a:t>
            </a:r>
            <a:endParaRPr lang="en-US" altLang="zh-TW" sz="1800" b="0" i="0" u="none" strike="noStrike" cap="none" dirty="0" smtClean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網站應用程式常見弱點實務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解析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問題討論</a:t>
            </a: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22" name="Google Shape;322;p41"/>
          <p:cNvSpPr txBox="1">
            <a:spLocks noGrp="1"/>
          </p:cNvSpPr>
          <p:nvPr>
            <p:ph type="sldNum" idx="12"/>
          </p:nvPr>
        </p:nvSpPr>
        <p:spPr>
          <a:xfrm>
            <a:off x="6948488" y="6581042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9BC0BCB-85C2-438E-AD02-498C49D86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43" y="4409236"/>
            <a:ext cx="3990290" cy="224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58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SzPts val="2700"/>
            </a:pPr>
            <a:r>
              <a:rPr lang="zh-TW" altLang="en-US" sz="3600" dirty="0"/>
              <a:t>教育訓練</a:t>
            </a:r>
            <a:r>
              <a:rPr lang="en-US" altLang="zh-TW" sz="3600" dirty="0" smtClean="0"/>
              <a:t>(4)</a:t>
            </a:r>
            <a:endParaRPr sz="3600" dirty="0"/>
          </a:p>
        </p:txBody>
      </p:sp>
      <p:sp>
        <p:nvSpPr>
          <p:cNvPr id="323" name="Google Shape;323;p41"/>
          <p:cNvSpPr txBox="1">
            <a:spLocks noGrp="1"/>
          </p:cNvSpPr>
          <p:nvPr>
            <p:ph type="body" idx="1"/>
          </p:nvPr>
        </p:nvSpPr>
        <p:spPr>
          <a:xfrm>
            <a:off x="791110" y="1390178"/>
            <a:ext cx="7674795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zh-TW" alt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資安工具</a:t>
            </a:r>
            <a:r>
              <a:rPr lang="en-US" altLang="zh-TW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101</a:t>
            </a: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altLang="zh-TW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112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年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3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月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9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日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星期四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09:00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至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16:00</a:t>
            </a:r>
            <a:r>
              <a:rPr lang="en-US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講師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：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蔡一郎執行長 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/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微智安聯股份有限公司創辦人暨執行長</a:t>
            </a:r>
            <a:endParaRPr lang="en-US" altLang="zh-TW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sz="1800" b="0" i="0" u="none" strike="noStrike" cap="none" dirty="0" err="1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課程大綱</a:t>
            </a:r>
            <a:endParaRPr lang="en-US" sz="1800" b="0" i="0" u="none" strike="noStrike" cap="none" dirty="0" smtClean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742950" marR="875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透過資安工具為協助檢測與分析資訊環境安全常用的手法，資安工具這麼多，如何找到適合自己工具需求的軟體，可以有效的提昇工具的效率，本次課程將介紹資安常見的威脅，以及近期的資安事件，介紹常用的資安工具，配合 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X-Lab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進行課程上的實務演練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。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資訊安全入門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介紹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常用的資安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工具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資安工具上機實作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(X-Lab)</a:t>
            </a: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22" name="Google Shape;322;p41"/>
          <p:cNvSpPr txBox="1">
            <a:spLocks noGrp="1"/>
          </p:cNvSpPr>
          <p:nvPr>
            <p:ph type="sldNum" idx="12"/>
          </p:nvPr>
        </p:nvSpPr>
        <p:spPr>
          <a:xfrm>
            <a:off x="6948488" y="6581042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D6BC1DC-4F8B-4905-97CD-CA95C7EE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2318"/>
          <a:stretch/>
        </p:blipFill>
        <p:spPr bwMode="auto">
          <a:xfrm>
            <a:off x="5204308" y="5071656"/>
            <a:ext cx="3488359" cy="150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58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SzPts val="2700"/>
            </a:pPr>
            <a:r>
              <a:rPr lang="zh-TW" altLang="en-US" sz="3600" dirty="0"/>
              <a:t>教育訓練</a:t>
            </a:r>
            <a:r>
              <a:rPr lang="en-US" altLang="zh-TW" sz="3600" dirty="0" smtClean="0"/>
              <a:t>(5)</a:t>
            </a:r>
            <a:endParaRPr sz="3600" dirty="0"/>
          </a:p>
        </p:txBody>
      </p:sp>
      <p:sp>
        <p:nvSpPr>
          <p:cNvPr id="323" name="Google Shape;323;p41"/>
          <p:cNvSpPr txBox="1">
            <a:spLocks noGrp="1"/>
          </p:cNvSpPr>
          <p:nvPr>
            <p:ph type="body" idx="1"/>
          </p:nvPr>
        </p:nvSpPr>
        <p:spPr>
          <a:xfrm>
            <a:off x="791110" y="1390178"/>
            <a:ext cx="7674795" cy="5078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zh-TW" alt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如何看懂弱掃報告</a:t>
            </a: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lang="en-US" altLang="zh-TW" sz="1800" dirty="0">
              <a:solidFill>
                <a:srgbClr val="555DAB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altLang="zh-TW" sz="1800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112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年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3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月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23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日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星期四</a:t>
            </a: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09:00</a:t>
            </a:r>
            <a:r>
              <a:rPr lang="zh-TW" alt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至</a:t>
            </a:r>
            <a:r>
              <a:rPr lang="en-US" altLang="zh-TW" sz="1800" dirty="0">
                <a:solidFill>
                  <a:schemeClr val="tx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16:00</a:t>
            </a:r>
            <a:r>
              <a:rPr lang="en-US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8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r>
              <a:rPr lang="en-US" sz="1800" dirty="0">
                <a:solidFill>
                  <a:srgbClr val="555D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❑</a:t>
            </a:r>
            <a:r>
              <a:rPr lang="en-US" sz="1800" b="0" i="0" u="none" strike="noStrike" cap="none" dirty="0" err="1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講師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：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蔡一郎執行長 </a:t>
            </a:r>
            <a:r>
              <a:rPr lang="en-US" altLang="zh-TW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/ </a:t>
            </a: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微智安聯股份有限公司創辦人暨執行長</a:t>
            </a:r>
            <a:endParaRPr lang="en-US" altLang="zh-TW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>
              <a:spcBef>
                <a:spcPts val="0"/>
              </a:spcBef>
              <a:buNone/>
            </a:pPr>
            <a:endParaRPr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b="0" i="0" u="none" strike="noStrike" cap="none" dirty="0">
                <a:solidFill>
                  <a:srgbClr val="555DAB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❑</a:t>
            </a:r>
            <a:r>
              <a:rPr lang="en-US" sz="1800" b="0" i="0" u="none" strike="noStrike" cap="none" dirty="0" err="1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課程大綱</a:t>
            </a:r>
            <a:endParaRPr lang="en-US" sz="1800" b="0" i="0" u="none" strike="noStrike" cap="none" dirty="0" smtClean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742950" marR="875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TW" altLang="en-US" sz="1800" b="0" i="0" u="none" strike="noStrike" cap="none" dirty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弱點掃描可以協助我們檢查網站等系統平台的安全性，透過弱點掃描可以瞭解可能的資安風險，提前進行修補可預防嚴重的資安事件發生，本次課程將介紹弱點掃描進行的手法，如何有效的使用弱點掃描工具進行檢測，並分析取得的報告內容</a:t>
            </a:r>
            <a:r>
              <a:rPr lang="zh-TW" altLang="en-US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>。</a:t>
            </a:r>
            <a: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  <a:t/>
            </a:r>
            <a:br>
              <a:rPr lang="en-US" altLang="zh-TW" sz="1800" b="0" i="0" u="none" strike="noStrike" cap="none" dirty="0" smtClean="0">
                <a:solidFill>
                  <a:schemeClr val="dk1"/>
                </a:solidFill>
                <a:latin typeface="Times New Roman" panose="02020603050405020304" pitchFamily="18" charset="0"/>
                <a:ea typeface="DFKai-SB"/>
                <a:cs typeface="Times New Roman" panose="02020603050405020304" pitchFamily="18" charset="0"/>
                <a:sym typeface="DFKai-SB"/>
              </a:rPr>
            </a:br>
            <a:endParaRPr lang="en-US" altLang="zh-TW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zh-TW" sz="18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何謂弱點</a:t>
            </a:r>
            <a:r>
              <a:rPr lang="zh-TW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掃描</a:t>
            </a:r>
            <a:r>
              <a:rPr lang="en-US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zh-TW" sz="18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常用的弱點掃描</a:t>
            </a:r>
            <a:r>
              <a:rPr lang="zh-TW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工具</a:t>
            </a:r>
            <a:r>
              <a:rPr lang="en-US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/>
            </a:r>
            <a:br>
              <a:rPr lang="en-US" altLang="zh-TW" sz="1800" dirty="0" smtClean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endParaRPr lang="zh-TW" altLang="en-US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800100" marR="87580" lvl="1">
              <a:spcBef>
                <a:spcPts val="0"/>
              </a:spcBef>
              <a:buFont typeface="+mj-lt"/>
              <a:buAutoNum type="arabicPeriod"/>
            </a:pPr>
            <a:r>
              <a:rPr lang="zh-TW" altLang="zh-TW" sz="1800" dirty="0"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解讀弱掃報告</a:t>
            </a:r>
            <a:endParaRPr lang="en-US" altLang="zh-TW" sz="1800" b="0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DFKai-SB"/>
              <a:cs typeface="Times New Roman" panose="02020603050405020304" pitchFamily="18" charset="0"/>
              <a:sym typeface="DFKai-SB"/>
            </a:endParaRPr>
          </a:p>
          <a:p>
            <a:pPr marL="285750" marR="8758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22" name="Google Shape;322;p41"/>
          <p:cNvSpPr txBox="1">
            <a:spLocks noGrp="1"/>
          </p:cNvSpPr>
          <p:nvPr>
            <p:ph type="sldNum" idx="12"/>
          </p:nvPr>
        </p:nvSpPr>
        <p:spPr>
          <a:xfrm>
            <a:off x="6948488" y="6581042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152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470352C3-1ACB-4E85-8F0B-57E776F574AA}"/>
              </a:ext>
            </a:extLst>
          </p:cNvPr>
          <p:cNvSpPr txBox="1"/>
          <p:nvPr/>
        </p:nvSpPr>
        <p:spPr>
          <a:xfrm>
            <a:off x="4435143" y="2898130"/>
            <a:ext cx="738664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spc="45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10618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桃園區</a:t>
            </a: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網</a:t>
            </a:r>
            <a:endParaRPr lang="en-US" altLang="zh-TW" sz="3450" spc="225" noProof="1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異地備份服務</a:t>
            </a:r>
            <a:endParaRPr lang="en-US" altLang="zh-TW" sz="3450" spc="225" noProof="1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42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「</a:t>
            </a:r>
            <a:r>
              <a:rPr lang="en-US" altLang="zh-TW" dirty="0"/>
              <a:t>3-2-1 </a:t>
            </a:r>
            <a:r>
              <a:rPr lang="zh-TW" altLang="en-US" dirty="0"/>
              <a:t>備份原則</a:t>
            </a:r>
            <a:r>
              <a:rPr lang="zh-TW" altLang="en-US" dirty="0" smtClean="0"/>
              <a:t>」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E6E4D-5CCC-4D2F-B42C-4D1139ED3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365" y="1254432"/>
            <a:ext cx="5668632" cy="2476748"/>
          </a:xfrm>
        </p:spPr>
        <p:txBody>
          <a:bodyPr>
            <a:normAutofit/>
          </a:bodyPr>
          <a:lstStyle/>
          <a:p>
            <a:r>
              <a:rPr lang="zh-TW" altLang="en-US" sz="2000" dirty="0" smtClean="0"/>
              <a:t>至少</a:t>
            </a:r>
            <a:r>
              <a:rPr lang="zh-TW" altLang="en-US" sz="2000" dirty="0"/>
              <a:t>製作三份</a:t>
            </a:r>
            <a:r>
              <a:rPr lang="zh-TW" altLang="en-US" sz="2000" dirty="0" smtClean="0"/>
              <a:t>備份</a:t>
            </a:r>
            <a:endParaRPr lang="en-US" altLang="zh-TW" sz="2000" dirty="0" smtClean="0"/>
          </a:p>
          <a:p>
            <a:r>
              <a:rPr lang="zh-TW" altLang="en-US" sz="2000" dirty="0" smtClean="0"/>
              <a:t>將</a:t>
            </a:r>
            <a:r>
              <a:rPr lang="zh-TW" altLang="en-US" sz="2000" dirty="0"/>
              <a:t>備份分別存放在兩種不同儲存</a:t>
            </a:r>
            <a:r>
              <a:rPr lang="zh-TW" altLang="en-US" sz="2000" dirty="0" smtClean="0"/>
              <a:t>媒體</a:t>
            </a:r>
            <a:endParaRPr lang="en-US" altLang="zh-TW" sz="2000" dirty="0" smtClean="0"/>
          </a:p>
          <a:p>
            <a:r>
              <a:rPr lang="zh-TW" altLang="en-US" sz="2000" dirty="0" smtClean="0"/>
              <a:t>至少</a:t>
            </a:r>
            <a:r>
              <a:rPr lang="zh-TW" altLang="en-US" sz="2000" dirty="0"/>
              <a:t>一份放在異地</a:t>
            </a:r>
            <a:r>
              <a:rPr lang="zh-TW" altLang="en-US" sz="2000" dirty="0" smtClean="0"/>
              <a:t>保存</a:t>
            </a:r>
            <a:endParaRPr lang="en-US" altLang="zh-TW" sz="2000" dirty="0"/>
          </a:p>
          <a:p>
            <a:endParaRPr lang="zh-HK" altLang="en-US" sz="20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19" y="2961155"/>
            <a:ext cx="7610475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6173" y="5991084"/>
            <a:ext cx="60383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000" dirty="0"/>
              <a:t>https://securityboulevard.com/2020/05/3-2-1-backup-rule-the-rule-of-thumb-to-solve-your-data-loss-problems/</a:t>
            </a:r>
          </a:p>
        </p:txBody>
      </p:sp>
    </p:spTree>
    <p:extLst>
      <p:ext uri="{BB962C8B-B14F-4D97-AF65-F5344CB8AC3E}">
        <p14:creationId xmlns:p14="http://schemas.microsoft.com/office/powerpoint/2010/main" val="7390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>
            <a:extLst>
              <a:ext uri="{FF2B5EF4-FFF2-40B4-BE49-F238E27FC236}">
                <a16:creationId xmlns:a16="http://schemas.microsoft.com/office/drawing/2014/main" id="{B7407D7A-8CD0-4482-817F-4B20A258A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51AAC4D-6754-46ED-BF17-2A8A5B6D0356}"/>
              </a:ext>
            </a:extLst>
          </p:cNvPr>
          <p:cNvSpPr/>
          <p:nvPr/>
        </p:nvSpPr>
        <p:spPr>
          <a:xfrm>
            <a:off x="5173677" y="3744178"/>
            <a:ext cx="351764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異地備份服務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组合 15">
            <a:extLst>
              <a:ext uri="{FF2B5EF4-FFF2-40B4-BE49-F238E27FC236}">
                <a16:creationId xmlns:a16="http://schemas.microsoft.com/office/drawing/2014/main" id="{EBC43D89-307D-43F9-9C4A-D35537C45032}"/>
              </a:ext>
            </a:extLst>
          </p:cNvPr>
          <p:cNvGrpSpPr/>
          <p:nvPr/>
        </p:nvGrpSpPr>
        <p:grpSpPr>
          <a:xfrm>
            <a:off x="3939810" y="1813159"/>
            <a:ext cx="288235" cy="3043430"/>
            <a:chOff x="2304906" y="1446070"/>
            <a:chExt cx="642258" cy="3789293"/>
          </a:xfrm>
        </p:grpSpPr>
        <p:cxnSp>
          <p:nvCxnSpPr>
            <p:cNvPr id="16" name="直接连接符 16">
              <a:extLst>
                <a:ext uri="{FF2B5EF4-FFF2-40B4-BE49-F238E27FC236}">
                  <a16:creationId xmlns:a16="http://schemas.microsoft.com/office/drawing/2014/main" id="{240FB15F-C5A3-4258-B87B-66EFCD62830C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7">
              <a:extLst>
                <a:ext uri="{FF2B5EF4-FFF2-40B4-BE49-F238E27FC236}">
                  <a16:creationId xmlns:a16="http://schemas.microsoft.com/office/drawing/2014/main" id="{B920D5AD-C67A-4761-A88F-F68708565360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18" name="直接连接符 18">
                <a:extLst>
                  <a:ext uri="{FF2B5EF4-FFF2-40B4-BE49-F238E27FC236}">
                    <a16:creationId xmlns:a16="http://schemas.microsoft.com/office/drawing/2014/main" id="{8515BEB4-8B67-4040-A387-D95F927812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9">
                <a:extLst>
                  <a:ext uri="{FF2B5EF4-FFF2-40B4-BE49-F238E27FC236}">
                    <a16:creationId xmlns:a16="http://schemas.microsoft.com/office/drawing/2014/main" id="{FCDA9C92-A633-48BF-9DD1-E3A31DD3EE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4">
            <a:extLst>
              <a:ext uri="{FF2B5EF4-FFF2-40B4-BE49-F238E27FC236}">
                <a16:creationId xmlns:a16="http://schemas.microsoft.com/office/drawing/2014/main" id="{67DF3FD4-2437-4E43-920E-D90045863252}"/>
              </a:ext>
            </a:extLst>
          </p:cNvPr>
          <p:cNvSpPr txBox="1"/>
          <p:nvPr/>
        </p:nvSpPr>
        <p:spPr>
          <a:xfrm>
            <a:off x="3033796" y="470807"/>
            <a:ext cx="738664" cy="193899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簡報大綱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523604" y="1931696"/>
            <a:ext cx="3934596" cy="2986389"/>
            <a:chOff x="5678714" y="1603004"/>
            <a:chExt cx="3934596" cy="2986389"/>
          </a:xfrm>
        </p:grpSpPr>
        <p:sp>
          <p:nvSpPr>
            <p:cNvPr id="3" name="椭圆 3">
              <a:extLst>
                <a:ext uri="{FF2B5EF4-FFF2-40B4-BE49-F238E27FC236}">
                  <a16:creationId xmlns:a16="http://schemas.microsoft.com/office/drawing/2014/main" id="{20072517-444C-4434-9255-4C005B98D3C1}"/>
                </a:ext>
              </a:extLst>
            </p:cNvPr>
            <p:cNvSpPr/>
            <p:nvPr/>
          </p:nvSpPr>
          <p:spPr>
            <a:xfrm>
              <a:off x="5678715" y="1603004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椭圆 4">
              <a:extLst>
                <a:ext uri="{FF2B5EF4-FFF2-40B4-BE49-F238E27FC236}">
                  <a16:creationId xmlns:a16="http://schemas.microsoft.com/office/drawing/2014/main" id="{F7A94B7D-366F-4DF3-9CCD-1818972C994A}"/>
                </a:ext>
              </a:extLst>
            </p:cNvPr>
            <p:cNvSpPr/>
            <p:nvPr/>
          </p:nvSpPr>
          <p:spPr>
            <a:xfrm>
              <a:off x="5678715" y="2198925"/>
              <a:ext cx="421750" cy="42175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A1FC1DF6-A0D0-484A-9E53-6BA2E0248508}"/>
                </a:ext>
              </a:extLst>
            </p:cNvPr>
            <p:cNvSpPr/>
            <p:nvPr/>
          </p:nvSpPr>
          <p:spPr>
            <a:xfrm>
              <a:off x="5678715" y="2796285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椭圆 6">
              <a:extLst>
                <a:ext uri="{FF2B5EF4-FFF2-40B4-BE49-F238E27FC236}">
                  <a16:creationId xmlns:a16="http://schemas.microsoft.com/office/drawing/2014/main" id="{034FCECD-EFF7-408E-9788-AABCE9900356}"/>
                </a:ext>
              </a:extLst>
            </p:cNvPr>
            <p:cNvSpPr/>
            <p:nvPr/>
          </p:nvSpPr>
          <p:spPr>
            <a:xfrm>
              <a:off x="5678715" y="3392205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" name="直接连接符 7">
              <a:extLst>
                <a:ext uri="{FF2B5EF4-FFF2-40B4-BE49-F238E27FC236}">
                  <a16:creationId xmlns:a16="http://schemas.microsoft.com/office/drawing/2014/main" id="{09058C8C-ED1C-4DEF-9963-80555F1DFCDA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069960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79EF341-3814-4104-A224-CA48489188C2}"/>
                </a:ext>
              </a:extLst>
            </p:cNvPr>
            <p:cNvSpPr/>
            <p:nvPr/>
          </p:nvSpPr>
          <p:spPr>
            <a:xfrm>
              <a:off x="6304646" y="1634587"/>
              <a:ext cx="288055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宣導</a:t>
              </a:r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事項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BB28419-CF90-4D9A-A423-C2CF50823339}"/>
                </a:ext>
              </a:extLst>
            </p:cNvPr>
            <p:cNvSpPr/>
            <p:nvPr/>
          </p:nvSpPr>
          <p:spPr>
            <a:xfrm>
              <a:off x="6304646" y="2219750"/>
              <a:ext cx="3308664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業務</a:t>
              </a:r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報告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6B958BB-0E5D-4D38-A8EA-86C2A52D1FD5}"/>
                </a:ext>
              </a:extLst>
            </p:cNvPr>
            <p:cNvSpPr/>
            <p:nvPr/>
          </p:nvSpPr>
          <p:spPr>
            <a:xfrm>
              <a:off x="6304646" y="2826156"/>
              <a:ext cx="2908104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教育訓練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接连接符 12">
              <a:extLst>
                <a:ext uri="{FF2B5EF4-FFF2-40B4-BE49-F238E27FC236}">
                  <a16:creationId xmlns:a16="http://schemas.microsoft.com/office/drawing/2014/main" id="{D0DE3225-2CC2-410F-BA80-2B67CDF4F7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5" y="3297567"/>
              <a:ext cx="2428378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3">
              <a:extLst>
                <a:ext uri="{FF2B5EF4-FFF2-40B4-BE49-F238E27FC236}">
                  <a16:creationId xmlns:a16="http://schemas.microsoft.com/office/drawing/2014/main" id="{A5BCA3E7-8F58-4547-8D86-320B5E8AB486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691161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4">
              <a:extLst>
                <a:ext uri="{FF2B5EF4-FFF2-40B4-BE49-F238E27FC236}">
                  <a16:creationId xmlns:a16="http://schemas.microsoft.com/office/drawing/2014/main" id="{5E0C9C92-D8C0-4B43-A5AD-078784C90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3918768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6">
              <a:extLst>
                <a:ext uri="{FF2B5EF4-FFF2-40B4-BE49-F238E27FC236}">
                  <a16:creationId xmlns:a16="http://schemas.microsoft.com/office/drawing/2014/main" id="{FA79D42F-5292-4CD3-A8F0-8868E87D6AFD}"/>
                </a:ext>
              </a:extLst>
            </p:cNvPr>
            <p:cNvSpPr/>
            <p:nvPr/>
          </p:nvSpPr>
          <p:spPr>
            <a:xfrm>
              <a:off x="5702857" y="4071792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五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264FCC-E285-4CFF-873E-F63987CABB12}"/>
                </a:ext>
              </a:extLst>
            </p:cNvPr>
            <p:cNvSpPr/>
            <p:nvPr/>
          </p:nvSpPr>
          <p:spPr>
            <a:xfrm>
              <a:off x="6328789" y="4104478"/>
              <a:ext cx="3284521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討論議案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3" name="直接连接符 14">
              <a:extLst>
                <a:ext uri="{FF2B5EF4-FFF2-40B4-BE49-F238E27FC236}">
                  <a16:creationId xmlns:a16="http://schemas.microsoft.com/office/drawing/2014/main" id="{6B20DEA0-F8F6-4755-A520-5053AD7ACD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4589392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圖形 1">
            <a:extLst>
              <a:ext uri="{FF2B5EF4-FFF2-40B4-BE49-F238E27FC236}">
                <a16:creationId xmlns:a16="http://schemas.microsoft.com/office/drawing/2014/main" id="{1985BBED-601C-4C83-94FC-01E0AAE7579C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126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異地備份服務 </a:t>
            </a:r>
            <a:r>
              <a:rPr lang="en-US" altLang="zh-TW" dirty="0" smtClean="0"/>
              <a:t>(1)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E6E4D-5CCC-4D2F-B42C-4D1139ED3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363" y="1097702"/>
            <a:ext cx="8425871" cy="24767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2000" dirty="0">
                <a:cs typeface="Noto Sans Symbols"/>
                <a:sym typeface="Noto Sans Symbols"/>
              </a:rPr>
              <a:t>❑桃園區網</a:t>
            </a:r>
            <a:r>
              <a:rPr lang="zh-TW" altLang="en-US" sz="2000" dirty="0" smtClean="0">
                <a:cs typeface="Noto Sans Symbols"/>
                <a:sym typeface="Noto Sans Symbols"/>
              </a:rPr>
              <a:t>中心第</a:t>
            </a:r>
            <a:r>
              <a:rPr lang="en-US" altLang="zh-TW" sz="2000" dirty="0" smtClean="0">
                <a:cs typeface="Noto Sans Symbols"/>
                <a:sym typeface="Noto Sans Symbols"/>
              </a:rPr>
              <a:t>70</a:t>
            </a:r>
            <a:r>
              <a:rPr lang="zh-TW" altLang="en-US" sz="2000" dirty="0" smtClean="0">
                <a:cs typeface="Noto Sans Symbols"/>
                <a:sym typeface="Noto Sans Symbols"/>
              </a:rPr>
              <a:t>次管理會議推出異地</a:t>
            </a:r>
            <a:r>
              <a:rPr lang="zh-TW" altLang="en-US" sz="2000" dirty="0">
                <a:cs typeface="Noto Sans Symbols"/>
                <a:sym typeface="Noto Sans Symbols"/>
              </a:rPr>
              <a:t>備份</a:t>
            </a:r>
            <a:r>
              <a:rPr lang="zh-TW" altLang="en-US" sz="2000" dirty="0" smtClean="0">
                <a:cs typeface="Noto Sans Symbols"/>
                <a:sym typeface="Noto Sans Symbols"/>
              </a:rPr>
              <a:t>服務，協助連線學校</a:t>
            </a:r>
            <a:r>
              <a:rPr lang="zh-TW" altLang="en-US" sz="2000" dirty="0">
                <a:cs typeface="Noto Sans Symbols"/>
                <a:sym typeface="Noto Sans Symbols"/>
              </a:rPr>
              <a:t>避免</a:t>
            </a:r>
            <a:r>
              <a:rPr lang="zh-TW" altLang="en-US" sz="2000" dirty="0" smtClean="0">
                <a:cs typeface="Noto Sans Symbols"/>
                <a:sym typeface="Noto Sans Symbols"/>
              </a:rPr>
              <a:t>因</a:t>
            </a:r>
            <a:r>
              <a:rPr lang="zh-TW" altLang="en-US" sz="2000" dirty="0">
                <a:cs typeface="Noto Sans Symbols"/>
                <a:sym typeface="Noto Sans Symbols"/>
              </a:rPr>
              <a:t>勒索</a:t>
            </a:r>
            <a:r>
              <a:rPr lang="zh-TW" altLang="en-US" sz="2000" dirty="0" smtClean="0">
                <a:cs typeface="Noto Sans Symbols"/>
                <a:sym typeface="Noto Sans Symbols"/>
              </a:rPr>
              <a:t>病毒、地震</a:t>
            </a:r>
            <a:r>
              <a:rPr lang="zh-TW" altLang="en-US" sz="2000" dirty="0">
                <a:cs typeface="Noto Sans Symbols"/>
                <a:sym typeface="Noto Sans Symbols"/>
              </a:rPr>
              <a:t>、</a:t>
            </a:r>
            <a:r>
              <a:rPr lang="zh-TW" altLang="en-US" sz="2000" dirty="0" smtClean="0">
                <a:cs typeface="Noto Sans Symbols"/>
                <a:sym typeface="Noto Sans Symbols"/>
              </a:rPr>
              <a:t>火災等不預期意外，造成學校重要</a:t>
            </a:r>
            <a:r>
              <a:rPr lang="zh-TW" altLang="en-US" sz="2000" dirty="0">
                <a:cs typeface="Noto Sans Symbols"/>
                <a:sym typeface="Noto Sans Symbols"/>
              </a:rPr>
              <a:t>資料</a:t>
            </a:r>
            <a:r>
              <a:rPr lang="zh-TW" altLang="en-US" sz="2000" dirty="0" smtClean="0">
                <a:cs typeface="Noto Sans Symbols"/>
                <a:sym typeface="Noto Sans Symbols"/>
              </a:rPr>
              <a:t>損失。</a:t>
            </a:r>
            <a:r>
              <a:rPr lang="en-US" altLang="zh-TW" sz="2000" dirty="0" smtClean="0">
                <a:cs typeface="Noto Sans Symbols"/>
                <a:sym typeface="Noto Sans Symbols"/>
              </a:rPr>
              <a:t/>
            </a:r>
            <a:br>
              <a:rPr lang="en-US" altLang="zh-TW" sz="2000" dirty="0" smtClean="0">
                <a:cs typeface="Noto Sans Symbols"/>
                <a:sym typeface="Noto Sans Symbols"/>
              </a:rPr>
            </a:br>
            <a:endParaRPr lang="en-US" altLang="zh-TW" sz="2000" dirty="0" smtClean="0">
              <a:cs typeface="Noto Sans Symbols"/>
              <a:sym typeface="Noto Sans Symbols"/>
            </a:endParaRPr>
          </a:p>
          <a:p>
            <a:pPr marL="0" indent="0">
              <a:buNone/>
            </a:pPr>
            <a:r>
              <a:rPr lang="zh-TW" altLang="en-US" sz="2000" dirty="0" smtClean="0">
                <a:cs typeface="Noto Sans Symbols"/>
                <a:sym typeface="Noto Sans Symbols"/>
              </a:rPr>
              <a:t>❑</a:t>
            </a:r>
            <a:r>
              <a:rPr lang="zh-TW" altLang="en-US" sz="2000" dirty="0"/>
              <a:t>異地備份空間</a:t>
            </a:r>
            <a:endParaRPr lang="en-US" altLang="zh-TW" sz="2000" dirty="0" smtClean="0">
              <a:sym typeface="Noto Sans Symbols"/>
            </a:endParaRPr>
          </a:p>
          <a:p>
            <a:r>
              <a:rPr lang="zh-TW" altLang="en-US" sz="2000" dirty="0" smtClean="0"/>
              <a:t>高中職異地備份空間</a:t>
            </a:r>
            <a:r>
              <a:rPr lang="en-US" altLang="zh-TW" sz="2000" dirty="0" smtClean="0"/>
              <a:t>: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2TB</a:t>
            </a:r>
            <a:r>
              <a:rPr lang="zh-TW" altLang="en-US" sz="2000" dirty="0" smtClean="0"/>
              <a:t> </a:t>
            </a:r>
            <a:endParaRPr lang="en-US" altLang="zh-TW" sz="2000" dirty="0" smtClean="0"/>
          </a:p>
          <a:p>
            <a:r>
              <a:rPr lang="zh-TW" altLang="en-US" sz="2000" dirty="0" smtClean="0"/>
              <a:t>大專院校</a:t>
            </a:r>
            <a:r>
              <a:rPr lang="zh-TW" altLang="en-US" sz="2000" dirty="0"/>
              <a:t>異地備份空間</a:t>
            </a:r>
            <a:r>
              <a:rPr lang="en-US" altLang="zh-TW" sz="2000" dirty="0" smtClean="0"/>
              <a:t>: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2TB</a:t>
            </a:r>
            <a:endParaRPr lang="en-US" altLang="zh-TW" sz="2000" dirty="0"/>
          </a:p>
          <a:p>
            <a:r>
              <a:rPr lang="zh-TW" altLang="en-US" sz="2000" dirty="0" smtClean="0"/>
              <a:t>縣市網教育網路中心異地</a:t>
            </a:r>
            <a:r>
              <a:rPr lang="zh-TW" altLang="en-US" sz="2000" dirty="0"/>
              <a:t>備份空間</a:t>
            </a:r>
            <a:r>
              <a:rPr lang="en-US" altLang="zh-TW" sz="2000" dirty="0"/>
              <a:t>:</a:t>
            </a:r>
            <a:r>
              <a:rPr lang="zh-TW" altLang="en-US" sz="2000" dirty="0"/>
              <a:t> </a:t>
            </a:r>
            <a:r>
              <a:rPr lang="en-US" altLang="zh-TW" sz="2000" dirty="0" smtClean="0"/>
              <a:t>4TB</a:t>
            </a:r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zh-HK" altLang="en-US" sz="2000" dirty="0"/>
          </a:p>
        </p:txBody>
      </p:sp>
      <p:sp>
        <p:nvSpPr>
          <p:cNvPr id="4" name="流程圖: 磁碟 3"/>
          <p:cNvSpPr/>
          <p:nvPr/>
        </p:nvSpPr>
        <p:spPr>
          <a:xfrm>
            <a:off x="4058820" y="454836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桃園區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 descr="Network Storage Server: VIA NSD7800 (angle view) | Network S…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360" y="4284359"/>
            <a:ext cx="1165410" cy="1814750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2671957" y="495641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2698683" y="458707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04363" y="4868569"/>
            <a:ext cx="138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連線學校</a:t>
            </a:r>
            <a:endParaRPr lang="en-US" altLang="zh-TW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重要資料</a:t>
            </a:r>
            <a:endParaRPr lang="zh-TW" altLang="en-US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流程圖: 磁碟 9"/>
          <p:cNvSpPr/>
          <p:nvPr/>
        </p:nvSpPr>
        <p:spPr>
          <a:xfrm>
            <a:off x="6963385" y="458707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花蓮區網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向右箭號 10"/>
          <p:cNvSpPr/>
          <p:nvPr/>
        </p:nvSpPr>
        <p:spPr>
          <a:xfrm>
            <a:off x="5576522" y="499512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603248" y="462578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83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異地備份服務 </a:t>
            </a:r>
            <a:r>
              <a:rPr lang="en-US" altLang="zh-TW" dirty="0" smtClean="0"/>
              <a:t>(2)</a:t>
            </a:r>
            <a:endParaRPr lang="zh-HK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A7E6E4D-5CCC-4D2F-B42C-4D1139ED37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365" y="1254432"/>
            <a:ext cx="5668632" cy="24767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連線</a:t>
            </a:r>
            <a:r>
              <a:rPr lang="zh-TW" altLang="en-US" sz="2000" dirty="0"/>
              <a:t>單位</a:t>
            </a:r>
            <a:r>
              <a:rPr lang="zh-TW" altLang="en-US" sz="2000" dirty="0" smtClean="0"/>
              <a:t>向桃園區網中心申請</a:t>
            </a:r>
            <a:r>
              <a:rPr lang="zh-TW" altLang="en-US" sz="2000" dirty="0"/>
              <a:t>異地備份時，可選</a:t>
            </a:r>
            <a:r>
              <a:rPr lang="zh-TW" altLang="en-US" sz="2000" dirty="0">
                <a:solidFill>
                  <a:srgbClr val="FF0000"/>
                </a:solidFill>
              </a:rPr>
              <a:t>是否</a:t>
            </a:r>
            <a:r>
              <a:rPr lang="zh-TW" altLang="en-US" sz="2000" dirty="0"/>
              <a:t>將備份資料再</a:t>
            </a:r>
            <a:r>
              <a:rPr lang="zh-TW" altLang="en-US" sz="2000" dirty="0" smtClean="0"/>
              <a:t>往</a:t>
            </a:r>
            <a:r>
              <a:rPr lang="zh-TW" altLang="en-US" sz="2000" dirty="0"/>
              <a:t>花蓮</a:t>
            </a:r>
            <a:r>
              <a:rPr lang="zh-TW" altLang="en-US" sz="2000" dirty="0" smtClean="0"/>
              <a:t>區</a:t>
            </a:r>
            <a:r>
              <a:rPr lang="zh-TW" altLang="en-US" sz="2000" dirty="0"/>
              <a:t>網備份。</a:t>
            </a:r>
            <a:endParaRPr lang="en-US" altLang="zh-TW" sz="2000" dirty="0"/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000" dirty="0"/>
              <a:t>第一次完整備份後，隨後進行差異備份，可節省頻寬</a:t>
            </a:r>
            <a:endParaRPr lang="en-US" altLang="zh-TW" sz="2000" dirty="0"/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每三日</a:t>
            </a:r>
            <a:r>
              <a:rPr lang="zh-TW" altLang="en-US" sz="2000" dirty="0"/>
              <a:t>備份一次，保留版本數</a:t>
            </a:r>
            <a:r>
              <a:rPr lang="en-US" altLang="zh-TW" sz="2000" dirty="0"/>
              <a:t>:5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zh-TW" altLang="en-US" sz="2000" dirty="0" smtClean="0"/>
              <a:t>桃園區網及花蓮區網雙方</a:t>
            </a:r>
            <a:r>
              <a:rPr lang="zh-TW" altLang="en-US" sz="2000" dirty="0"/>
              <a:t>初期先</a:t>
            </a:r>
            <a:r>
              <a:rPr lang="zh-TW" altLang="en-US" sz="2000" dirty="0" smtClean="0"/>
              <a:t>提供</a:t>
            </a:r>
            <a:r>
              <a:rPr lang="en-US" altLang="zh-TW" sz="2000" dirty="0" smtClean="0"/>
              <a:t>20T</a:t>
            </a:r>
            <a:r>
              <a:rPr lang="zh-TW" altLang="en-US" sz="2000" dirty="0"/>
              <a:t>空間</a:t>
            </a:r>
            <a:endParaRPr lang="en-US" altLang="zh-TW" sz="2000" dirty="0"/>
          </a:p>
          <a:p>
            <a:endParaRPr lang="en-US" altLang="zh-TW" sz="2000" dirty="0"/>
          </a:p>
          <a:p>
            <a:endParaRPr lang="en-US" altLang="zh-TW" sz="2000" dirty="0"/>
          </a:p>
          <a:p>
            <a:endParaRPr lang="zh-HK" altLang="en-US" sz="2000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02B10F1-5803-4C13-A147-FE6D58051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299" y="3880444"/>
            <a:ext cx="3804120" cy="22181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39E4937-E755-412B-A062-876ADE325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264" y="1269884"/>
            <a:ext cx="2372056" cy="3581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1B7DD805-13A1-4909-A526-1354689CFE0C}"/>
              </a:ext>
            </a:extLst>
          </p:cNvPr>
          <p:cNvSpPr txBox="1"/>
          <p:nvPr/>
        </p:nvSpPr>
        <p:spPr>
          <a:xfrm>
            <a:off x="6526264" y="5061756"/>
            <a:ext cx="237205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dirty="0"/>
              <a:t>直線距離超過</a:t>
            </a:r>
            <a:r>
              <a:rPr lang="en-US" altLang="zh-TW" sz="1600" dirty="0"/>
              <a:t>100</a:t>
            </a:r>
            <a:r>
              <a:rPr lang="zh-TW" altLang="en-US" sz="1600" dirty="0"/>
              <a:t>公里</a:t>
            </a:r>
            <a:endParaRPr lang="zh-HK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60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異地備份服務第二階段</a:t>
            </a:r>
            <a:r>
              <a:rPr lang="en-US" altLang="zh-TW" dirty="0" smtClean="0"/>
              <a:t>-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</a:rPr>
              <a:t>協助至第二台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</a:rPr>
              <a:t>NAS</a:t>
            </a:r>
            <a:endParaRPr lang="zh-HK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843647" y="1538726"/>
          <a:ext cx="7815939" cy="4602866"/>
        </p:xfrm>
        <a:graphic>
          <a:graphicData uri="http://schemas.openxmlformats.org/drawingml/2006/table">
            <a:tbl>
              <a:tblPr/>
              <a:tblGrid>
                <a:gridCol w="593218">
                  <a:extLst>
                    <a:ext uri="{9D8B030D-6E8A-4147-A177-3AD203B41FA5}">
                      <a16:colId xmlns:a16="http://schemas.microsoft.com/office/drawing/2014/main" val="3319888221"/>
                    </a:ext>
                  </a:extLst>
                </a:gridCol>
                <a:gridCol w="1297145">
                  <a:extLst>
                    <a:ext uri="{9D8B030D-6E8A-4147-A177-3AD203B41FA5}">
                      <a16:colId xmlns:a16="http://schemas.microsoft.com/office/drawing/2014/main" val="2721903791"/>
                    </a:ext>
                  </a:extLst>
                </a:gridCol>
                <a:gridCol w="1290539">
                  <a:extLst>
                    <a:ext uri="{9D8B030D-6E8A-4147-A177-3AD203B41FA5}">
                      <a16:colId xmlns:a16="http://schemas.microsoft.com/office/drawing/2014/main" val="4251404093"/>
                    </a:ext>
                  </a:extLst>
                </a:gridCol>
                <a:gridCol w="1290539">
                  <a:extLst>
                    <a:ext uri="{9D8B030D-6E8A-4147-A177-3AD203B41FA5}">
                      <a16:colId xmlns:a16="http://schemas.microsoft.com/office/drawing/2014/main" val="1979112364"/>
                    </a:ext>
                  </a:extLst>
                </a:gridCol>
                <a:gridCol w="1297983">
                  <a:extLst>
                    <a:ext uri="{9D8B030D-6E8A-4147-A177-3AD203B41FA5}">
                      <a16:colId xmlns:a16="http://schemas.microsoft.com/office/drawing/2014/main" val="3064795329"/>
                    </a:ext>
                  </a:extLst>
                </a:gridCol>
                <a:gridCol w="2046515">
                  <a:extLst>
                    <a:ext uri="{9D8B030D-6E8A-4147-A177-3AD203B41FA5}">
                      <a16:colId xmlns:a16="http://schemas.microsoft.com/office/drawing/2014/main" val="779442020"/>
                    </a:ext>
                  </a:extLst>
                </a:gridCol>
              </a:tblGrid>
              <a:tr h="64162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第一階日期完成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第二階段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備份週期群組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二階段處理結果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524441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萬能科大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111/11</a:t>
                      </a:r>
                      <a:endParaRPr lang="en-US" altLang="zh-TW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112/01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</a:t>
                      </a:r>
                      <a:endParaRPr 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已完成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072827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111/8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15496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振聲高中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111/8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111/12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B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已完成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0997"/>
                  </a:ext>
                </a:extLst>
              </a:tr>
              <a:tr h="498420"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治平高中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111/10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112/01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已完成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37090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長庚大學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111/10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472169"/>
                  </a:ext>
                </a:extLst>
              </a:tr>
              <a:tr h="472655"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大興高中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111/10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112/01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B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已完成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14085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l"/>
                      <a:r>
                        <a:rPr lang="en-US" altLang="zh-TW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新興</a:t>
                      </a:r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111/10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</a:t>
                      </a:r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對方掛載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618187"/>
                  </a:ext>
                </a:extLst>
              </a:tr>
              <a:tr h="45485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2000" b="0" i="0" dirty="0" smtClean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endParaRPr lang="en-US" altLang="zh-TW" sz="2000" b="0" i="0" dirty="0">
                        <a:solidFill>
                          <a:srgbClr val="222222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啟英高中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2000" b="0" i="0" dirty="0" smtClean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111/10</a:t>
                      </a:r>
                      <a:endParaRPr lang="en-US" altLang="zh-TW" sz="2000" b="0" i="0" dirty="0">
                        <a:solidFill>
                          <a:srgbClr val="222222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sz="2000" b="0" i="0" dirty="0" smtClean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112/01</a:t>
                      </a:r>
                      <a:endParaRPr lang="en-US" altLang="zh-TW" sz="2000" b="0" i="0" dirty="0">
                        <a:solidFill>
                          <a:srgbClr val="222222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166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51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異地備份服務二階段</a:t>
            </a:r>
            <a:r>
              <a:rPr lang="en-US" altLang="zh-TW" dirty="0" smtClean="0"/>
              <a:t>-</a:t>
            </a:r>
            <a:br>
              <a:rPr lang="en-US" altLang="zh-TW" dirty="0" smtClean="0"/>
            </a:b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</a:rPr>
              <a:t>協助至第二台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</a:rPr>
              <a:t>NAS</a:t>
            </a:r>
            <a:endParaRPr lang="zh-HK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794662" y="1293801"/>
          <a:ext cx="7815939" cy="3312297"/>
        </p:xfrm>
        <a:graphic>
          <a:graphicData uri="http://schemas.openxmlformats.org/drawingml/2006/table">
            <a:tbl>
              <a:tblPr/>
              <a:tblGrid>
                <a:gridCol w="593218">
                  <a:extLst>
                    <a:ext uri="{9D8B030D-6E8A-4147-A177-3AD203B41FA5}">
                      <a16:colId xmlns:a16="http://schemas.microsoft.com/office/drawing/2014/main" val="3319888221"/>
                    </a:ext>
                  </a:extLst>
                </a:gridCol>
                <a:gridCol w="1297145">
                  <a:extLst>
                    <a:ext uri="{9D8B030D-6E8A-4147-A177-3AD203B41FA5}">
                      <a16:colId xmlns:a16="http://schemas.microsoft.com/office/drawing/2014/main" val="2721903791"/>
                    </a:ext>
                  </a:extLst>
                </a:gridCol>
                <a:gridCol w="1290539">
                  <a:extLst>
                    <a:ext uri="{9D8B030D-6E8A-4147-A177-3AD203B41FA5}">
                      <a16:colId xmlns:a16="http://schemas.microsoft.com/office/drawing/2014/main" val="4251404093"/>
                    </a:ext>
                  </a:extLst>
                </a:gridCol>
                <a:gridCol w="1290539">
                  <a:extLst>
                    <a:ext uri="{9D8B030D-6E8A-4147-A177-3AD203B41FA5}">
                      <a16:colId xmlns:a16="http://schemas.microsoft.com/office/drawing/2014/main" val="1979112364"/>
                    </a:ext>
                  </a:extLst>
                </a:gridCol>
                <a:gridCol w="1297983">
                  <a:extLst>
                    <a:ext uri="{9D8B030D-6E8A-4147-A177-3AD203B41FA5}">
                      <a16:colId xmlns:a16="http://schemas.microsoft.com/office/drawing/2014/main" val="3064795329"/>
                    </a:ext>
                  </a:extLst>
                </a:gridCol>
                <a:gridCol w="2046515">
                  <a:extLst>
                    <a:ext uri="{9D8B030D-6E8A-4147-A177-3AD203B41FA5}">
                      <a16:colId xmlns:a16="http://schemas.microsoft.com/office/drawing/2014/main" val="779442020"/>
                    </a:ext>
                  </a:extLst>
                </a:gridCol>
              </a:tblGrid>
              <a:tr h="64355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第一階段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第二階段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備份週期群組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處理結果</a:t>
                      </a:r>
                    </a:p>
                  </a:txBody>
                  <a:tcPr marL="71549" marR="156513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524441"/>
                  </a:ext>
                </a:extLst>
              </a:tr>
              <a:tr h="643552"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陸軍專科學校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112/1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</a:t>
                      </a:r>
                      <a:endParaRPr 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已完成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072827"/>
                  </a:ext>
                </a:extLst>
              </a:tr>
              <a:tr h="548230"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連江縣網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B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15496"/>
                  </a:ext>
                </a:extLst>
              </a:tr>
              <a:tr h="600520"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中壢高商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altLang="zh-TW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111/11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</a:t>
                      </a:r>
                      <a:endParaRPr 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0997"/>
                  </a:ext>
                </a:extLst>
              </a:tr>
              <a:tr h="801247">
                <a:tc>
                  <a:txBody>
                    <a:bodyPr/>
                    <a:lstStyle/>
                    <a:p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壽山高中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altLang="zh-TW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111/11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C</a:t>
                      </a: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等對方掛載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37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161117" y="109000"/>
            <a:ext cx="9192519" cy="6867258"/>
          </a:xfrm>
          <a:prstGeom prst="rect">
            <a:avLst/>
          </a:prstGeom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討論議案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14" name="TextBox 4">
            <a:extLst>
              <a:ext uri="{FF2B5EF4-FFF2-40B4-BE49-F238E27FC236}">
                <a16:creationId xmlns:a16="http://schemas.microsoft.com/office/drawing/2014/main" id="{470352C3-1ACB-4E85-8F0B-57E776F574AA}"/>
              </a:ext>
            </a:extLst>
          </p:cNvPr>
          <p:cNvSpPr txBox="1"/>
          <p:nvPr/>
        </p:nvSpPr>
        <p:spPr>
          <a:xfrm>
            <a:off x="4435143" y="2898133"/>
            <a:ext cx="738664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spc="45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4306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議案一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485215" y="1117412"/>
            <a:ext cx="7886700" cy="494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議案一、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 請高</a:t>
            </a:r>
            <a:r>
              <a:rPr lang="zh-TW" altLang="en-US" sz="2000" dirty="0">
                <a:solidFill>
                  <a:schemeClr val="dk1"/>
                </a:solidFill>
              </a:rPr>
              <a:t>寬頻</a:t>
            </a:r>
            <a:r>
              <a:rPr lang="en-US" altLang="zh-TW" sz="2000" dirty="0">
                <a:solidFill>
                  <a:schemeClr val="dk1"/>
                </a:solidFill>
              </a:rPr>
              <a:t>(1G </a:t>
            </a:r>
            <a:r>
              <a:rPr lang="zh-TW" altLang="en-US" sz="2000" dirty="0">
                <a:solidFill>
                  <a:schemeClr val="dk1"/>
                </a:solidFill>
              </a:rPr>
              <a:t>以上</a:t>
            </a:r>
            <a:r>
              <a:rPr lang="en-US" altLang="zh-TW" sz="2000" dirty="0">
                <a:solidFill>
                  <a:schemeClr val="dk1"/>
                </a:solidFill>
              </a:rPr>
              <a:t>)</a:t>
            </a:r>
            <a:r>
              <a:rPr lang="zh-TW" altLang="en-US" sz="2000" dirty="0">
                <a:solidFill>
                  <a:schemeClr val="dk1"/>
                </a:solidFill>
              </a:rPr>
              <a:t>之連線</a:t>
            </a:r>
            <a:r>
              <a:rPr lang="zh-TW" altLang="en-US" sz="2000" dirty="0" smtClean="0">
                <a:solidFill>
                  <a:schemeClr val="dk1"/>
                </a:solidFill>
              </a:rPr>
              <a:t>單位，於</a:t>
            </a:r>
            <a:r>
              <a:rPr lang="en-US" altLang="zh-TW" sz="2000" dirty="0" smtClean="0">
                <a:solidFill>
                  <a:schemeClr val="dk1"/>
                </a:solidFill>
              </a:rPr>
              <a:t>5</a:t>
            </a:r>
            <a:r>
              <a:rPr lang="zh-TW" altLang="en-US" sz="2000" dirty="0" smtClean="0">
                <a:solidFill>
                  <a:schemeClr val="dk1"/>
                </a:solidFill>
              </a:rPr>
              <a:t>月</a:t>
            </a:r>
            <a:r>
              <a:rPr lang="en-US" altLang="zh-TW" sz="2000" dirty="0" smtClean="0">
                <a:solidFill>
                  <a:schemeClr val="dk1"/>
                </a:solidFill>
              </a:rPr>
              <a:t>31</a:t>
            </a:r>
            <a:r>
              <a:rPr lang="zh-TW" altLang="en-US" sz="2000" dirty="0" smtClean="0">
                <a:solidFill>
                  <a:schemeClr val="dk1"/>
                </a:solidFill>
              </a:rPr>
              <a:t>日前提交連線計畫執行情形，</a:t>
            </a:r>
            <a:r>
              <a:rPr lang="zh-TW" altLang="en-US" sz="2000" dirty="0">
                <a:solidFill>
                  <a:schemeClr val="dk1"/>
                </a:solidFill>
              </a:rPr>
              <a:t>提請討論</a:t>
            </a:r>
            <a:r>
              <a:rPr lang="zh-TW" altLang="en-US" sz="2000" dirty="0" smtClean="0">
                <a:solidFill>
                  <a:schemeClr val="dk1"/>
                </a:solidFill>
              </a:rPr>
              <a:t>。</a:t>
            </a:r>
            <a:endParaRPr lang="zh-TW" altLang="en-US" sz="2000" dirty="0">
              <a:solidFill>
                <a:schemeClr val="dk1"/>
              </a:solidFill>
            </a:endParaRP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r>
              <a:rPr lang="zh-TW" altLang="en-US" sz="2000" dirty="0">
                <a:solidFill>
                  <a:schemeClr val="dk1"/>
                </a:solidFill>
              </a:rPr>
              <a:t>依據</a:t>
            </a:r>
            <a:r>
              <a:rPr lang="en-US" altLang="zh-TW" sz="2000" dirty="0" err="1">
                <a:solidFill>
                  <a:schemeClr val="dk1"/>
                </a:solidFill>
              </a:rPr>
              <a:t>TANet</a:t>
            </a:r>
            <a:r>
              <a:rPr lang="zh-TW" altLang="en-US" sz="2000" dirty="0">
                <a:solidFill>
                  <a:schemeClr val="dk1"/>
                </a:solidFill>
              </a:rPr>
              <a:t>管理會第</a:t>
            </a:r>
            <a:r>
              <a:rPr lang="en-US" altLang="zh-TW" sz="2000" dirty="0">
                <a:solidFill>
                  <a:schemeClr val="dk1"/>
                </a:solidFill>
              </a:rPr>
              <a:t>68</a:t>
            </a:r>
            <a:r>
              <a:rPr lang="zh-TW" altLang="en-US" sz="2000" dirty="0">
                <a:solidFill>
                  <a:schemeClr val="dk1"/>
                </a:solidFill>
              </a:rPr>
              <a:t>次會議決議辦理</a:t>
            </a:r>
            <a:r>
              <a:rPr lang="en-US" altLang="zh-TW" sz="2000" dirty="0">
                <a:solidFill>
                  <a:schemeClr val="dk1"/>
                </a:solidFill>
              </a:rPr>
              <a:t>,</a:t>
            </a:r>
            <a:r>
              <a:rPr lang="zh-TW" altLang="en-US" sz="2000" dirty="0">
                <a:solidFill>
                  <a:schemeClr val="dk1"/>
                </a:solidFill>
              </a:rPr>
              <a:t>對於高寬頻</a:t>
            </a:r>
            <a:r>
              <a:rPr lang="en-US" altLang="zh-TW" sz="2000" dirty="0">
                <a:solidFill>
                  <a:schemeClr val="dk1"/>
                </a:solidFill>
              </a:rPr>
              <a:t>(1G </a:t>
            </a:r>
            <a:r>
              <a:rPr lang="zh-TW" altLang="en-US" sz="2000" dirty="0">
                <a:solidFill>
                  <a:schemeClr val="dk1"/>
                </a:solidFill>
              </a:rPr>
              <a:t>以上</a:t>
            </a:r>
            <a:r>
              <a:rPr lang="en-US" altLang="zh-TW" sz="2000" dirty="0">
                <a:solidFill>
                  <a:schemeClr val="dk1"/>
                </a:solidFill>
              </a:rPr>
              <a:t>)</a:t>
            </a:r>
            <a:r>
              <a:rPr lang="zh-TW" altLang="en-US" sz="2000" dirty="0">
                <a:solidFill>
                  <a:schemeClr val="dk1"/>
                </a:solidFill>
              </a:rPr>
              <a:t>之連線單位每年應至少一次檢核其執行情形。</a:t>
            </a: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>
                <a:solidFill>
                  <a:schemeClr val="dk1"/>
                </a:solidFill>
              </a:rPr>
              <a:t>檢核項目</a:t>
            </a:r>
            <a:r>
              <a:rPr lang="en-US" altLang="zh-TW" sz="2000" dirty="0">
                <a:solidFill>
                  <a:schemeClr val="dk1"/>
                </a:solidFill>
              </a:rPr>
              <a:t>: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網路</a:t>
            </a:r>
            <a:r>
              <a:rPr lang="zh-TW" altLang="en-US" sz="1600" dirty="0">
                <a:solidFill>
                  <a:schemeClr val="dk1"/>
                </a:solidFill>
              </a:rPr>
              <a:t>及應用系統相關伺服主機之現況與架構說明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訂</a:t>
            </a:r>
            <a:r>
              <a:rPr lang="zh-TW" altLang="en-US" sz="1600" dirty="0">
                <a:solidFill>
                  <a:schemeClr val="dk1"/>
                </a:solidFill>
              </a:rPr>
              <a:t>定其網路使用規範。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所屬</a:t>
            </a:r>
            <a:r>
              <a:rPr lang="zh-TW" altLang="en-US" sz="1600" dirty="0">
                <a:solidFill>
                  <a:schemeClr val="dk1"/>
                </a:solidFill>
              </a:rPr>
              <a:t>網路之整體使用流量統計。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所屬</a:t>
            </a:r>
            <a:r>
              <a:rPr lang="en-US" altLang="zh-TW" sz="1600" dirty="0">
                <a:solidFill>
                  <a:schemeClr val="dk1"/>
                </a:solidFill>
              </a:rPr>
              <a:t>IP</a:t>
            </a:r>
            <a:r>
              <a:rPr lang="zh-TW" altLang="en-US" sz="1600" dirty="0">
                <a:solidFill>
                  <a:schemeClr val="dk1"/>
                </a:solidFill>
              </a:rPr>
              <a:t>之每日使用流量排序分析。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建立</a:t>
            </a:r>
            <a:r>
              <a:rPr lang="zh-TW" altLang="en-US" sz="1600" dirty="0">
                <a:solidFill>
                  <a:schemeClr val="dk1"/>
                </a:solidFill>
              </a:rPr>
              <a:t>處理網管、資安聯繫機制。</a:t>
            </a:r>
          </a:p>
          <a:p>
            <a:pPr marL="850900" lvl="1" indent="-3429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Char char="ü"/>
            </a:pPr>
            <a:r>
              <a:rPr lang="zh-TW" altLang="en-US" sz="1600" dirty="0" smtClean="0">
                <a:solidFill>
                  <a:schemeClr val="dk1"/>
                </a:solidFill>
              </a:rPr>
              <a:t>建立</a:t>
            </a:r>
            <a:r>
              <a:rPr lang="en-US" altLang="zh-TW" sz="1600" dirty="0">
                <a:solidFill>
                  <a:schemeClr val="dk1"/>
                </a:solidFill>
              </a:rPr>
              <a:t>IP</a:t>
            </a:r>
            <a:r>
              <a:rPr lang="zh-TW" altLang="en-US" sz="1600" dirty="0">
                <a:solidFill>
                  <a:schemeClr val="dk1"/>
                </a:solidFill>
              </a:rPr>
              <a:t>位址管理機制</a:t>
            </a:r>
            <a:r>
              <a:rPr lang="zh-TW" altLang="en-US" sz="1600" dirty="0" smtClean="0">
                <a:solidFill>
                  <a:schemeClr val="dk1"/>
                </a:solidFill>
              </a:rPr>
              <a:t>。</a:t>
            </a:r>
            <a:endParaRPr lang="zh-TW" altLang="en-US" sz="1600" dirty="0">
              <a:solidFill>
                <a:schemeClr val="dk1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445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議案二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議案二、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桃園</a:t>
            </a:r>
            <a:r>
              <a:rPr lang="zh-TW" altLang="en-US" sz="2000" dirty="0">
                <a:solidFill>
                  <a:schemeClr val="dk1"/>
                </a:solidFill>
              </a:rPr>
              <a:t>區域網路中心管理</a:t>
            </a:r>
            <a:r>
              <a:rPr lang="zh-TW" altLang="en-US" sz="2000" dirty="0" smtClean="0">
                <a:solidFill>
                  <a:schemeClr val="dk1"/>
                </a:solidFill>
              </a:rPr>
              <a:t>委員會第</a:t>
            </a:r>
            <a:r>
              <a:rPr lang="en-US" altLang="zh-TW" sz="2000" dirty="0" smtClean="0">
                <a:solidFill>
                  <a:schemeClr val="dk1"/>
                </a:solidFill>
              </a:rPr>
              <a:t>72</a:t>
            </a:r>
            <a:r>
              <a:rPr lang="zh-TW" altLang="en-US" sz="2000" dirty="0" smtClean="0">
                <a:solidFill>
                  <a:schemeClr val="dk1"/>
                </a:solidFill>
              </a:rPr>
              <a:t>次</a:t>
            </a:r>
            <a:r>
              <a:rPr lang="zh-TW" altLang="en-US" sz="2000" dirty="0">
                <a:solidFill>
                  <a:schemeClr val="dk1"/>
                </a:solidFill>
              </a:rPr>
              <a:t>會議</a:t>
            </a:r>
            <a:r>
              <a:rPr lang="zh-TW" altLang="en-US" sz="2000" dirty="0" smtClean="0">
                <a:solidFill>
                  <a:schemeClr val="dk1"/>
                </a:solidFill>
              </a:rPr>
              <a:t>承辦單位，</a:t>
            </a:r>
            <a:r>
              <a:rPr lang="zh-TW" altLang="en-US" sz="2000" dirty="0">
                <a:solidFill>
                  <a:schemeClr val="dk1"/>
                </a:solidFill>
              </a:rPr>
              <a:t>提請討論</a:t>
            </a:r>
            <a:r>
              <a:rPr lang="zh-TW" altLang="en-US" sz="2000" dirty="0" smtClean="0">
                <a:solidFill>
                  <a:schemeClr val="dk1"/>
                </a:solidFill>
              </a:rPr>
              <a:t>。</a:t>
            </a:r>
            <a:endParaRPr lang="zh-TW" altLang="en-US" sz="2000" dirty="0">
              <a:solidFill>
                <a:schemeClr val="dk1"/>
              </a:solidFill>
            </a:endParaRP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</a:t>
            </a: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36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486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CE6541D6-4FFC-4E2A-9239-586825C7AF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0" name="圖形 1">
            <a:extLst>
              <a:ext uri="{FF2B5EF4-FFF2-40B4-BE49-F238E27FC236}">
                <a16:creationId xmlns:a16="http://schemas.microsoft.com/office/drawing/2014/main" id="{4BB76843-C9E4-4C6D-A3E5-DEECB7EB19D3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DF34DC7C-0DD2-49C9-8FD6-DD8E3DD7953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0377" y="3618472"/>
            <a:ext cx="326655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National Central University</a:t>
            </a:r>
          </a:p>
          <a:p>
            <a:r>
              <a:rPr lang="zh-TW" altLang="en-US" sz="15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許時準</a:t>
            </a:r>
            <a:r>
              <a:rPr lang="zh-TW" altLang="en-US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組長</a:t>
            </a:r>
            <a: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CN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center20@cc.ncu.edu.tw</a:t>
            </a:r>
            <a:endParaRPr lang="zh-CN" altLang="en-US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PA_Line 21">
            <a:extLst>
              <a:ext uri="{FF2B5EF4-FFF2-40B4-BE49-F238E27FC236}">
                <a16:creationId xmlns:a16="http://schemas.microsoft.com/office/drawing/2014/main" id="{0D1E8973-3897-4E71-8345-0AA9CA473B78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080379" y="3468627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18">
            <a:extLst>
              <a:ext uri="{FF2B5EF4-FFF2-40B4-BE49-F238E27FC236}">
                <a16:creationId xmlns:a16="http://schemas.microsoft.com/office/drawing/2014/main" id="{C5CB3135-0B7D-4F98-903E-BC07A96BFBB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79176" y="1806672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2023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pic>
        <p:nvPicPr>
          <p:cNvPr id="19" name="圖形 18">
            <a:extLst>
              <a:ext uri="{FF2B5EF4-FFF2-40B4-BE49-F238E27FC236}">
                <a16:creationId xmlns:a16="http://schemas.microsoft.com/office/drawing/2014/main" id="{CEDB5CE7-1374-4F62-9F48-BDCACE7ECC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08234" y="2759519"/>
            <a:ext cx="2507152" cy="57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9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61857B5B-31AF-4DB6-A462-1D42D61635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470352C3-1ACB-4E85-8F0B-57E776F574AA}"/>
              </a:ext>
            </a:extLst>
          </p:cNvPr>
          <p:cNvSpPr txBox="1"/>
          <p:nvPr/>
        </p:nvSpPr>
        <p:spPr>
          <a:xfrm>
            <a:off x="4435143" y="2898133"/>
            <a:ext cx="738664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3600" spc="45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357967" y="3158909"/>
            <a:ext cx="35117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宣導</a:t>
            </a:r>
            <a:r>
              <a:rPr lang="zh-TW" altLang="en-US" sz="3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事項</a:t>
            </a:r>
            <a:endParaRPr lang="zh-TW" altLang="en-US" sz="3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圖形 1">
            <a:extLst>
              <a:ext uri="{FF2B5EF4-FFF2-40B4-BE49-F238E27FC236}">
                <a16:creationId xmlns:a16="http://schemas.microsoft.com/office/drawing/2014/main" id="{6E3E97C6-4DAA-4B2A-8D08-A9D1DCF1B5EA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/>
            <a:srcRect/>
            <a:tile tx="1073150" ty="-53340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901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落實連線單位連線計畫執行</a:t>
            </a:r>
            <a:r>
              <a:rPr lang="zh-TW" altLang="en-US" dirty="0" smtClean="0"/>
              <a:t>情形</a:t>
            </a:r>
            <a:endParaRPr lang="zh-TW" altLang="en-US" dirty="0"/>
          </a:p>
        </p:txBody>
      </p:sp>
      <p:sp>
        <p:nvSpPr>
          <p:cNvPr id="217" name="Google Shape;217;p8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56932" y="1072144"/>
            <a:ext cx="7886700" cy="48053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zh-TW" altLang="en-US" sz="2000" dirty="0"/>
              <a:t>依據</a:t>
            </a:r>
            <a:r>
              <a:rPr lang="en-US" altLang="zh-TW" sz="2000" dirty="0" err="1"/>
              <a:t>TANet</a:t>
            </a:r>
            <a:r>
              <a:rPr lang="zh-TW" altLang="en-US" sz="2000" dirty="0"/>
              <a:t>管理會第</a:t>
            </a:r>
            <a:r>
              <a:rPr lang="en-US" altLang="zh-TW" sz="2000" dirty="0"/>
              <a:t>68</a:t>
            </a:r>
            <a:r>
              <a:rPr lang="zh-TW" altLang="en-US" sz="2000" dirty="0"/>
              <a:t>次會議決議辦理</a:t>
            </a:r>
            <a:r>
              <a:rPr lang="en-US" altLang="zh-TW" sz="2000" dirty="0" smtClean="0"/>
              <a:t>,</a:t>
            </a:r>
            <a:r>
              <a:rPr lang="zh-TW" altLang="en-US" sz="2000" dirty="0" smtClean="0"/>
              <a:t>對於</a:t>
            </a:r>
            <a:r>
              <a:rPr lang="zh-TW" altLang="en-US" sz="2000" dirty="0"/>
              <a:t>高寬頻</a:t>
            </a:r>
            <a:r>
              <a:rPr lang="en-US" altLang="zh-TW" sz="2000" dirty="0"/>
              <a:t>(1G </a:t>
            </a:r>
            <a:r>
              <a:rPr lang="zh-TW" altLang="en-US" sz="2000" dirty="0"/>
              <a:t>以上</a:t>
            </a:r>
            <a:r>
              <a:rPr lang="en-US" altLang="zh-TW" sz="2000" dirty="0"/>
              <a:t>)</a:t>
            </a:r>
            <a:r>
              <a:rPr lang="zh-TW" altLang="en-US" sz="2000" dirty="0"/>
              <a:t>之連線單位每年</a:t>
            </a:r>
            <a:r>
              <a:rPr lang="zh-TW" altLang="en-US" sz="2000" dirty="0" smtClean="0"/>
              <a:t>應至少</a:t>
            </a:r>
            <a:r>
              <a:rPr lang="zh-TW" altLang="en-US" sz="2000" dirty="0"/>
              <a:t>一次檢核其執行情形。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zh-TW" altLang="en-US" sz="2000" dirty="0" smtClean="0"/>
              <a:t>檢核項目</a:t>
            </a:r>
            <a:r>
              <a:rPr lang="en-US" altLang="zh-TW" sz="2000" dirty="0" smtClean="0"/>
              <a:t>: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en-US" altLang="zh-TW" sz="1800" dirty="0" smtClean="0"/>
              <a:t> </a:t>
            </a:r>
            <a:r>
              <a:rPr lang="zh-TW" altLang="en-US" sz="1800" dirty="0" smtClean="0"/>
              <a:t>網路及應用系統相關伺服主機之現況與架構說明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1800" dirty="0" smtClean="0"/>
              <a:t> </a:t>
            </a:r>
            <a:r>
              <a:rPr lang="zh-TW" altLang="en-US" sz="1800" dirty="0"/>
              <a:t>訂定其網路使用規範。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1800" dirty="0"/>
              <a:t> 所屬網路之整體使用流量統計。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1800" dirty="0"/>
              <a:t> 所屬</a:t>
            </a:r>
            <a:r>
              <a:rPr lang="en-US" altLang="zh-TW" sz="1800" dirty="0"/>
              <a:t>IP</a:t>
            </a:r>
            <a:r>
              <a:rPr lang="zh-TW" altLang="en-US" sz="1800" dirty="0"/>
              <a:t>之每日使用流量排序分析。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1800" dirty="0"/>
              <a:t> 建立處理網管、資安聯繫機制。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1800" dirty="0"/>
              <a:t> 建立</a:t>
            </a:r>
            <a:r>
              <a:rPr lang="en-US" altLang="zh-TW" sz="1800" dirty="0"/>
              <a:t>IP</a:t>
            </a:r>
            <a:r>
              <a:rPr lang="zh-TW" altLang="en-US" sz="1800" dirty="0"/>
              <a:t>位址管理機制。</a:t>
            </a:r>
          </a:p>
        </p:txBody>
      </p:sp>
    </p:spTree>
    <p:extLst>
      <p:ext uri="{BB962C8B-B14F-4D97-AF65-F5344CB8AC3E}">
        <p14:creationId xmlns:p14="http://schemas.microsoft.com/office/powerpoint/2010/main" val="282723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/>
              <a:t>【</a:t>
            </a:r>
            <a:r>
              <a:rPr lang="zh-TW" altLang="en-US" dirty="0"/>
              <a:t>資安訊息</a:t>
            </a:r>
            <a:r>
              <a:rPr lang="en-US" altLang="zh-TW" dirty="0" smtClean="0"/>
              <a:t>】</a:t>
            </a:r>
            <a:r>
              <a:rPr lang="zh-TW" altLang="en-US" dirty="0" smtClean="0"/>
              <a:t>接獲</a:t>
            </a:r>
            <a:r>
              <a:rPr lang="zh-TW" altLang="en-US" dirty="0"/>
              <a:t>不當內容恐嚇勒索信件之</a:t>
            </a:r>
            <a:r>
              <a:rPr lang="zh-TW" altLang="en-US" dirty="0" smtClean="0"/>
              <a:t>處理</a:t>
            </a:r>
            <a:endParaRPr lang="zh-TW" altLang="en-US" dirty="0"/>
          </a:p>
        </p:txBody>
      </p:sp>
      <p:sp>
        <p:nvSpPr>
          <p:cNvPr id="217" name="Google Shape;217;p8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56932" y="1072144"/>
            <a:ext cx="7886700" cy="4805363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/>
              <a:t>教育</a:t>
            </a:r>
            <a:r>
              <a:rPr lang="zh-TW" altLang="en-US" sz="2000" dirty="0"/>
              <a:t>機構</a:t>
            </a:r>
            <a:r>
              <a:rPr lang="en-US" altLang="zh-TW" sz="2000" dirty="0"/>
              <a:t>ANA</a:t>
            </a:r>
            <a:r>
              <a:rPr lang="zh-TW" altLang="en-US" sz="2000" dirty="0"/>
              <a:t>通報</a:t>
            </a:r>
            <a:r>
              <a:rPr lang="zh-TW" altLang="en-US" sz="2000" dirty="0" smtClean="0"/>
              <a:t>平台發佈編號</a:t>
            </a:r>
            <a:r>
              <a:rPr lang="en-US" altLang="zh-TW" sz="2000" dirty="0" smtClean="0"/>
              <a:t>: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TACERT-ANA-2023032511031414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/>
              <a:t>發佈時間</a:t>
            </a:r>
            <a:r>
              <a:rPr lang="en-US" altLang="zh-TW" sz="2000" dirty="0" smtClean="0"/>
              <a:t>:</a:t>
            </a:r>
            <a:r>
              <a:rPr lang="zh-TW" altLang="en-US" sz="2000" dirty="0"/>
              <a:t>　</a:t>
            </a:r>
            <a:r>
              <a:rPr lang="en-US" altLang="zh-TW" sz="2000" dirty="0" smtClean="0"/>
              <a:t>2023-03-25</a:t>
            </a:r>
            <a:endParaRPr lang="en-US" altLang="zh-TW" sz="2000" dirty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2000" dirty="0"/>
              <a:t>最近發現部分大專院校收到詐騙集團信件之事件，詐騙集團會使用大專院校官網上的教授照片，利用深偽技術</a:t>
            </a:r>
            <a:r>
              <a:rPr lang="en-US" altLang="zh-TW" sz="2000" dirty="0"/>
              <a:t>(Deep Fake)</a:t>
            </a:r>
            <a:r>
              <a:rPr lang="zh-TW" altLang="en-US" sz="2000" dirty="0"/>
              <a:t>，進行詐騙活動。透過製造假內容的信件，來恐嚇勒索受害者。建議學校加強宣導，提醒受害者收到類似恐嚇勒索信件時，告知該校資安人員及校安中心，並由校安中心進行通報</a:t>
            </a:r>
            <a:r>
              <a:rPr lang="zh-TW" altLang="en-US" sz="2000" dirty="0" smtClean="0"/>
              <a:t>。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125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 smtClean="0"/>
              <a:t>【</a:t>
            </a:r>
            <a:r>
              <a:rPr lang="zh-TW" altLang="en-US" dirty="0"/>
              <a:t>漏洞預警</a:t>
            </a:r>
            <a:r>
              <a:rPr lang="en-US" altLang="zh-TW" dirty="0" smtClean="0"/>
              <a:t>】</a:t>
            </a:r>
            <a:r>
              <a:rPr lang="zh-TW" altLang="en-US" dirty="0" smtClean="0"/>
              <a:t>駭客最</a:t>
            </a:r>
            <a:r>
              <a:rPr lang="zh-TW" altLang="en-US" dirty="0"/>
              <a:t>常</a:t>
            </a:r>
            <a:r>
              <a:rPr lang="zh-TW" altLang="en-US" dirty="0" smtClean="0"/>
              <a:t>利用之</a:t>
            </a:r>
            <a:r>
              <a:rPr lang="en-US" altLang="zh-TW" dirty="0" smtClean="0"/>
              <a:t>20</a:t>
            </a:r>
            <a:r>
              <a:rPr lang="zh-TW" altLang="en-US" dirty="0"/>
              <a:t>個漏洞資訊與修補</a:t>
            </a:r>
            <a:r>
              <a:rPr lang="zh-TW" altLang="en-US" dirty="0" smtClean="0"/>
              <a:t>方式</a:t>
            </a:r>
            <a:endParaRPr lang="zh-TW" altLang="en-US" dirty="0"/>
          </a:p>
        </p:txBody>
      </p:sp>
      <p:sp>
        <p:nvSpPr>
          <p:cNvPr id="217" name="Google Shape;217;p8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56932" y="1072144"/>
            <a:ext cx="7886700" cy="4805363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/>
              <a:t>教育</a:t>
            </a:r>
            <a:r>
              <a:rPr lang="zh-TW" altLang="en-US" sz="2000" dirty="0"/>
              <a:t>機構</a:t>
            </a:r>
            <a:r>
              <a:rPr lang="en-US" altLang="zh-TW" sz="2000" dirty="0"/>
              <a:t>ANA</a:t>
            </a:r>
            <a:r>
              <a:rPr lang="zh-TW" altLang="en-US" sz="2000" dirty="0"/>
              <a:t>通報</a:t>
            </a:r>
            <a:r>
              <a:rPr lang="zh-TW" altLang="en-US" sz="2000" dirty="0" smtClean="0"/>
              <a:t>平台發佈編號</a:t>
            </a:r>
            <a:r>
              <a:rPr lang="en-US" altLang="zh-TW" sz="2000" dirty="0" smtClean="0"/>
              <a:t>: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TACERT-ANA-2022102401104646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/>
              <a:t>發佈時間</a:t>
            </a:r>
            <a:r>
              <a:rPr lang="en-US" altLang="zh-TW" sz="2000" dirty="0" smtClean="0"/>
              <a:t>:</a:t>
            </a:r>
            <a:r>
              <a:rPr lang="zh-TW" altLang="en-US" sz="2000" dirty="0"/>
              <a:t>　</a:t>
            </a:r>
            <a:r>
              <a:rPr lang="en-US" altLang="zh-TW" sz="2000" dirty="0"/>
              <a:t>2022-10-24 </a:t>
            </a:r>
            <a:endParaRPr lang="en-US" altLang="zh-TW" sz="2000" dirty="0" smtClean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zh-TW" altLang="en-US" sz="2000" dirty="0" smtClean="0"/>
              <a:t>美國</a:t>
            </a:r>
            <a:r>
              <a:rPr lang="zh-TW" altLang="en-US" sz="2000" dirty="0"/>
              <a:t>國安局</a:t>
            </a:r>
            <a:r>
              <a:rPr lang="en-US" altLang="zh-TW" sz="2000" dirty="0"/>
              <a:t>(NSA)</a:t>
            </a:r>
            <a:r>
              <a:rPr lang="zh-TW" altLang="en-US" sz="2000" dirty="0"/>
              <a:t>、網路安全暨基礎設施安全局</a:t>
            </a:r>
            <a:r>
              <a:rPr lang="en-US" altLang="zh-TW" sz="2000" dirty="0"/>
              <a:t>(CISA)</a:t>
            </a:r>
            <a:r>
              <a:rPr lang="zh-TW" altLang="en-US" sz="2000" dirty="0"/>
              <a:t>及聯邦調查局</a:t>
            </a:r>
            <a:r>
              <a:rPr lang="en-US" altLang="zh-TW" sz="2000" dirty="0"/>
              <a:t>(FBI)</a:t>
            </a:r>
            <a:r>
              <a:rPr lang="zh-TW" altLang="en-US" sz="2000" dirty="0"/>
              <a:t>共同公布自</a:t>
            </a:r>
            <a:r>
              <a:rPr lang="en-US" altLang="zh-TW" sz="2000" dirty="0"/>
              <a:t>2020</a:t>
            </a:r>
            <a:r>
              <a:rPr lang="zh-TW" altLang="en-US" sz="2000" dirty="0"/>
              <a:t>年迄今，最常遭中國駭客利用之</a:t>
            </a:r>
            <a:r>
              <a:rPr lang="en-US" altLang="zh-TW" sz="2000" dirty="0"/>
              <a:t>20</a:t>
            </a:r>
            <a:r>
              <a:rPr lang="zh-TW" altLang="en-US" sz="2000" dirty="0"/>
              <a:t>個漏洞資訊與修補方式，呼籲各政府機關</a:t>
            </a:r>
            <a:r>
              <a:rPr lang="en-US" altLang="zh-TW" sz="2000" dirty="0"/>
              <a:t>(</a:t>
            </a:r>
            <a:r>
              <a:rPr lang="zh-TW" altLang="en-US" sz="2000" dirty="0"/>
              <a:t>構</a:t>
            </a:r>
            <a:r>
              <a:rPr lang="en-US" altLang="zh-TW" sz="2000" dirty="0"/>
              <a:t>)</a:t>
            </a:r>
            <a:r>
              <a:rPr lang="zh-TW" altLang="en-US" sz="2000" dirty="0"/>
              <a:t>與企業儘速修補這些漏洞，相關資訊與修補方式請參考建議措施</a:t>
            </a:r>
            <a:r>
              <a:rPr lang="zh-TW" altLang="en-US" sz="2000" dirty="0" smtClean="0"/>
              <a:t>。相關</a:t>
            </a:r>
            <a:r>
              <a:rPr lang="zh-TW" altLang="en-US" sz="2000" dirty="0"/>
              <a:t>影響平台請參考「中國駭客最常利用之</a:t>
            </a:r>
            <a:r>
              <a:rPr lang="en-US" altLang="zh-TW" sz="2000" dirty="0"/>
              <a:t>20</a:t>
            </a:r>
            <a:r>
              <a:rPr lang="zh-TW" altLang="en-US" sz="2000" dirty="0"/>
              <a:t>個漏洞資訊與修補方式之資安通告</a:t>
            </a:r>
            <a:r>
              <a:rPr lang="zh-TW" altLang="en-US" sz="2000" dirty="0" smtClean="0"/>
              <a:t>單</a:t>
            </a:r>
            <a:r>
              <a:rPr lang="en-US" altLang="zh-TW" sz="2000" dirty="0" smtClean="0"/>
              <a:t>(</a:t>
            </a:r>
            <a:r>
              <a:rPr lang="zh-TW" altLang="en-US" sz="2000" dirty="0"/>
              <a:t>下載網址：</a:t>
            </a:r>
            <a:r>
              <a:rPr lang="en-US" altLang="zh-TW" sz="2000" dirty="0">
                <a:hlinkClick r:id="rId3"/>
              </a:rPr>
              <a:t>https://cert.tanet.edu.tw/pdf/maliinfo_1111021.pdf</a:t>
            </a:r>
            <a:r>
              <a:rPr lang="en-US" altLang="zh-TW" sz="2000" dirty="0"/>
              <a:t>)</a:t>
            </a:r>
            <a:r>
              <a:rPr lang="zh-TW" altLang="en-US" sz="2000" dirty="0"/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395854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470352C3-1ACB-4E85-8F0B-57E776F574AA}"/>
              </a:ext>
            </a:extLst>
          </p:cNvPr>
          <p:cNvSpPr txBox="1"/>
          <p:nvPr/>
        </p:nvSpPr>
        <p:spPr>
          <a:xfrm>
            <a:off x="4435143" y="2898130"/>
            <a:ext cx="738664" cy="6117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spc="45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業務報告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83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Clr>
                <a:srgbClr val="003399"/>
              </a:buClr>
              <a:buSzPts val="2800"/>
            </a:pPr>
            <a:r>
              <a:rPr lang="zh-TW" altLang="en-US" dirty="0" smtClean="0"/>
              <a:t>區</a:t>
            </a:r>
            <a:r>
              <a:rPr lang="zh-TW" altLang="en-US" dirty="0"/>
              <a:t>網網路分流</a:t>
            </a:r>
            <a:r>
              <a:rPr lang="zh-TW" altLang="en-US" dirty="0" smtClean="0"/>
              <a:t>器完成</a:t>
            </a:r>
            <a:r>
              <a:rPr lang="zh-TW" altLang="en-US" dirty="0"/>
              <a:t>升級</a:t>
            </a:r>
            <a:endParaRPr dirty="0"/>
          </a:p>
        </p:txBody>
      </p:sp>
      <p:sp>
        <p:nvSpPr>
          <p:cNvPr id="254" name="Google Shape;254;p10"/>
          <p:cNvSpPr txBox="1"/>
          <p:nvPr/>
        </p:nvSpPr>
        <p:spPr>
          <a:xfrm>
            <a:off x="879132" y="1105025"/>
            <a:ext cx="7842275" cy="864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>
              <a:lnSpc>
                <a:spcPct val="125000"/>
              </a:lnSpc>
              <a:buClr>
                <a:srgbClr val="555DAB"/>
              </a:buClr>
              <a:buSzPts val="2000"/>
              <a:buFont typeface="Wingdings" panose="05000000000000000000" pitchFamily="2" charset="2"/>
              <a:buChar char="n"/>
            </a:pP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桃園區網網路分流器</a:t>
            </a:r>
            <a:r>
              <a:rPr lang="en-US" altLang="zh-TW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112/2/2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完成升級並調整架構，對</a:t>
            </a:r>
            <a:r>
              <a:rPr lang="en-US" altLang="zh-TW" dirty="0" err="1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TANet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骨幹頻寬由</a:t>
            </a:r>
            <a:r>
              <a:rPr lang="en-US" altLang="zh-TW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20Gbps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擴充至</a:t>
            </a:r>
            <a:r>
              <a:rPr lang="en-US" altLang="zh-TW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40Gbps</a:t>
            </a:r>
            <a:r>
              <a:rPr lang="zh-TW" altLang="en-US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dirty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lvl="0" indent="-355600">
              <a:lnSpc>
                <a:spcPct val="125000"/>
              </a:lnSpc>
              <a:buClr>
                <a:srgbClr val="555DAB"/>
              </a:buClr>
              <a:buSzPts val="2000"/>
              <a:buFont typeface="+mj-lt"/>
              <a:buAutoNum type="arabicPeriod" startAt="16"/>
            </a:pPr>
            <a:endParaRPr lang="en-US" altLang="zh-TW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255" name="Google Shape;255;p10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651" y="1828800"/>
            <a:ext cx="6579578" cy="490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54609</TotalTime>
  <Words>2233</Words>
  <Application>Microsoft Office PowerPoint</Application>
  <PresentationFormat>如螢幕大小 (4:3)</PresentationFormat>
  <Paragraphs>373</Paragraphs>
  <Slides>37</Slides>
  <Notes>21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37</vt:i4>
      </vt:variant>
    </vt:vector>
  </HeadingPairs>
  <TitlesOfParts>
    <vt:vector size="51" baseType="lpstr">
      <vt:lpstr>微软雅黑</vt:lpstr>
      <vt:lpstr>Noto Sans Symbols</vt:lpstr>
      <vt:lpstr>宋体</vt:lpstr>
      <vt:lpstr>Microsoft JhengHei</vt:lpstr>
      <vt:lpstr>Microsoft JhengHei</vt:lpstr>
      <vt:lpstr>新細明體</vt:lpstr>
      <vt:lpstr>標楷體</vt:lpstr>
      <vt:lpstr>標楷體</vt:lpstr>
      <vt:lpstr>Arial</vt:lpstr>
      <vt:lpstr>Calibri</vt:lpstr>
      <vt:lpstr>Tahoma</vt:lpstr>
      <vt:lpstr>Times New Roman</vt:lpstr>
      <vt:lpstr>Wingdings</vt:lpstr>
      <vt:lpstr>Office 佈景主題</vt:lpstr>
      <vt:lpstr>PowerPoint 簡報</vt:lpstr>
      <vt:lpstr>議程</vt:lpstr>
      <vt:lpstr>PowerPoint 簡報</vt:lpstr>
      <vt:lpstr>PowerPoint 簡報</vt:lpstr>
      <vt:lpstr>落實連線單位連線計畫執行情形</vt:lpstr>
      <vt:lpstr>【資安訊息】接獲不當內容恐嚇勒索信件之處理</vt:lpstr>
      <vt:lpstr>【漏洞預警】駭客最常利用之20個漏洞資訊與修補方式</vt:lpstr>
      <vt:lpstr>PowerPoint 簡報</vt:lpstr>
      <vt:lpstr>區網網路分流器完成升級</vt:lpstr>
      <vt:lpstr>TANet內容傳遞網路建置計畫-第2期</vt:lpstr>
      <vt:lpstr>法務部敦品中學加入桃園區網</vt:lpstr>
      <vt:lpstr>連線學校導入IPv6</vt:lpstr>
      <vt:lpstr>TANetRoaming無線漫遊轉換至eduroam</vt:lpstr>
      <vt:lpstr>HTTPS 憑證代理服務</vt:lpstr>
      <vt:lpstr>資安巡迴服務</vt:lpstr>
      <vt:lpstr>區網自動化LINE訊息平台(1)</vt:lpstr>
      <vt:lpstr>區網自動化LINE訊息平台(2)</vt:lpstr>
      <vt:lpstr>區網自動化LINE訊息平台(3)</vt:lpstr>
      <vt:lpstr>區網綜合服務申請</vt:lpstr>
      <vt:lpstr>桃園區網Google Global Cache服務</vt:lpstr>
      <vt:lpstr>桃園區網技術小組</vt:lpstr>
      <vt:lpstr>PowerPoint 簡報</vt:lpstr>
      <vt:lpstr>教育訓練(1)</vt:lpstr>
      <vt:lpstr>教育訓練(2)</vt:lpstr>
      <vt:lpstr>教育訓練(3)</vt:lpstr>
      <vt:lpstr>教育訓練(4)</vt:lpstr>
      <vt:lpstr>教育訓練(5)</vt:lpstr>
      <vt:lpstr>PowerPoint 簡報</vt:lpstr>
      <vt:lpstr>「3-2-1 備份原則」</vt:lpstr>
      <vt:lpstr>異地備份服務 (1)</vt:lpstr>
      <vt:lpstr>異地備份服務 (2)</vt:lpstr>
      <vt:lpstr>異地備份服務第二階段- 協助至第二台NAS</vt:lpstr>
      <vt:lpstr>異地備份服務二階段- 協助至第二台NAS</vt:lpstr>
      <vt:lpstr>PowerPoint 簡報</vt:lpstr>
      <vt:lpstr>議案一</vt:lpstr>
      <vt:lpstr>議案二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center20</cp:lastModifiedBy>
  <cp:revision>457</cp:revision>
  <cp:lastPrinted>2022-04-27T01:24:47Z</cp:lastPrinted>
  <dcterms:created xsi:type="dcterms:W3CDTF">2019-04-25T06:53:04Z</dcterms:created>
  <dcterms:modified xsi:type="dcterms:W3CDTF">2023-04-19T06:06:39Z</dcterms:modified>
</cp:coreProperties>
</file>