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66" r:id="rId2"/>
    <p:sldId id="258" r:id="rId3"/>
    <p:sldId id="281" r:id="rId4"/>
    <p:sldId id="280" r:id="rId5"/>
    <p:sldId id="267" r:id="rId6"/>
    <p:sldId id="268" r:id="rId7"/>
    <p:sldId id="269" r:id="rId8"/>
    <p:sldId id="264" r:id="rId9"/>
    <p:sldId id="265" r:id="rId10"/>
    <p:sldId id="274" r:id="rId11"/>
    <p:sldId id="276" r:id="rId12"/>
    <p:sldId id="277" r:id="rId13"/>
    <p:sldId id="278" r:id="rId14"/>
    <p:sldId id="279" r:id="rId15"/>
    <p:sldId id="275" r:id="rId16"/>
    <p:sldId id="259" r:id="rId17"/>
    <p:sldId id="282" r:id="rId18"/>
    <p:sldId id="256" r:id="rId19"/>
    <p:sldId id="257" r:id="rId20"/>
    <p:sldId id="261" r:id="rId21"/>
    <p:sldId id="262" r:id="rId22"/>
    <p:sldId id="263" r:id="rId23"/>
    <p:sldId id="260" r:id="rId24"/>
    <p:sldId id="270" r:id="rId25"/>
    <p:sldId id="271" r:id="rId26"/>
    <p:sldId id="272" r:id="rId27"/>
    <p:sldId id="273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E0FE647E-7193-40D8-B139-7FA9470B8A47}">
          <p14:sldIdLst>
            <p14:sldId id="266"/>
            <p14:sldId id="258"/>
            <p14:sldId id="281"/>
            <p14:sldId id="280"/>
          </p14:sldIdLst>
        </p14:section>
        <p14:section name="學校資訊系統開發設計" id="{67498BBA-F058-4F82-98B9-C7D1F87D1EE0}">
          <p14:sldIdLst>
            <p14:sldId id="267"/>
          </p14:sldIdLst>
        </p14:section>
        <p14:section name="無線網路管理" id="{5EBAA02A-FE15-4DF1-ADF6-0973895F8E3F}">
          <p14:sldIdLst>
            <p14:sldId id="268"/>
            <p14:sldId id="269"/>
            <p14:sldId id="264"/>
            <p14:sldId id="265"/>
          </p14:sldIdLst>
        </p14:section>
        <p14:section name="NetXMS工具介紹" id="{40E07986-14DD-4625-B1F4-F218DA40386B}">
          <p14:sldIdLst>
            <p14:sldId id="274"/>
            <p14:sldId id="276"/>
            <p14:sldId id="277"/>
            <p14:sldId id="278"/>
            <p14:sldId id="279"/>
            <p14:sldId id="275"/>
            <p14:sldId id="259"/>
            <p14:sldId id="282"/>
            <p14:sldId id="256"/>
            <p14:sldId id="257"/>
            <p14:sldId id="261"/>
            <p14:sldId id="262"/>
            <p14:sldId id="263"/>
            <p14:sldId id="260"/>
          </p14:sldIdLst>
        </p14:section>
        <p14:section name="漏洞掃描" id="{A37FA847-7B42-49F0-8818-3ACFFE505D4E}">
          <p14:sldIdLst>
            <p14:sldId id="270"/>
            <p14:sldId id="271"/>
            <p14:sldId id="272"/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3" d="100"/>
          <a:sy n="153" d="100"/>
        </p:scale>
        <p:origin x="57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43B4-4459-43EC-B09D-58A6E8908FF4}" type="datetimeFigureOut">
              <a:rPr lang="zh-TW" altLang="en-US" smtClean="0"/>
              <a:t>2022/11/2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7A4BD030-4218-41B3-93A6-90ADD0A1667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80874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輔助字幕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43B4-4459-43EC-B09D-58A6E8908FF4}" type="datetimeFigureOut">
              <a:rPr lang="zh-TW" altLang="en-US" smtClean="0"/>
              <a:t>2022/11/2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7A4BD030-4218-41B3-93A6-90ADD0A1667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6344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輔助字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43B4-4459-43EC-B09D-58A6E8908FF4}" type="datetimeFigureOut">
              <a:rPr lang="zh-TW" altLang="en-US" smtClean="0"/>
              <a:t>2022/11/2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7A4BD030-4218-41B3-93A6-90ADD0A1667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94966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輔助字幕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43B4-4459-43EC-B09D-58A6E8908FF4}" type="datetimeFigureOut">
              <a:rPr lang="zh-TW" altLang="en-US" smtClean="0"/>
              <a:t>2022/11/2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A4BD030-4218-41B3-93A6-90ADD0A16672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79743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43B4-4459-43EC-B09D-58A6E8908FF4}" type="datetimeFigureOut">
              <a:rPr lang="zh-TW" altLang="en-US" smtClean="0"/>
              <a:t>2022/11/2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A4BD030-4218-41B3-93A6-90ADD0A1667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833714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43B4-4459-43EC-B09D-58A6E8908FF4}" type="datetimeFigureOut">
              <a:rPr lang="zh-TW" altLang="en-US" smtClean="0"/>
              <a:t>2022/11/2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D030-4218-41B3-93A6-90ADD0A1667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3670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圖片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43B4-4459-43EC-B09D-58A6E8908FF4}" type="datetimeFigureOut">
              <a:rPr lang="zh-TW" altLang="en-US" smtClean="0"/>
              <a:t>2022/11/2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D030-4218-41B3-93A6-90ADD0A1667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8546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43B4-4459-43EC-B09D-58A6E8908FF4}" type="datetimeFigureOut">
              <a:rPr lang="zh-TW" altLang="en-US" smtClean="0"/>
              <a:t>2022/11/2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D030-4218-41B3-93A6-90ADD0A1667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09419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DB3443B4-4459-43EC-B09D-58A6E8908FF4}" type="datetimeFigureOut">
              <a:rPr lang="zh-TW" altLang="en-US" smtClean="0"/>
              <a:t>2022/11/2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7A4BD030-4218-41B3-93A6-90ADD0A1667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18206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43B4-4459-43EC-B09D-58A6E8908FF4}" type="datetimeFigureOut">
              <a:rPr lang="zh-TW" altLang="en-US" smtClean="0"/>
              <a:t>2022/11/2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D030-4218-41B3-93A6-90ADD0A1667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802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43B4-4459-43EC-B09D-58A6E8908FF4}" type="datetimeFigureOut">
              <a:rPr lang="zh-TW" altLang="en-US" smtClean="0"/>
              <a:t>2022/11/2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7A4BD030-4218-41B3-93A6-90ADD0A1667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691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43B4-4459-43EC-B09D-58A6E8908FF4}" type="datetimeFigureOut">
              <a:rPr lang="zh-TW" altLang="en-US" smtClean="0"/>
              <a:t>2022/11/2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D030-4218-41B3-93A6-90ADD0A1667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9660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43B4-4459-43EC-B09D-58A6E8908FF4}" type="datetimeFigureOut">
              <a:rPr lang="zh-TW" altLang="en-US" smtClean="0"/>
              <a:t>2022/11/2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D030-4218-41B3-93A6-90ADD0A1667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292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43B4-4459-43EC-B09D-58A6E8908FF4}" type="datetimeFigureOut">
              <a:rPr lang="zh-TW" altLang="en-US" smtClean="0"/>
              <a:t>2022/11/2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D030-4218-41B3-93A6-90ADD0A1667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2762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43B4-4459-43EC-B09D-58A6E8908FF4}" type="datetimeFigureOut">
              <a:rPr lang="zh-TW" altLang="en-US" smtClean="0"/>
              <a:t>2022/11/2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D030-4218-41B3-93A6-90ADD0A1667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5532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43B4-4459-43EC-B09D-58A6E8908FF4}" type="datetimeFigureOut">
              <a:rPr lang="zh-TW" altLang="en-US" smtClean="0"/>
              <a:t>2022/11/2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D030-4218-41B3-93A6-90ADD0A1667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39468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43B4-4459-43EC-B09D-58A6E8908FF4}" type="datetimeFigureOut">
              <a:rPr lang="zh-TW" altLang="en-US" smtClean="0"/>
              <a:t>2022/11/2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D030-4218-41B3-93A6-90ADD0A1667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22034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DB3443B4-4459-43EC-B09D-58A6E8908FF4}" type="datetimeFigureOut">
              <a:rPr lang="zh-TW" altLang="en-US" smtClean="0"/>
              <a:pPr/>
              <a:t>2022/11/2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7A4BD030-4218-41B3-93A6-90ADD0A1667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144438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F63A92D-73FE-44A6-9DFF-E40A6D5DBE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6431" y="2576338"/>
            <a:ext cx="8144134" cy="1705324"/>
          </a:xfrm>
        </p:spPr>
        <p:txBody>
          <a:bodyPr/>
          <a:lstStyle/>
          <a:p>
            <a:pPr algn="ctr"/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楊梅高中網路及資訊管理經驗分享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9BAB8BC-96EC-43F6-A9A8-B58E94F27C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4837" y="4433453"/>
            <a:ext cx="9144000" cy="1258455"/>
          </a:xfrm>
        </p:spPr>
        <p:txBody>
          <a:bodyPr/>
          <a:lstStyle/>
          <a:p>
            <a:pPr algn="r"/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圖書館資訊媒體組長 賴俊帆</a:t>
            </a:r>
          </a:p>
        </p:txBody>
      </p:sp>
    </p:spTree>
    <p:extLst>
      <p:ext uri="{BB962C8B-B14F-4D97-AF65-F5344CB8AC3E}">
        <p14:creationId xmlns:p14="http://schemas.microsoft.com/office/powerpoint/2010/main" val="3251418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849825-C17F-4BB9-949C-899B1941D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NetXMS</a:t>
            </a:r>
            <a:r>
              <a:rPr lang="zh-TW" altLang="en-US" dirty="0"/>
              <a:t>開源網絡和基礎設施監控管理系統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01CF503-6144-4C5B-8088-40424DDA0E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TW" altLang="en-US" dirty="0"/>
              <a:t>有可擴展性可在擁有數千台服務器的超大型網絡上運行。</a:t>
            </a:r>
            <a:endParaRPr lang="en-US" altLang="zh-TW" dirty="0"/>
          </a:p>
          <a:p>
            <a:r>
              <a:rPr lang="zh-TW" altLang="en-US" dirty="0"/>
              <a:t>高度可定制可輕鬆與各種第三方產品集成</a:t>
            </a:r>
            <a:endParaRPr lang="en-US" altLang="zh-TW" dirty="0"/>
          </a:p>
          <a:p>
            <a:r>
              <a:rPr lang="zh-TW" altLang="en-US" dirty="0"/>
              <a:t>具備安全的行業標準加密和靈活的訪問控制。</a:t>
            </a:r>
            <a:endParaRPr lang="en-US" altLang="zh-TW" dirty="0"/>
          </a:p>
          <a:p>
            <a:r>
              <a:rPr lang="zh-TW" altLang="en-US" dirty="0"/>
              <a:t>採取</a:t>
            </a:r>
            <a:r>
              <a:rPr lang="en-US" altLang="zh-TW" dirty="0"/>
              <a:t>Server-Client</a:t>
            </a:r>
            <a:r>
              <a:rPr lang="zh-TW" altLang="en-US" dirty="0"/>
              <a:t>架構，有對應的</a:t>
            </a:r>
            <a:r>
              <a:rPr lang="en-US" altLang="zh-TW" dirty="0"/>
              <a:t>Client</a:t>
            </a:r>
            <a:r>
              <a:rPr lang="zh-TW" altLang="en-US" dirty="0"/>
              <a:t>工具或</a:t>
            </a:r>
            <a:r>
              <a:rPr lang="en-US" altLang="zh-TW" dirty="0"/>
              <a:t>Web</a:t>
            </a:r>
            <a:r>
              <a:rPr lang="zh-TW" altLang="en-US" dirty="0"/>
              <a:t>管理方式。</a:t>
            </a:r>
            <a:endParaRPr lang="en-US" altLang="zh-TW" dirty="0"/>
          </a:p>
          <a:p>
            <a:r>
              <a:rPr lang="zh-TW" altLang="en-US" dirty="0"/>
              <a:t>採用</a:t>
            </a:r>
            <a:r>
              <a:rPr lang="en-US" altLang="zh-TW" dirty="0"/>
              <a:t>Java</a:t>
            </a:r>
            <a:r>
              <a:rPr lang="zh-TW" altLang="en-US" dirty="0"/>
              <a:t>的跨平台語言撰寫，支援多元平台操作</a:t>
            </a:r>
            <a:endParaRPr lang="en-US" altLang="zh-TW" dirty="0"/>
          </a:p>
          <a:p>
            <a:r>
              <a:rPr lang="zh-TW" altLang="en-US" dirty="0"/>
              <a:t>採用</a:t>
            </a:r>
            <a:r>
              <a:rPr lang="en-US" altLang="zh-TW" dirty="0" err="1"/>
              <a:t>postgre</a:t>
            </a:r>
            <a:r>
              <a:rPr lang="en-US" altLang="zh-TW" dirty="0"/>
              <a:t> SQL</a:t>
            </a:r>
            <a:r>
              <a:rPr lang="zh-TW" altLang="en-US" dirty="0"/>
              <a:t>及</a:t>
            </a:r>
            <a:r>
              <a:rPr lang="en-US" altLang="zh-TW" dirty="0" err="1"/>
              <a:t>Ms</a:t>
            </a:r>
            <a:r>
              <a:rPr lang="en-US" altLang="zh-TW" dirty="0"/>
              <a:t> SQL Server</a:t>
            </a:r>
            <a:r>
              <a:rPr lang="zh-TW" altLang="en-US" dirty="0"/>
              <a:t>的資料庫系統</a:t>
            </a:r>
            <a:endParaRPr lang="en-US" altLang="zh-TW" dirty="0"/>
          </a:p>
          <a:p>
            <a:r>
              <a:rPr lang="zh-TW" altLang="en-US" dirty="0"/>
              <a:t>具備各平台使用的資產管理</a:t>
            </a:r>
            <a:r>
              <a:rPr lang="en-US" altLang="zh-TW" dirty="0"/>
              <a:t>agent</a:t>
            </a:r>
            <a:r>
              <a:rPr lang="zh-TW" altLang="en-US" dirty="0"/>
              <a:t>程式安裝</a:t>
            </a:r>
            <a:endParaRPr lang="en-US" altLang="zh-TW" dirty="0"/>
          </a:p>
          <a:p>
            <a:r>
              <a:rPr lang="zh-TW" altLang="en-US" dirty="0"/>
              <a:t>通通免費且無需金鑰及無使用期限</a:t>
            </a:r>
          </a:p>
        </p:txBody>
      </p:sp>
    </p:spTree>
    <p:extLst>
      <p:ext uri="{BB962C8B-B14F-4D97-AF65-F5344CB8AC3E}">
        <p14:creationId xmlns:p14="http://schemas.microsoft.com/office/powerpoint/2010/main" val="3224599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27B50F3-A0CC-46B9-8452-AE8E7FAE4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2AA1D88-C497-4A57-8E35-FE864A6986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3D5C12F3-D19D-4A6D-9F83-F44375483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86" y="358061"/>
            <a:ext cx="11530605" cy="614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187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98DD454-3888-4D1D-BA98-7DA6AC8F6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547E691-BF84-450C-A0E1-270A3080E3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E8ACEF5D-429A-4BFE-8451-376635D341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3228"/>
            <a:ext cx="12192000" cy="4444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135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AFA12E-6AEA-4D78-AAB6-A1EE6D921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4A001A5-5C5E-4218-8F38-B4B9C73403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485201AB-5621-412B-88F3-F06EFE53F8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0032"/>
            <a:ext cx="12335632" cy="435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637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ECD7F5A-402D-4EDA-B37D-310EADD21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8B0D371-7C18-4C65-9188-C050CC052E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59D19F86-991C-4D5C-9189-56B216D1D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04978"/>
            <a:ext cx="12192000" cy="3113595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EA7DA34A-2393-41EC-A81C-504BCB2380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3504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8256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9876CC-5E34-40E0-B62D-04718518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NetXMS</a:t>
            </a:r>
            <a:r>
              <a:rPr lang="zh-TW" altLang="en-US" dirty="0"/>
              <a:t>多元平台的遠端連線管理工具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8826748-FF79-47B5-B4F4-78BC2701E4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336873"/>
            <a:ext cx="4131824" cy="3599316"/>
          </a:xfrm>
        </p:spPr>
        <p:txBody>
          <a:bodyPr/>
          <a:lstStyle/>
          <a:p>
            <a:r>
              <a:rPr lang="zh-TW" altLang="en-US" dirty="0"/>
              <a:t>支援</a:t>
            </a:r>
            <a:r>
              <a:rPr lang="en-US" altLang="zh-TW" dirty="0"/>
              <a:t>Windows</a:t>
            </a:r>
            <a:r>
              <a:rPr lang="zh-TW" altLang="en-US" dirty="0"/>
              <a:t>、</a:t>
            </a:r>
            <a:r>
              <a:rPr lang="en-US" altLang="zh-TW" dirty="0"/>
              <a:t>Linux</a:t>
            </a:r>
            <a:r>
              <a:rPr lang="zh-TW" altLang="en-US" dirty="0"/>
              <a:t>、</a:t>
            </a:r>
            <a:r>
              <a:rPr lang="en-US" altLang="zh-TW" dirty="0"/>
              <a:t>macOS</a:t>
            </a:r>
            <a:r>
              <a:rPr lang="zh-TW" altLang="en-US" dirty="0"/>
              <a:t>、</a:t>
            </a:r>
            <a:r>
              <a:rPr lang="en-US" altLang="zh-TW" dirty="0"/>
              <a:t>Android</a:t>
            </a:r>
            <a:r>
              <a:rPr lang="zh-TW" altLang="en-US" dirty="0"/>
              <a:t>、</a:t>
            </a:r>
            <a:r>
              <a:rPr lang="en-US" altLang="zh-TW" dirty="0"/>
              <a:t>Brower(Web)</a:t>
            </a:r>
            <a:r>
              <a:rPr lang="zh-TW" altLang="en-US" dirty="0"/>
              <a:t>等</a:t>
            </a:r>
            <a:r>
              <a:rPr lang="en-US" altLang="zh-TW" dirty="0"/>
              <a:t>Client</a:t>
            </a:r>
            <a:r>
              <a:rPr lang="zh-TW" altLang="en-US" dirty="0"/>
              <a:t>端連線管理工具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74BEF512-C622-4F7D-A64A-7F98BD23E7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0146" y="1889657"/>
            <a:ext cx="6344520" cy="488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630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D8369D98-AB23-4A1A-A198-82B5C2C0B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51" y="2289681"/>
            <a:ext cx="4707692" cy="3244850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538D7332-DE70-4624-B424-719E3692B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系統管理主要操作分類畫面</a:t>
            </a:r>
          </a:p>
        </p:txBody>
      </p:sp>
      <p:pic>
        <p:nvPicPr>
          <p:cNvPr id="7" name="內容版面配置區 6">
            <a:extLst>
              <a:ext uri="{FF2B5EF4-FFF2-40B4-BE49-F238E27FC236}">
                <a16:creationId xmlns:a16="http://schemas.microsoft.com/office/drawing/2014/main" id="{569C96F9-BFE1-44F8-8366-B43B016033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89495" y="1934081"/>
            <a:ext cx="1752600" cy="3600450"/>
          </a:xfr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3E16CB33-BC1F-4C81-B8F6-8750E0B5A3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3999" y="1934081"/>
            <a:ext cx="2171700" cy="2752725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8C6CC258-763E-43A3-95D5-BB96D9E4B6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0566" y="1938214"/>
            <a:ext cx="1628775" cy="1400175"/>
          </a:xfrm>
          <a:prstGeom prst="rect">
            <a:avLst/>
          </a:prstGeom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4508A33B-969B-4920-BD06-B1516896FE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7249" y="4342647"/>
            <a:ext cx="2047875" cy="1762125"/>
          </a:xfrm>
          <a:prstGeom prst="rect">
            <a:avLst/>
          </a:prstGeom>
        </p:spPr>
      </p:pic>
      <p:pic>
        <p:nvPicPr>
          <p:cNvPr id="15" name="圖片 14">
            <a:extLst>
              <a:ext uri="{FF2B5EF4-FFF2-40B4-BE49-F238E27FC236}">
                <a16:creationId xmlns:a16="http://schemas.microsoft.com/office/drawing/2014/main" id="{BC254BDD-3EFF-42B1-8048-CDE44BDAE2F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74207" y="1791206"/>
            <a:ext cx="2276475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6234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E09E901-D9E5-43FD-9968-EAA275C4E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Template</a:t>
            </a:r>
            <a:r>
              <a:rPr lang="zh-TW" altLang="en-US" dirty="0"/>
              <a:t>範本管理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09183B6-BE84-42C4-98E5-7F53A269E0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566D5202-B3DD-45C9-8BA5-EA66D5821B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50" y="1796066"/>
            <a:ext cx="3152775" cy="5000625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D47A4DAB-B8B3-4385-98EE-BE34A7C523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6425" y="1757966"/>
            <a:ext cx="3009900" cy="5038725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49E2E1CF-EFB2-437A-A765-044AD45701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6250" y="2035814"/>
            <a:ext cx="6155750" cy="452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2116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D120C16A-59CE-424D-8145-91B6BE290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NetworkMaps</a:t>
            </a:r>
            <a:r>
              <a:rPr lang="zh-TW" altLang="en-US" dirty="0"/>
              <a:t>網路架構自動拓蹼或手動拓蹼</a:t>
            </a:r>
          </a:p>
        </p:txBody>
      </p:sp>
      <p:sp>
        <p:nvSpPr>
          <p:cNvPr id="7" name="內容版面配置區 6">
            <a:extLst>
              <a:ext uri="{FF2B5EF4-FFF2-40B4-BE49-F238E27FC236}">
                <a16:creationId xmlns:a16="http://schemas.microsoft.com/office/drawing/2014/main" id="{B1327944-4959-4C3A-AFF0-2CE613BB45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4A12A2D5-5DF8-4EBB-A1A7-5A532CA05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434" y="1834166"/>
            <a:ext cx="9613861" cy="4923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6315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D902C87-2C7A-4C28-97FE-6E544B49F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流量紀錄儀表板</a:t>
            </a:r>
            <a:r>
              <a:rPr lang="en-US" altLang="zh-TW" dirty="0"/>
              <a:t>Data Collection</a:t>
            </a:r>
            <a:r>
              <a:rPr lang="zh-TW" altLang="en-US" dirty="0"/>
              <a:t>及</a:t>
            </a:r>
            <a:r>
              <a:rPr lang="en-US" altLang="zh-TW" dirty="0" err="1"/>
              <a:t>DashBoard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D3F785D-9799-4CC0-961F-BFA010D666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5FE2B7EB-F1C8-4F3A-85AD-25FACB1951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755" y="2139445"/>
            <a:ext cx="10567717" cy="372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588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92A304D-BFE5-42FE-BBAA-E0754FAB9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楊梅高中資訊媒體組長工作事項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27EABA8-B6FE-4BCF-8557-E9DBDC9557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430" y="2087417"/>
            <a:ext cx="9613861" cy="4184073"/>
          </a:xfrm>
        </p:spPr>
        <p:txBody>
          <a:bodyPr>
            <a:normAutofit/>
          </a:bodyPr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有線及無線網路管理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各式資訊問題及故障的排除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學校資訊安全管理</a:t>
            </a:r>
            <a:endParaRPr lang="en-US" altLang="zh-TW" dirty="0"/>
          </a:p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學校資訊系統開發設計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無線網路認證及架構設計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Microsoft </a:t>
            </a:r>
            <a:r>
              <a:rPr lang="en-US" altLang="zh-TW" dirty="0" err="1">
                <a:latin typeface="微軟正黑體" panose="020B0604030504040204" pitchFamily="34" charset="-120"/>
                <a:ea typeface="微軟正黑體" panose="020B0604030504040204" pitchFamily="34" charset="-120"/>
              </a:rPr>
              <a:t>Office365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與校內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AD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網域帳號同步處理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Google </a:t>
            </a:r>
            <a:r>
              <a:rPr lang="en-US" altLang="zh-TW" dirty="0" err="1">
                <a:latin typeface="微軟正黑體" panose="020B0604030504040204" pitchFamily="34" charset="-120"/>
                <a:ea typeface="微軟正黑體" panose="020B0604030504040204" pitchFamily="34" charset="-120"/>
              </a:rPr>
              <a:t>WorkSpace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帳號管理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487928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7AEF1B6-B37C-4095-8E61-E73B6B5AD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NetXMS</a:t>
            </a:r>
            <a:r>
              <a:rPr lang="zh-TW" altLang="en-US" dirty="0"/>
              <a:t>主要內建工具列表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C4F65A32-97BF-486D-A846-A029FBD9E1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8365"/>
          <a:stretch/>
        </p:blipFill>
        <p:spPr>
          <a:xfrm>
            <a:off x="1087184" y="1930053"/>
            <a:ext cx="4151282" cy="4803256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01927660-EDCA-4003-91AC-7FA5CBA945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635"/>
          <a:stretch/>
        </p:blipFill>
        <p:spPr>
          <a:xfrm>
            <a:off x="6420720" y="2017821"/>
            <a:ext cx="4269907" cy="462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281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7C6ACB4-3D4F-4B1D-9E1A-E3A10B363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NetXMS</a:t>
            </a:r>
            <a:r>
              <a:rPr lang="zh-TW" altLang="en-US" dirty="0"/>
              <a:t>主要檢視分類畫面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7B4E32E-B8DE-477D-A05B-253F54AD48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7FDEE2A4-8276-4B1B-A3DA-8459A408C3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61" y="2000651"/>
            <a:ext cx="3860595" cy="4723421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5EB5631B-FDFC-4767-9E25-492B6A37D7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109" y="2112854"/>
            <a:ext cx="7953375" cy="424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636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845E764-C474-43BB-ACE0-6E43FBE8D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事件</a:t>
            </a:r>
            <a:r>
              <a:rPr lang="en-US" altLang="zh-TW" dirty="0"/>
              <a:t>Event</a:t>
            </a:r>
            <a:r>
              <a:rPr lang="zh-TW" altLang="en-US" dirty="0"/>
              <a:t>、</a:t>
            </a:r>
            <a:r>
              <a:rPr lang="en-US" altLang="zh-TW" dirty="0"/>
              <a:t>Syslog</a:t>
            </a:r>
            <a:r>
              <a:rPr lang="zh-TW" altLang="en-US" dirty="0"/>
              <a:t>及</a:t>
            </a:r>
            <a:r>
              <a:rPr lang="en-US" altLang="zh-TW" dirty="0"/>
              <a:t>SNMP Trap</a:t>
            </a:r>
            <a:r>
              <a:rPr lang="zh-TW" altLang="en-US" dirty="0"/>
              <a:t>監視器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D38A5189-786E-4678-8503-6D614AFE6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181" y="2067791"/>
            <a:ext cx="2943225" cy="1066800"/>
          </a:xfrm>
          <a:prstGeom prst="rect">
            <a:avLst/>
          </a:prstGeom>
        </p:spPr>
      </p:pic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A4D4E2A3-3ABD-4A5C-9D93-A9630EE0D6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88EF1806-15FF-4AD8-A182-1AD9DA6FEF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81" y="3258985"/>
            <a:ext cx="9553575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7199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A6E49A1-76B4-42CA-9435-0505CF11C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利用</a:t>
            </a:r>
            <a:r>
              <a:rPr lang="en-US" altLang="zh-TW" dirty="0"/>
              <a:t>IP</a:t>
            </a:r>
            <a:r>
              <a:rPr lang="zh-TW" altLang="en-US" dirty="0"/>
              <a:t>及</a:t>
            </a:r>
            <a:r>
              <a:rPr lang="en-US" altLang="zh-TW" dirty="0"/>
              <a:t>MAC</a:t>
            </a:r>
            <a:r>
              <a:rPr lang="zh-TW" altLang="en-US" dirty="0"/>
              <a:t>拓蹼尋找網路節點定位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CF95E97E-D66C-495A-BE54-F8F965ADDE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692" y="1622158"/>
            <a:ext cx="5480372" cy="3866707"/>
          </a:xfrm>
          <a:prstGeom prst="rect">
            <a:avLst/>
          </a:prstGeom>
        </p:spPr>
      </p:pic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99BDF673-FC89-4431-816A-4F2C09084E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4A175E3F-297F-4A3C-8310-6C77163344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692" y="5554836"/>
            <a:ext cx="10515600" cy="120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4025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F25B86F-F26F-4C3C-865C-8D8C7BBC9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Nessus </a:t>
            </a:r>
            <a:r>
              <a:rPr lang="zh-TW" altLang="en-US" dirty="0"/>
              <a:t>在</a:t>
            </a:r>
            <a:r>
              <a:rPr lang="en-US" altLang="zh-TW" dirty="0"/>
              <a:t>Windows</a:t>
            </a:r>
            <a:r>
              <a:rPr lang="zh-TW" altLang="en-US" dirty="0"/>
              <a:t>上的使用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C09AF4D-486A-430F-9343-4A132FC35C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10116988" cy="3599316"/>
          </a:xfrm>
        </p:spPr>
        <p:txBody>
          <a:bodyPr/>
          <a:lstStyle/>
          <a:p>
            <a:r>
              <a:rPr lang="zh-TW" altLang="en-US" dirty="0"/>
              <a:t>少數可以簡易使用</a:t>
            </a:r>
            <a:r>
              <a:rPr lang="en-US" altLang="zh-TW" dirty="0"/>
              <a:t>Window</a:t>
            </a:r>
            <a:r>
              <a:rPr lang="zh-TW" altLang="en-US" dirty="0"/>
              <a:t>安裝檔，下一步一路到底快速安裝的漏洞掃描免費軟體。</a:t>
            </a:r>
            <a:r>
              <a:rPr lang="en-US" altLang="zh-TW" dirty="0"/>
              <a:t>(</a:t>
            </a:r>
            <a:r>
              <a:rPr lang="zh-TW" altLang="en-US" dirty="0"/>
              <a:t>大多非</a:t>
            </a:r>
            <a:r>
              <a:rPr lang="en-US" altLang="zh-TW" dirty="0"/>
              <a:t>Windows</a:t>
            </a:r>
            <a:r>
              <a:rPr lang="zh-TW" altLang="en-US" dirty="0"/>
              <a:t>或要使用虛擬機映像檔</a:t>
            </a:r>
            <a:r>
              <a:rPr lang="en-US" altLang="zh-TW" dirty="0"/>
              <a:t>)</a:t>
            </a:r>
          </a:p>
          <a:p>
            <a:r>
              <a:rPr lang="en-US" altLang="zh-TW" dirty="0"/>
              <a:t>Nessus Essentials</a:t>
            </a:r>
            <a:r>
              <a:rPr lang="zh-TW" altLang="en-US" dirty="0"/>
              <a:t>只能同時執行一個掃描排程，</a:t>
            </a:r>
            <a:br>
              <a:rPr lang="en-US" altLang="zh-TW" dirty="0"/>
            </a:br>
            <a:r>
              <a:rPr lang="zh-TW" altLang="en-US" dirty="0"/>
              <a:t>但設定多個掃描排程工作及排程內可以指定多個</a:t>
            </a:r>
            <a:r>
              <a:rPr lang="en-US" altLang="zh-TW" dirty="0"/>
              <a:t>IP</a:t>
            </a:r>
            <a:r>
              <a:rPr lang="zh-TW" altLang="en-US" dirty="0"/>
              <a:t>範圍。</a:t>
            </a:r>
            <a:endParaRPr lang="en-US" altLang="zh-TW" dirty="0"/>
          </a:p>
          <a:p>
            <a:r>
              <a:rPr lang="zh-TW" altLang="en-US" dirty="0"/>
              <a:t>線上免費申請金鑰使用，無使用期限。</a:t>
            </a:r>
            <a:endParaRPr lang="en-US" altLang="zh-TW" dirty="0"/>
          </a:p>
          <a:p>
            <a:r>
              <a:rPr lang="zh-TW" altLang="en-US" dirty="0"/>
              <a:t>本機使用</a:t>
            </a:r>
            <a:r>
              <a:rPr lang="en-US" altLang="zh-TW" dirty="0"/>
              <a:t>https://localhost:8834/ </a:t>
            </a:r>
            <a:r>
              <a:rPr lang="zh-TW" altLang="en-US" dirty="0"/>
              <a:t>連線操作</a:t>
            </a:r>
            <a:endParaRPr lang="en-US" altLang="zh-TW" dirty="0"/>
          </a:p>
          <a:p>
            <a:r>
              <a:rPr lang="zh-TW" altLang="en-US" dirty="0"/>
              <a:t>提供漏洞掃描結果及建議修補方式及參考網頁資料</a:t>
            </a:r>
            <a:r>
              <a:rPr lang="en-US" altLang="zh-TW" dirty="0"/>
              <a:t> 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112373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00EDB5-6D0D-4F2C-9425-1ED78FDD8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D0909A1-D1D4-47AC-AB34-0E232744D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866C44F9-07E7-45F9-B514-949F1ECF21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90" y="105688"/>
            <a:ext cx="11816219" cy="6646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7043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22B2F27-6301-4305-BCCD-6FA5E5A19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7E9E238-F198-47DE-828C-259A1475D9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CAB14660-29B2-4869-8AF0-DA812FBA3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" y="57150"/>
            <a:ext cx="11934825" cy="674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3168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F1D2CFF-A3B0-414E-86E6-91FB7B55B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2614D26-C788-4DAC-8A04-7B97BF72E1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2201B3BA-0410-497B-8D88-6E259006EB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0512"/>
            <a:ext cx="12192000" cy="627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21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645921E-8C5D-4416-AC11-5EA803B1D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楊梅高中資訊媒體組長工作事項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A282E1F-C8BE-412B-8173-25BFE2CE74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班班有網路、生生用平板</a:t>
            </a:r>
            <a:endParaRPr lang="en-US" altLang="zh-TW" dirty="0"/>
          </a:p>
          <a:p>
            <a:pPr lvl="1"/>
            <a:r>
              <a:rPr lang="zh-TW" altLang="en-US" dirty="0"/>
              <a:t>有線骨幹網路交換器之間</a:t>
            </a:r>
            <a:r>
              <a:rPr lang="en-US" altLang="zh-TW" dirty="0" err="1"/>
              <a:t>10G</a:t>
            </a:r>
            <a:r>
              <a:rPr lang="zh-TW" altLang="en-US" dirty="0"/>
              <a:t>單模光纖介接</a:t>
            </a:r>
            <a:endParaRPr lang="en-US" altLang="zh-TW" dirty="0"/>
          </a:p>
          <a:p>
            <a:pPr lvl="1"/>
            <a:r>
              <a:rPr lang="zh-TW" altLang="en-US" dirty="0"/>
              <a:t>無線網路使用</a:t>
            </a:r>
            <a:r>
              <a:rPr lang="en-US" altLang="zh-TW" dirty="0" err="1"/>
              <a:t>THINAP</a:t>
            </a:r>
            <a:r>
              <a:rPr lang="en-US" altLang="zh-TW" dirty="0"/>
              <a:t> </a:t>
            </a:r>
            <a:r>
              <a:rPr lang="zh-TW" altLang="en-US" dirty="0"/>
              <a:t>中央控制及支援</a:t>
            </a:r>
            <a:r>
              <a:rPr lang="en-US" altLang="zh-TW" dirty="0"/>
              <a:t>WIFI 6 </a:t>
            </a:r>
            <a:r>
              <a:rPr lang="en-US" altLang="zh-TW" dirty="0" err="1"/>
              <a:t>802.1X</a:t>
            </a:r>
            <a:r>
              <a:rPr lang="en-US" altLang="zh-TW" dirty="0"/>
              <a:t> AC</a:t>
            </a:r>
          </a:p>
          <a:p>
            <a:pPr lvl="1"/>
            <a:r>
              <a:rPr lang="zh-TW" altLang="en-US" dirty="0"/>
              <a:t>校園智慧結合</a:t>
            </a:r>
            <a:r>
              <a:rPr lang="en-US" altLang="zh-TW" dirty="0"/>
              <a:t>Web</a:t>
            </a:r>
            <a:r>
              <a:rPr lang="zh-TW" altLang="en-US" dirty="0"/>
              <a:t>及</a:t>
            </a:r>
            <a:r>
              <a:rPr lang="en-US" altLang="zh-TW" dirty="0" err="1"/>
              <a:t>Snmp</a:t>
            </a:r>
            <a:r>
              <a:rPr lang="zh-TW" altLang="en-US" dirty="0"/>
              <a:t>網路管理</a:t>
            </a:r>
            <a:endParaRPr lang="en-US" altLang="zh-TW" dirty="0"/>
          </a:p>
          <a:p>
            <a:pPr lvl="1"/>
            <a:r>
              <a:rPr lang="zh-TW" altLang="en-US" dirty="0"/>
              <a:t>平板結合觸碰螢幕互動教學</a:t>
            </a:r>
            <a:endParaRPr lang="en-US" altLang="zh-TW" dirty="0"/>
          </a:p>
          <a:p>
            <a:endParaRPr lang="en-US" altLang="zh-TW" dirty="0"/>
          </a:p>
          <a:p>
            <a:r>
              <a:rPr lang="zh-TW" altLang="en-US" dirty="0"/>
              <a:t>國教署新興科技遠距教學認知推廣及融入各科教學推動計畫</a:t>
            </a:r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50649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4562B72-E59C-4726-B44F-A91AEB9B9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資訊管理的好朋友</a:t>
            </a:r>
            <a:r>
              <a:rPr lang="en-US" altLang="zh-TW" dirty="0"/>
              <a:t>-</a:t>
            </a:r>
            <a:r>
              <a:rPr lang="zh-TW" altLang="en-US" dirty="0"/>
              <a:t>開源及免費軟體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4F4E631-B2CD-40B5-A455-80DA4D6C50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b="1" dirty="0" err="1">
                <a:latin typeface="微軟正黑體" panose="020B0604030504040204" pitchFamily="34" charset="-120"/>
                <a:ea typeface="微軟正黑體" panose="020B0604030504040204" pitchFamily="34" charset="-120"/>
              </a:rPr>
              <a:t>NETXMS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開源網絡和基礎設施監控管理系統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dirty="0"/>
          </a:p>
          <a:p>
            <a:endParaRPr lang="en-US" altLang="zh-TW" dirty="0"/>
          </a:p>
          <a:p>
            <a:r>
              <a:rPr lang="en-US" altLang="zh-TW" dirty="0"/>
              <a:t>Nessus Essentials </a:t>
            </a:r>
            <a:r>
              <a:rPr lang="zh-TW" altLang="en-US" dirty="0"/>
              <a:t>免費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漏洞掃描檢測及修補建議軟體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66762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7D3DAAB-2955-4A1C-B9C0-FC16CF438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楊梅高中校務系統開發歷史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B9A2BAC-CC81-4223-BB94-CA1A4E144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078255"/>
            <a:ext cx="9613861" cy="4193236"/>
          </a:xfrm>
        </p:spPr>
        <p:txBody>
          <a:bodyPr>
            <a:normAutofit fontScale="92500" lnSpcReduction="20000"/>
          </a:bodyPr>
          <a:lstStyle/>
          <a:p>
            <a:r>
              <a:rPr lang="zh-TW" altLang="en-US" dirty="0"/>
              <a:t>線上教師及班級課表系統</a:t>
            </a:r>
            <a:endParaRPr lang="en-US" altLang="zh-TW" dirty="0"/>
          </a:p>
          <a:p>
            <a:r>
              <a:rPr lang="zh-TW" altLang="en-US" dirty="0"/>
              <a:t>線上重補修報名及編班系統</a:t>
            </a:r>
            <a:endParaRPr lang="en-US" altLang="zh-TW" dirty="0"/>
          </a:p>
          <a:p>
            <a:r>
              <a:rPr lang="zh-TW" altLang="en-US" dirty="0"/>
              <a:t>線上跨班選課系統</a:t>
            </a:r>
            <a:endParaRPr lang="en-US" altLang="zh-TW" dirty="0"/>
          </a:p>
          <a:p>
            <a:r>
              <a:rPr lang="zh-TW" altLang="en-US" dirty="0"/>
              <a:t>線上夜讀報名編班系統</a:t>
            </a:r>
            <a:endParaRPr lang="en-US" altLang="zh-TW" dirty="0"/>
          </a:p>
          <a:p>
            <a:r>
              <a:rPr lang="zh-TW" altLang="en-US" dirty="0"/>
              <a:t>線上學生名條</a:t>
            </a:r>
            <a:r>
              <a:rPr lang="en-US" altLang="zh-TW" dirty="0"/>
              <a:t>/</a:t>
            </a:r>
            <a:r>
              <a:rPr lang="zh-TW" altLang="en-US" dirty="0"/>
              <a:t>座位表系統</a:t>
            </a:r>
            <a:endParaRPr lang="en-US" altLang="zh-TW" dirty="0"/>
          </a:p>
          <a:p>
            <a:r>
              <a:rPr lang="zh-TW" altLang="en-US" dirty="0"/>
              <a:t>線上補考報名編班系統</a:t>
            </a:r>
            <a:endParaRPr lang="en-US" altLang="zh-TW" dirty="0"/>
          </a:p>
          <a:p>
            <a:r>
              <a:rPr lang="zh-TW" altLang="en-US" dirty="0"/>
              <a:t>線上</a:t>
            </a:r>
            <a:r>
              <a:rPr lang="en-US" altLang="zh-TW" dirty="0"/>
              <a:t>IP</a:t>
            </a:r>
            <a:r>
              <a:rPr lang="zh-TW" altLang="en-US" dirty="0"/>
              <a:t>分配</a:t>
            </a:r>
            <a:r>
              <a:rPr lang="zh-TW" altLang="en-US"/>
              <a:t>管理系統</a:t>
            </a:r>
            <a:endParaRPr lang="en-US" altLang="zh-TW" dirty="0"/>
          </a:p>
          <a:p>
            <a:r>
              <a:rPr lang="en-US" altLang="zh-TW" dirty="0"/>
              <a:t>Kiosk</a:t>
            </a:r>
            <a:r>
              <a:rPr lang="zh-TW" altLang="en-US" dirty="0"/>
              <a:t>成績單列印系統</a:t>
            </a:r>
            <a:endParaRPr lang="en-US" altLang="zh-TW" dirty="0"/>
          </a:p>
          <a:p>
            <a:r>
              <a:rPr lang="zh-TW" altLang="en-US" dirty="0"/>
              <a:t>設備組資產借用及領用系統</a:t>
            </a:r>
            <a:endParaRPr lang="en-US" altLang="zh-TW" dirty="0"/>
          </a:p>
          <a:p>
            <a:r>
              <a:rPr lang="zh-TW" altLang="en-US" dirty="0"/>
              <a:t>教科書發放作業系統</a:t>
            </a:r>
            <a:r>
              <a:rPr lang="en-US" altLang="zh-TW" dirty="0"/>
              <a:t>(</a:t>
            </a:r>
            <a:r>
              <a:rPr lang="zh-TW" altLang="en-US" dirty="0"/>
              <a:t>委外後停更已未使用</a:t>
            </a:r>
            <a:r>
              <a:rPr lang="en-US" altLang="zh-TW" dirty="0"/>
              <a:t>)</a:t>
            </a:r>
          </a:p>
          <a:p>
            <a:r>
              <a:rPr lang="zh-TW" altLang="en-US" dirty="0"/>
              <a:t>線上大學繁星及學校推薦志願選填系統</a:t>
            </a:r>
            <a:r>
              <a:rPr lang="en-US" altLang="zh-TW" dirty="0"/>
              <a:t>(</a:t>
            </a:r>
            <a:r>
              <a:rPr lang="zh-TW" altLang="en-US" dirty="0"/>
              <a:t>委外後停更已未使用</a:t>
            </a:r>
            <a:r>
              <a:rPr lang="en-US" altLang="zh-TW" dirty="0"/>
              <a:t>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44697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3D8DBD8-9DCA-4324-B095-4DA6D8CEE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無線網路管理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F1D9778-22CA-485B-BC05-621AA33704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因為裝置移動及</a:t>
            </a:r>
            <a:r>
              <a:rPr lang="en-US" altLang="zh-TW" dirty="0"/>
              <a:t>IP</a:t>
            </a:r>
            <a:r>
              <a:rPr lang="zh-TW" altLang="en-US" dirty="0"/>
              <a:t>浮動，所以無線裝置的上網管理變得較不易追蹤流量及使用者。</a:t>
            </a:r>
            <a:endParaRPr lang="en-US" altLang="zh-TW" dirty="0"/>
          </a:p>
          <a:p>
            <a:r>
              <a:rPr lang="zh-TW" altLang="en-US" dirty="0"/>
              <a:t>早期建置無線網路使用</a:t>
            </a:r>
            <a:r>
              <a:rPr lang="en-US" altLang="zh-TW" dirty="0"/>
              <a:t>FAT AP</a:t>
            </a:r>
            <a:r>
              <a:rPr lang="zh-TW" altLang="en-US" dirty="0"/>
              <a:t>時期，曾使用固定</a:t>
            </a:r>
            <a:r>
              <a:rPr lang="en-US" altLang="zh-TW" dirty="0"/>
              <a:t>IP</a:t>
            </a:r>
            <a:r>
              <a:rPr lang="zh-TW" altLang="en-US" dirty="0"/>
              <a:t>設定方式，但那時</a:t>
            </a:r>
            <a:r>
              <a:rPr lang="en-US" altLang="zh-TW" dirty="0"/>
              <a:t>Windows</a:t>
            </a:r>
            <a:r>
              <a:rPr lang="zh-TW" altLang="en-US" dirty="0"/>
              <a:t>及</a:t>
            </a:r>
            <a:r>
              <a:rPr lang="en-US" altLang="zh-TW" dirty="0"/>
              <a:t>Android</a:t>
            </a:r>
            <a:r>
              <a:rPr lang="zh-TW" altLang="en-US" dirty="0"/>
              <a:t>皆未有依</a:t>
            </a:r>
            <a:r>
              <a:rPr lang="en-US" altLang="zh-TW" dirty="0"/>
              <a:t>SSID</a:t>
            </a:r>
            <a:r>
              <a:rPr lang="zh-TW" altLang="en-US" dirty="0"/>
              <a:t>形成不同設定檔的設計。</a:t>
            </a:r>
            <a:r>
              <a:rPr lang="en-US" altLang="zh-TW" dirty="0"/>
              <a:t>(</a:t>
            </a:r>
            <a:r>
              <a:rPr lang="zh-TW" altLang="en-US" dirty="0"/>
              <a:t>目前已有</a:t>
            </a:r>
            <a:r>
              <a:rPr lang="en-US" altLang="zh-TW" dirty="0"/>
              <a:t>)</a:t>
            </a:r>
          </a:p>
          <a:p>
            <a:r>
              <a:rPr lang="zh-TW" altLang="en-US" dirty="0"/>
              <a:t>所以 在</a:t>
            </a:r>
            <a:r>
              <a:rPr lang="en-US" altLang="zh-TW" dirty="0"/>
              <a:t>103</a:t>
            </a:r>
            <a:r>
              <a:rPr lang="zh-TW" altLang="en-US" dirty="0"/>
              <a:t>年轉換成</a:t>
            </a:r>
            <a:r>
              <a:rPr lang="en-US" altLang="zh-TW" dirty="0"/>
              <a:t>THIN AP</a:t>
            </a:r>
            <a:r>
              <a:rPr lang="zh-TW" altLang="en-US" dirty="0"/>
              <a:t>的</a:t>
            </a:r>
            <a:r>
              <a:rPr lang="en-US" altLang="zh-TW" dirty="0"/>
              <a:t>CONTROLLER</a:t>
            </a:r>
            <a:r>
              <a:rPr lang="zh-TW" altLang="en-US" dirty="0"/>
              <a:t>的管理方式後，就採用到現今的無線裝置</a:t>
            </a:r>
            <a:r>
              <a:rPr lang="en-US" altLang="zh-TW" dirty="0"/>
              <a:t>MAC</a:t>
            </a:r>
            <a:r>
              <a:rPr lang="zh-TW" altLang="en-US" dirty="0"/>
              <a:t>註冊機制作使用者結合的控管。</a:t>
            </a:r>
          </a:p>
        </p:txBody>
      </p:sp>
    </p:spTree>
    <p:extLst>
      <p:ext uri="{BB962C8B-B14F-4D97-AF65-F5344CB8AC3E}">
        <p14:creationId xmlns:p14="http://schemas.microsoft.com/office/powerpoint/2010/main" val="1969952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3D8DBD8-9DCA-4324-B095-4DA6D8CEE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無線網路管理新挑戰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F1D9778-22CA-485B-BC05-621AA33704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基於公開無線網路使用安全性，</a:t>
            </a:r>
            <a:r>
              <a:rPr lang="en-US" altLang="zh-TW" dirty="0"/>
              <a:t>Android</a:t>
            </a:r>
            <a:r>
              <a:rPr lang="zh-TW" altLang="en-US" dirty="0"/>
              <a:t>及</a:t>
            </a:r>
            <a:r>
              <a:rPr lang="en-US" altLang="zh-TW" dirty="0"/>
              <a:t>IOS</a:t>
            </a:r>
            <a:r>
              <a:rPr lang="zh-TW" altLang="en-US" dirty="0"/>
              <a:t>、</a:t>
            </a:r>
            <a:r>
              <a:rPr lang="en-US" altLang="zh-TW" dirty="0"/>
              <a:t>Windows</a:t>
            </a:r>
            <a:r>
              <a:rPr lang="zh-TW" altLang="en-US" dirty="0"/>
              <a:t>皆有隨機化</a:t>
            </a:r>
            <a:r>
              <a:rPr lang="en-US" altLang="zh-TW" dirty="0"/>
              <a:t>MAC</a:t>
            </a:r>
            <a:r>
              <a:rPr lang="zh-TW" altLang="en-US" dirty="0"/>
              <a:t>的功能</a:t>
            </a:r>
            <a:r>
              <a:rPr lang="en-US" altLang="zh-TW" dirty="0"/>
              <a:t>(</a:t>
            </a:r>
            <a:r>
              <a:rPr lang="zh-TW" altLang="en-US" dirty="0"/>
              <a:t>前兩者甚至預設為開啟</a:t>
            </a:r>
            <a:r>
              <a:rPr lang="en-US" altLang="zh-TW" dirty="0"/>
              <a:t>)</a:t>
            </a:r>
            <a:r>
              <a:rPr lang="zh-TW" altLang="en-US" dirty="0"/>
              <a:t>，增加設定手續。</a:t>
            </a:r>
            <a:endParaRPr lang="en-US" altLang="zh-TW" dirty="0"/>
          </a:p>
          <a:p>
            <a:r>
              <a:rPr lang="en-US" altLang="zh-TW" dirty="0"/>
              <a:t>Android</a:t>
            </a:r>
            <a:r>
              <a:rPr lang="zh-TW" altLang="en-US" dirty="0"/>
              <a:t>在使用</a:t>
            </a:r>
            <a:r>
              <a:rPr lang="en-US" altLang="zh-TW" dirty="0" err="1"/>
              <a:t>802.1X</a:t>
            </a:r>
            <a:r>
              <a:rPr lang="en-US" altLang="zh-TW" dirty="0"/>
              <a:t> </a:t>
            </a:r>
            <a:r>
              <a:rPr lang="zh-TW" altLang="en-US" dirty="0"/>
              <a:t>的</a:t>
            </a:r>
            <a:r>
              <a:rPr lang="en-US" altLang="zh-TW" dirty="0" err="1"/>
              <a:t>EAP-MSCHAPV2</a:t>
            </a:r>
            <a:r>
              <a:rPr lang="zh-TW" altLang="en-US" dirty="0"/>
              <a:t>認證時，自簽憑證無法再選擇不要驗證，造成需自行下載憑證</a:t>
            </a:r>
            <a:r>
              <a:rPr lang="en-US" altLang="zh-TW" dirty="0"/>
              <a:t>(</a:t>
            </a:r>
            <a:r>
              <a:rPr lang="zh-TW" altLang="en-US" dirty="0"/>
              <a:t>手動由使用者信任憑證的功能已在新版本</a:t>
            </a:r>
            <a:r>
              <a:rPr lang="en-US" altLang="zh-TW" dirty="0"/>
              <a:t>OS</a:t>
            </a:r>
            <a:r>
              <a:rPr lang="zh-TW" altLang="en-US" dirty="0"/>
              <a:t>提供</a:t>
            </a:r>
            <a:r>
              <a:rPr lang="en-US" altLang="zh-TW" dirty="0"/>
              <a:t>)</a:t>
            </a:r>
          </a:p>
          <a:p>
            <a:r>
              <a:rPr lang="zh-TW" altLang="en-US" dirty="0"/>
              <a:t>漫遊機制的無線網路使用為了利於各校間流動使用，但少了</a:t>
            </a:r>
            <a:r>
              <a:rPr lang="en-US" altLang="zh-TW" dirty="0"/>
              <a:t>MAC</a:t>
            </a:r>
            <a:r>
              <a:rPr lang="zh-TW" altLang="en-US" dirty="0"/>
              <a:t>認證註冊機制，若為校內使用者主流使用方式，將造成管理不易。</a:t>
            </a:r>
            <a:r>
              <a:rPr lang="en-US" altLang="zh-TW" dirty="0"/>
              <a:t>(</a:t>
            </a:r>
            <a:r>
              <a:rPr lang="zh-TW" altLang="en-US" dirty="0"/>
              <a:t>在</a:t>
            </a:r>
            <a:r>
              <a:rPr lang="en-US" altLang="zh-TW" dirty="0"/>
              <a:t>NPS</a:t>
            </a:r>
            <a:r>
              <a:rPr lang="zh-TW" altLang="en-US" dirty="0"/>
              <a:t>限制</a:t>
            </a:r>
            <a:r>
              <a:rPr lang="en-US" altLang="zh-TW" dirty="0" err="1"/>
              <a:t>TanetRoaming</a:t>
            </a:r>
            <a:r>
              <a:rPr lang="zh-TW" altLang="en-US" dirty="0"/>
              <a:t>及</a:t>
            </a:r>
            <a:r>
              <a:rPr lang="en-US" altLang="zh-TW" dirty="0" err="1"/>
              <a:t>eduroam</a:t>
            </a:r>
            <a:r>
              <a:rPr lang="zh-TW" altLang="en-US" dirty="0"/>
              <a:t>校內帳號無法使用</a:t>
            </a:r>
            <a:r>
              <a:rPr lang="en-US" altLang="zh-TW" dirty="0"/>
              <a:t>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12202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807C98-5BE9-494A-BAB6-C7700D235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使用</a:t>
            </a:r>
            <a:r>
              <a:rPr lang="en-US" altLang="zh-TW" dirty="0"/>
              <a:t>Captive Portal</a:t>
            </a:r>
            <a:r>
              <a:rPr lang="zh-TW" altLang="en-US" dirty="0"/>
              <a:t>作</a:t>
            </a:r>
            <a:r>
              <a:rPr lang="en-US" altLang="zh-TW" dirty="0"/>
              <a:t>MAC</a:t>
            </a:r>
            <a:r>
              <a:rPr lang="zh-TW" altLang="en-US" dirty="0"/>
              <a:t>無線裝置註冊搭配</a:t>
            </a:r>
            <a:r>
              <a:rPr lang="en-US" altLang="zh-TW" dirty="0" err="1"/>
              <a:t>802.1X</a:t>
            </a:r>
            <a:r>
              <a:rPr lang="zh-TW" altLang="en-US" dirty="0"/>
              <a:t>認證上網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FA0843A-4C0E-4E9C-B5E9-4B5AFA3BA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81391850-0A36-4A9B-9BCF-19918E1B6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62" y="2264868"/>
            <a:ext cx="11344275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210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83F672-A639-4AA6-B893-4D0D43C3E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MAC</a:t>
            </a:r>
            <a:r>
              <a:rPr lang="zh-TW" altLang="en-US" dirty="0"/>
              <a:t>裝置註冊後台管理及結合</a:t>
            </a:r>
            <a:r>
              <a:rPr lang="en-US" altLang="zh-TW" dirty="0"/>
              <a:t>Active Directory</a:t>
            </a:r>
            <a:r>
              <a:rPr lang="zh-TW" altLang="en-US" dirty="0"/>
              <a:t>帳號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ED7DE2F-6C7C-4C18-BACD-FB7DA5563B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8383B538-6B5B-47B5-8A8C-A09A043631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" y="2013786"/>
            <a:ext cx="12077700" cy="477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219604"/>
      </p:ext>
    </p:extLst>
  </p:cSld>
  <p:clrMapOvr>
    <a:masterClrMapping/>
  </p:clrMapOvr>
</p:sld>
</file>

<file path=ppt/theme/theme1.xml><?xml version="1.0" encoding="utf-8"?>
<a:theme xmlns:a="http://schemas.openxmlformats.org/drawingml/2006/main" name="柏林">
  <a:themeElements>
    <a:clrScheme name="柏林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柏林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柏林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柏林</Template>
  <TotalTime>624</TotalTime>
  <Words>802</Words>
  <Application>Microsoft Office PowerPoint</Application>
  <PresentationFormat>寬螢幕</PresentationFormat>
  <Paragraphs>73</Paragraphs>
  <Slides>27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27</vt:i4>
      </vt:variant>
    </vt:vector>
  </HeadingPairs>
  <TitlesOfParts>
    <vt:vector size="31" baseType="lpstr">
      <vt:lpstr>微軟正黑體</vt:lpstr>
      <vt:lpstr>Arial</vt:lpstr>
      <vt:lpstr>Trebuchet MS</vt:lpstr>
      <vt:lpstr>柏林</vt:lpstr>
      <vt:lpstr>楊梅高中網路及資訊管理經驗分享</vt:lpstr>
      <vt:lpstr>楊梅高中資訊媒體組長工作事項</vt:lpstr>
      <vt:lpstr>楊梅高中資訊媒體組長工作事項</vt:lpstr>
      <vt:lpstr>資訊管理的好朋友-開源及免費軟體</vt:lpstr>
      <vt:lpstr>楊梅高中校務系統開發歷史</vt:lpstr>
      <vt:lpstr>無線網路管理</vt:lpstr>
      <vt:lpstr>無線網路管理新挑戰</vt:lpstr>
      <vt:lpstr>使用Captive Portal作MAC無線裝置註冊搭配802.1X認證上網</vt:lpstr>
      <vt:lpstr>MAC裝置註冊後台管理及結合Active Directory帳號</vt:lpstr>
      <vt:lpstr>NetXMS開源網絡和基礎設施監控管理系統</vt:lpstr>
      <vt:lpstr>PowerPoint 簡報</vt:lpstr>
      <vt:lpstr>PowerPoint 簡報</vt:lpstr>
      <vt:lpstr>PowerPoint 簡報</vt:lpstr>
      <vt:lpstr>PowerPoint 簡報</vt:lpstr>
      <vt:lpstr>NetXMS多元平台的遠端連線管理工具</vt:lpstr>
      <vt:lpstr>系統管理主要操作分類畫面</vt:lpstr>
      <vt:lpstr>Template範本管理</vt:lpstr>
      <vt:lpstr>NetworkMaps網路架構自動拓蹼或手動拓蹼</vt:lpstr>
      <vt:lpstr>流量紀錄儀表板Data Collection及DashBoard</vt:lpstr>
      <vt:lpstr>NetXMS主要內建工具列表</vt:lpstr>
      <vt:lpstr>NetXMS主要檢視分類畫面</vt:lpstr>
      <vt:lpstr>事件Event、Syslog及SNMP Trap監視器</vt:lpstr>
      <vt:lpstr>利用IP及MAC拓蹼尋找網路節點定位</vt:lpstr>
      <vt:lpstr>Nessus 在Windows上的使用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ITAdmin</dc:creator>
  <cp:lastModifiedBy>皓翔</cp:lastModifiedBy>
  <cp:revision>28</cp:revision>
  <dcterms:created xsi:type="dcterms:W3CDTF">2022-09-01T10:39:11Z</dcterms:created>
  <dcterms:modified xsi:type="dcterms:W3CDTF">2022-11-02T06:47:02Z</dcterms:modified>
</cp:coreProperties>
</file>