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  <p:sldId id="258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2042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3038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1178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1247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7644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0157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8520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410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034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802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371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805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07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312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596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807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BB685-35C4-42FD-8164-7B6290C8E711}" type="datetimeFigureOut">
              <a:rPr lang="zh-TW" altLang="en-US" smtClean="0"/>
              <a:t>2022/5/1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4D12307-4ADD-4F93-95F8-2C93AC7DBE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921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58673" y="1163782"/>
            <a:ext cx="8077509" cy="2427316"/>
          </a:xfrm>
        </p:spPr>
        <p:txBody>
          <a:bodyPr>
            <a:normAutofit fontScale="90000"/>
          </a:bodyPr>
          <a:lstStyle/>
          <a:p>
            <a:pPr algn="l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有限的經費下使用開源軟體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防火牆虛擬機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pfSense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VM)</a:t>
            </a:r>
            <a:b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保護校內內網主機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858673" y="4458250"/>
            <a:ext cx="9144000" cy="1655762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中大壢中資媒組長 劉康盟</a:t>
            </a:r>
            <a:endParaRPr lang="en-US" altLang="zh-TW" sz="3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Arial Black" panose="020B0A04020102020204" pitchFamily="34" charset="0"/>
                <a:ea typeface="微軟正黑體" panose="020B0604030504040204" pitchFamily="34" charset="-120"/>
              </a:rPr>
              <a:t>２０２２／５／４</a:t>
            </a:r>
            <a:endParaRPr lang="zh-TW" altLang="en-US" sz="2400" dirty="0"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0578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8888" y="243840"/>
            <a:ext cx="9567948" cy="762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r>
              <a:rPr lang="en-US" altLang="zh-TW" sz="40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pfSense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VM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防護內網之優缺點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-1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3" y="1255223"/>
            <a:ext cx="9455881" cy="4979322"/>
          </a:xfrm>
        </p:spPr>
        <p:txBody>
          <a:bodyPr/>
          <a:lstStyle/>
          <a:p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優點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免費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穩定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好操作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廣大社群資源。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重大更新或重大設定變更前可快照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28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SnapShot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),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萬一更新或設定失敗可快速恢復原本正常狀態。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備份及複製皆很容易。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充份利用三台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VMWare </a:t>
            </a:r>
            <a:r>
              <a:rPr lang="en-US" altLang="zh-TW" sz="28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ESXi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Hosts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的主機資源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皆為軟體設定，可快速有效率地佈署新需要防護的內網。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5417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923866" cy="753687"/>
          </a:xfrm>
        </p:spPr>
        <p:txBody>
          <a:bodyPr>
            <a:noAutofit/>
          </a:bodyPr>
          <a:lstStyle/>
          <a:p>
            <a:pPr algn="ctr"/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r>
              <a:rPr lang="en-US" altLang="zh-TW" sz="40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pfSense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VM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防護內網之優缺點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-2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3" y="2160590"/>
            <a:ext cx="9672011" cy="2702356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缺點</a:t>
            </a:r>
            <a:endParaRPr lang="en-US" altLang="zh-TW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/>
              <a:t>網路架構變得複雜，不易直觀，職務交接不易。</a:t>
            </a:r>
            <a:endParaRPr lang="en-US" altLang="zh-TW" sz="28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/>
              <a:t>若須防護的內網流量驚人，</a:t>
            </a:r>
            <a:r>
              <a:rPr lang="en-US" altLang="zh-TW" sz="2800" dirty="0" err="1" smtClean="0"/>
              <a:t>pfSense</a:t>
            </a:r>
            <a:r>
              <a:rPr lang="en-US" altLang="zh-TW" sz="2800" dirty="0" smtClean="0"/>
              <a:t> VM</a:t>
            </a:r>
            <a:r>
              <a:rPr lang="zh-TW" altLang="en-US" sz="2800" dirty="0" smtClean="0"/>
              <a:t>有效能瓶頸的疑慮</a:t>
            </a:r>
            <a:r>
              <a:rPr lang="en-US" altLang="zh-TW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/>
              <a:t>軟體</a:t>
            </a:r>
            <a:r>
              <a:rPr lang="zh-TW" altLang="en-US" sz="2800" dirty="0" smtClean="0"/>
              <a:t>防火牆虛擬機有被駭客突破虛擬層入侵的</a:t>
            </a:r>
            <a:r>
              <a:rPr lang="zh-TW" altLang="en-US" sz="2800" dirty="0" smtClean="0"/>
              <a:t>疑慮</a:t>
            </a:r>
            <a:r>
              <a:rPr lang="en-US" altLang="zh-TW" sz="2800" dirty="0" smtClean="0"/>
              <a:t>?</a:t>
            </a:r>
            <a:endParaRPr lang="en-US" altLang="zh-TW" sz="2800" dirty="0" smtClean="0"/>
          </a:p>
        </p:txBody>
      </p:sp>
    </p:spTree>
    <p:extLst>
      <p:ext uri="{BB962C8B-B14F-4D97-AF65-F5344CB8AC3E}">
        <p14:creationId xmlns:p14="http://schemas.microsoft.com/office/powerpoint/2010/main" val="1753422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3" y="2160589"/>
            <a:ext cx="9555633" cy="3880773"/>
          </a:xfrm>
        </p:spPr>
        <p:txBody>
          <a:bodyPr>
            <a:normAutofit/>
          </a:bodyPr>
          <a:lstStyle/>
          <a:p>
            <a:pPr algn="ctr"/>
            <a:endParaRPr lang="en-US" altLang="zh-TW" sz="4800" dirty="0" smtClean="0"/>
          </a:p>
          <a:p>
            <a:pPr marL="0" indent="0" algn="ctr">
              <a:buNone/>
            </a:pPr>
            <a:r>
              <a:rPr lang="zh-TW" altLang="en-US" sz="5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感謝聆聽，敬請指教。</a:t>
            </a:r>
            <a:endParaRPr lang="en-US" altLang="zh-TW" sz="5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r">
              <a:buNone/>
            </a:pPr>
            <a:endParaRPr lang="en-US" altLang="zh-TW" sz="3200" dirty="0" smtClean="0">
              <a:latin typeface="微軟正黑體" panose="020B0604030504040204" pitchFamily="34" charset="-120"/>
            </a:endParaRPr>
          </a:p>
          <a:p>
            <a:pPr marL="0" indent="0" algn="r">
              <a:buNone/>
            </a:pPr>
            <a:r>
              <a:rPr lang="zh-TW" altLang="en-US" sz="3200" dirty="0" smtClean="0">
                <a:latin typeface="微軟正黑體" panose="020B0604030504040204" pitchFamily="34" charset="-120"/>
              </a:rPr>
              <a:t>中</a:t>
            </a:r>
            <a:r>
              <a:rPr lang="zh-TW" altLang="en-US" sz="3200" dirty="0">
                <a:latin typeface="微軟正黑體" panose="020B0604030504040204" pitchFamily="34" charset="-120"/>
              </a:rPr>
              <a:t>大壢中資媒組長 劉康盟</a:t>
            </a:r>
          </a:p>
          <a:p>
            <a:pPr marL="0" indent="0" algn="ctr">
              <a:buNone/>
            </a:pPr>
            <a:endParaRPr lang="zh-TW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87516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0909"/>
          </a:xfrm>
        </p:spPr>
        <p:txBody>
          <a:bodyPr/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硬體防火牆 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VS.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軟體防火牆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60462" y="1520509"/>
            <a:ext cx="8596668" cy="3880773"/>
          </a:xfrm>
        </p:spPr>
        <p:txBody>
          <a:bodyPr>
            <a:noAutofit/>
          </a:bodyPr>
          <a:lstStyle/>
          <a:p>
            <a:r>
              <a:rPr lang="zh-TW" altLang="en-US" sz="2800" dirty="0" smtClean="0"/>
              <a:t>硬體防火牆</a:t>
            </a:r>
            <a:r>
              <a:rPr lang="en-US" altLang="zh-TW" sz="2800" dirty="0" smtClean="0"/>
              <a:t>:</a:t>
            </a:r>
            <a:r>
              <a:rPr lang="zh-TW" altLang="en-US" sz="2800" dirty="0" smtClean="0"/>
              <a:t>系統是嵌入式的系統。硬體防火牆是通過硬體和軟體的組合來達到隔離內外部網路的目的。</a:t>
            </a:r>
            <a:r>
              <a:rPr lang="zh-TW" altLang="en-US" sz="2800" dirty="0"/>
              <a:t>抗攻擊能力比軟體的高</a:t>
            </a:r>
            <a:r>
              <a:rPr lang="zh-TW" altLang="en-US" sz="2800" dirty="0" smtClean="0"/>
              <a:t>很多</a:t>
            </a:r>
            <a:r>
              <a:rPr lang="zh-TW" altLang="en-US" sz="2800" dirty="0" smtClean="0"/>
              <a:t>。</a:t>
            </a:r>
            <a:r>
              <a:rPr lang="en-US" altLang="zh-TW" sz="2800" dirty="0" smtClean="0"/>
              <a:t>(</a:t>
            </a:r>
            <a:r>
              <a:rPr lang="en-US" altLang="zh-TW" sz="2800" dirty="0" err="1" smtClean="0"/>
              <a:t>PaloAlto</a:t>
            </a:r>
            <a:r>
              <a:rPr lang="en-US" altLang="zh-TW" sz="2800" dirty="0" smtClean="0"/>
              <a:t>/</a:t>
            </a:r>
            <a:r>
              <a:rPr lang="en-US" altLang="zh-TW" sz="2800" dirty="0" err="1" smtClean="0"/>
              <a:t>FortiGate</a:t>
            </a:r>
            <a:r>
              <a:rPr lang="en-US" altLang="zh-TW" sz="2800" dirty="0" smtClean="0"/>
              <a:t>/Cisco…)</a:t>
            </a:r>
          </a:p>
          <a:p>
            <a:pPr marL="0" indent="0">
              <a:buNone/>
            </a:pPr>
            <a:endParaRPr lang="en-US" altLang="zh-TW" sz="2800" dirty="0" smtClean="0"/>
          </a:p>
          <a:p>
            <a:r>
              <a:rPr lang="zh-TW" altLang="en-US" sz="2800" dirty="0"/>
              <a:t>軟體防火牆</a:t>
            </a:r>
            <a:r>
              <a:rPr lang="en-US" altLang="zh-TW" sz="2800" dirty="0" smtClean="0"/>
              <a:t>:</a:t>
            </a:r>
            <a:r>
              <a:rPr lang="zh-TW" altLang="en-US" sz="2800" dirty="0" smtClean="0"/>
              <a:t>寄生</a:t>
            </a:r>
            <a:r>
              <a:rPr lang="zh-TW" altLang="en-US" sz="2800" dirty="0"/>
              <a:t>在作業系統平臺。軟體防火牆是通過純</a:t>
            </a:r>
            <a:r>
              <a:rPr lang="zh-TW" altLang="en-US" sz="2800" dirty="0" smtClean="0"/>
              <a:t>軟體的</a:t>
            </a:r>
            <a:r>
              <a:rPr lang="zh-TW" altLang="en-US" sz="2800" dirty="0"/>
              <a:t>方式實現隔離內外部網路的目的</a:t>
            </a:r>
            <a:r>
              <a:rPr lang="zh-TW" altLang="en-US" sz="2800" dirty="0" smtClean="0"/>
              <a:t>。其作業系統</a:t>
            </a:r>
            <a:r>
              <a:rPr lang="zh-TW" altLang="en-US" sz="2800" dirty="0"/>
              <a:t>不是針對網路防護這個任務優化設計的，執行起來效率和效能遠遠低於硬體防火牆</a:t>
            </a:r>
            <a:r>
              <a:rPr lang="zh-TW" altLang="en-US" sz="2800" dirty="0" smtClean="0"/>
              <a:t>。</a:t>
            </a:r>
            <a:r>
              <a:rPr lang="en-US" altLang="zh-TW" sz="2800" dirty="0" smtClean="0"/>
              <a:t>(</a:t>
            </a:r>
            <a:r>
              <a:rPr lang="en-US" altLang="zh-TW" sz="2800" dirty="0" err="1" smtClean="0"/>
              <a:t>pfSense</a:t>
            </a:r>
            <a:r>
              <a:rPr lang="en-US" altLang="zh-TW" sz="2800" dirty="0" smtClean="0"/>
              <a:t>/Untangle/Endian/</a:t>
            </a:r>
            <a:r>
              <a:rPr lang="en-US" altLang="zh-TW" sz="2800" dirty="0" err="1" smtClean="0"/>
              <a:t>IPCop</a:t>
            </a:r>
            <a:r>
              <a:rPr lang="en-US" altLang="zh-TW" sz="2800" dirty="0" smtClean="0"/>
              <a:t>…)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53609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4400" dirty="0" smtClean="0"/>
              <a:t>中大壢中校園內有風險的內網</a:t>
            </a:r>
            <a:endParaRPr lang="zh-TW" altLang="en-US" sz="44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班級電腦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電腦教室電腦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專科教室電腦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無線網路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2972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36320"/>
          </a:xfrm>
        </p:spPr>
        <p:txBody>
          <a:bodyPr>
            <a:normAutofit/>
          </a:bodyPr>
          <a:lstStyle/>
          <a:p>
            <a:pPr algn="ctr"/>
            <a:r>
              <a:rPr lang="zh-TW" altLang="en-US" sz="4400" dirty="0" smtClean="0"/>
              <a:t>如何守護有風險的內網</a:t>
            </a:r>
            <a:endParaRPr lang="zh-TW" altLang="en-US" sz="44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/>
              <a:t>建立</a:t>
            </a:r>
            <a:r>
              <a:rPr lang="en-US" altLang="zh-TW" sz="3600" dirty="0" smtClean="0"/>
              <a:t>Core Switch</a:t>
            </a:r>
            <a:r>
              <a:rPr lang="zh-TW" altLang="en-US" sz="3600" dirty="0" smtClean="0"/>
              <a:t>的</a:t>
            </a:r>
            <a:r>
              <a:rPr lang="en-US" altLang="zh-TW" sz="3600" dirty="0" smtClean="0"/>
              <a:t>ACL(Access List)</a:t>
            </a:r>
            <a:r>
              <a:rPr lang="zh-TW" altLang="en-US" sz="3600" dirty="0" smtClean="0"/>
              <a:t>規則過濾封包</a:t>
            </a:r>
            <a:endParaRPr lang="en-US" altLang="zh-TW" sz="3600" dirty="0" smtClean="0"/>
          </a:p>
          <a:p>
            <a:r>
              <a:rPr lang="zh-TW" altLang="en-US" sz="3600" dirty="0" smtClean="0"/>
              <a:t>購買硬體防火牆</a:t>
            </a:r>
            <a:endParaRPr lang="en-US" altLang="zh-TW" sz="3600" dirty="0" smtClean="0"/>
          </a:p>
          <a:p>
            <a:r>
              <a:rPr lang="zh-TW" altLang="en-US" sz="3600" dirty="0" smtClean="0"/>
              <a:t>使用開源的軟體防火牆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384013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2321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r>
              <a:rPr lang="en-US" altLang="zh-TW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pfSense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VM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守護有風險的內網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保護行政處室及學科電腦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7077" y="1662544"/>
            <a:ext cx="11114116" cy="4696691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sz="2800" dirty="0" smtClean="0"/>
              <a:t>在</a:t>
            </a:r>
            <a:r>
              <a:rPr lang="en-US" altLang="zh-TW" sz="2800" dirty="0" smtClean="0"/>
              <a:t>Core Switch</a:t>
            </a:r>
            <a:r>
              <a:rPr lang="zh-TW" altLang="en-US" sz="2800" dirty="0" smtClean="0"/>
              <a:t>上設定所有有風險內網</a:t>
            </a:r>
            <a:r>
              <a:rPr lang="en-US" altLang="zh-TW" sz="2800" dirty="0" smtClean="0"/>
              <a:t>VLAN</a:t>
            </a:r>
            <a:r>
              <a:rPr lang="zh-TW" altLang="en-US" sz="2800" dirty="0" smtClean="0"/>
              <a:t>為</a:t>
            </a:r>
            <a:r>
              <a:rPr lang="en-US" altLang="zh-TW" sz="2800" dirty="0" smtClean="0"/>
              <a:t>L2 VLAN(</a:t>
            </a:r>
            <a:r>
              <a:rPr lang="zh-TW" altLang="en-US" sz="2800" dirty="0" smtClean="0"/>
              <a:t>沒有</a:t>
            </a:r>
            <a:r>
              <a:rPr lang="en-US" altLang="zh-TW" sz="2800" dirty="0" smtClean="0"/>
              <a:t>Interface IP, Gateway</a:t>
            </a:r>
            <a:r>
              <a:rPr lang="zh-TW" altLang="en-US" sz="2800" dirty="0" smtClean="0"/>
              <a:t>不在</a:t>
            </a:r>
            <a:r>
              <a:rPr lang="en-US" altLang="zh-TW" sz="2800" dirty="0" smtClean="0"/>
              <a:t>Core Switch</a:t>
            </a:r>
            <a:r>
              <a:rPr lang="zh-TW" altLang="en-US" sz="2800" dirty="0" smtClean="0"/>
              <a:t>上</a:t>
            </a:r>
            <a:r>
              <a:rPr lang="en-US" altLang="zh-TW" sz="2800" dirty="0" smtClean="0"/>
              <a:t>).</a:t>
            </a:r>
          </a:p>
          <a:p>
            <a:r>
              <a:rPr lang="zh-TW" altLang="en-US" sz="2800" dirty="0" smtClean="0"/>
              <a:t>在</a:t>
            </a:r>
            <a:r>
              <a:rPr lang="en-US" altLang="zh-TW" sz="2800" dirty="0" smtClean="0"/>
              <a:t>Server Farm Switch</a:t>
            </a:r>
            <a:r>
              <a:rPr lang="zh-TW" altLang="en-US" sz="2800" dirty="0" smtClean="0"/>
              <a:t>上建立上述所有</a:t>
            </a:r>
            <a:r>
              <a:rPr lang="zh-TW" altLang="en-US" sz="2800" dirty="0" smtClean="0"/>
              <a:t>有風險內網的</a:t>
            </a:r>
            <a:r>
              <a:rPr lang="en-US" altLang="zh-TW" sz="2800" dirty="0" smtClean="0"/>
              <a:t>L2 VLAN(VLAN ID</a:t>
            </a:r>
            <a:r>
              <a:rPr lang="zh-TW" altLang="en-US" sz="2800" dirty="0" smtClean="0"/>
              <a:t>須與</a:t>
            </a:r>
            <a:r>
              <a:rPr lang="en-US" altLang="zh-TW" sz="2800" dirty="0" smtClean="0"/>
              <a:t>Core Switch</a:t>
            </a:r>
            <a:r>
              <a:rPr lang="zh-TW" altLang="en-US" sz="2800" dirty="0" smtClean="0"/>
              <a:t>的</a:t>
            </a:r>
            <a:r>
              <a:rPr lang="en-US" altLang="zh-TW" sz="2800" dirty="0" smtClean="0"/>
              <a:t>VLAN ID</a:t>
            </a:r>
            <a:r>
              <a:rPr lang="zh-TW" altLang="en-US" sz="2800" dirty="0" smtClean="0"/>
              <a:t>相同</a:t>
            </a:r>
            <a:r>
              <a:rPr lang="en-US" altLang="zh-TW" sz="2800" dirty="0" smtClean="0"/>
              <a:t>).</a:t>
            </a:r>
            <a:endParaRPr lang="en-US" altLang="zh-TW" sz="2800" dirty="0" smtClean="0"/>
          </a:p>
          <a:p>
            <a:r>
              <a:rPr lang="zh-TW" altLang="en-US" sz="2800" dirty="0" smtClean="0"/>
              <a:t>將</a:t>
            </a:r>
            <a:r>
              <a:rPr lang="en-US" altLang="zh-TW" sz="2800" dirty="0" smtClean="0"/>
              <a:t>Core Switch</a:t>
            </a:r>
            <a:r>
              <a:rPr lang="zh-TW" altLang="en-US" sz="2800" dirty="0" smtClean="0"/>
              <a:t>以</a:t>
            </a:r>
            <a:r>
              <a:rPr lang="en-US" altLang="zh-TW" sz="2800" dirty="0" smtClean="0"/>
              <a:t>LACP</a:t>
            </a:r>
            <a:r>
              <a:rPr lang="zh-TW" altLang="en-US" sz="2800" dirty="0" smtClean="0"/>
              <a:t>的方式與</a:t>
            </a:r>
            <a:r>
              <a:rPr lang="en-US" altLang="zh-TW" sz="2800" dirty="0" smtClean="0"/>
              <a:t>Server Farm Switch</a:t>
            </a:r>
            <a:r>
              <a:rPr lang="zh-TW" altLang="en-US" sz="2800" dirty="0" smtClean="0"/>
              <a:t>連接。接口兩端的埠均須設定為所有上述</a:t>
            </a:r>
            <a:r>
              <a:rPr lang="zh-TW" altLang="en-US" sz="2800" dirty="0" smtClean="0"/>
              <a:t>有風險內網</a:t>
            </a:r>
            <a:r>
              <a:rPr lang="en-US" altLang="zh-TW" sz="2800" dirty="0" smtClean="0"/>
              <a:t>L2 VLAN</a:t>
            </a:r>
            <a:r>
              <a:rPr lang="zh-TW" altLang="en-US" sz="2800" dirty="0" smtClean="0"/>
              <a:t>的</a:t>
            </a:r>
            <a:r>
              <a:rPr lang="en-US" altLang="zh-TW" sz="2800" dirty="0" smtClean="0"/>
              <a:t>tagged port(802.1Q VLAN Tagging).</a:t>
            </a:r>
          </a:p>
          <a:p>
            <a:r>
              <a:rPr lang="zh-TW" altLang="en-US" sz="2800" dirty="0" smtClean="0"/>
              <a:t>在</a:t>
            </a:r>
            <a:r>
              <a:rPr lang="en-US" altLang="zh-TW" sz="2800" dirty="0" smtClean="0"/>
              <a:t>VMWare </a:t>
            </a:r>
            <a:r>
              <a:rPr lang="en-US" altLang="zh-TW" sz="2800" dirty="0" err="1" smtClean="0"/>
              <a:t>ESXi</a:t>
            </a:r>
            <a:r>
              <a:rPr lang="en-US" altLang="zh-TW" sz="2800" dirty="0" smtClean="0"/>
              <a:t> hosts</a:t>
            </a:r>
            <a:r>
              <a:rPr lang="zh-TW" altLang="en-US" sz="2800" dirty="0" smtClean="0"/>
              <a:t>的網路設定頁面上</a:t>
            </a:r>
            <a:r>
              <a:rPr lang="en-US" altLang="zh-TW" sz="2800" dirty="0" smtClean="0"/>
              <a:t>(Networking)</a:t>
            </a:r>
            <a:r>
              <a:rPr lang="zh-TW" altLang="en-US" sz="2800" dirty="0" smtClean="0"/>
              <a:t>將</a:t>
            </a:r>
            <a:r>
              <a:rPr lang="zh-TW" altLang="en-US" sz="2800" dirty="0" smtClean="0"/>
              <a:t>所有上述有風險內網的虛擬交換器</a:t>
            </a:r>
            <a:r>
              <a:rPr lang="en-US" altLang="zh-TW" sz="2800" dirty="0" smtClean="0"/>
              <a:t>(Virtual Switches)</a:t>
            </a:r>
            <a:r>
              <a:rPr lang="zh-TW" altLang="en-US" sz="2800" dirty="0" smtClean="0"/>
              <a:t>設定</a:t>
            </a:r>
            <a:r>
              <a:rPr lang="en-US" altLang="zh-TW" sz="2800" dirty="0" smtClean="0"/>
              <a:t>VLAN ID.</a:t>
            </a:r>
          </a:p>
          <a:p>
            <a:r>
              <a:rPr lang="en-US" altLang="zh-TW" sz="2800" dirty="0" smtClean="0"/>
              <a:t>https://docs.netgate.com/pfsense/en/latest/recipes/virtualize-esxi.html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4728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79764" y="132369"/>
            <a:ext cx="10515600" cy="1264169"/>
          </a:xfrm>
        </p:spPr>
        <p:txBody>
          <a:bodyPr/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設定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VMWare </a:t>
            </a:r>
            <a:r>
              <a:rPr lang="en-US" altLang="zh-TW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ESXi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Host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的虛擬交換器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加入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VLAN ID)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576" y="1512916"/>
            <a:ext cx="9305086" cy="5054139"/>
          </a:xfrm>
        </p:spPr>
      </p:pic>
    </p:spTree>
    <p:extLst>
      <p:ext uri="{BB962C8B-B14F-4D97-AF65-F5344CB8AC3E}">
        <p14:creationId xmlns:p14="http://schemas.microsoft.com/office/powerpoint/2010/main" val="273195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0822" y="265371"/>
            <a:ext cx="11136477" cy="1064665"/>
          </a:xfrm>
        </p:spPr>
        <p:txBody>
          <a:bodyPr>
            <a:normAutofit/>
          </a:bodyPr>
          <a:lstStyle/>
          <a:p>
            <a:pPr algn="ctr"/>
            <a:r>
              <a:rPr lang="en-US" altLang="zh-TW" sz="44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pfSense</a:t>
            </a:r>
            <a:r>
              <a:rPr lang="zh-TW" altLang="en-US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為所有</a:t>
            </a:r>
            <a:r>
              <a:rPr lang="zh-TW" altLang="en-US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有風險內網</a:t>
            </a:r>
            <a:r>
              <a:rPr lang="zh-TW" altLang="en-US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4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閘</a:t>
            </a:r>
            <a:r>
              <a:rPr lang="zh-TW" altLang="en-US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道</a:t>
            </a:r>
            <a:r>
              <a:rPr lang="en-US" altLang="zh-TW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(Gateway)</a:t>
            </a:r>
            <a:endParaRPr lang="zh-TW" altLang="en-US" sz="4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22" y="1169445"/>
            <a:ext cx="11136477" cy="5173165"/>
          </a:xfrm>
        </p:spPr>
      </p:pic>
    </p:spTree>
    <p:extLst>
      <p:ext uri="{BB962C8B-B14F-4D97-AF65-F5344CB8AC3E}">
        <p14:creationId xmlns:p14="http://schemas.microsoft.com/office/powerpoint/2010/main" val="278135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290310"/>
            <a:ext cx="10515600" cy="840221"/>
          </a:xfrm>
        </p:spPr>
        <p:txBody>
          <a:bodyPr>
            <a:normAutofit/>
          </a:bodyPr>
          <a:lstStyle/>
          <a:p>
            <a:pPr algn="ctr"/>
            <a:r>
              <a:rPr lang="en-US" altLang="zh-TW" sz="44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pfSense</a:t>
            </a:r>
            <a:r>
              <a:rPr lang="zh-TW" altLang="en-US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為所有</a:t>
            </a:r>
            <a:r>
              <a:rPr lang="en-US" altLang="zh-TW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Wireless LAN</a:t>
            </a:r>
            <a:r>
              <a:rPr lang="zh-TW" altLang="en-US" sz="4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的閘道</a:t>
            </a:r>
            <a:endParaRPr lang="zh-TW" altLang="en-US" sz="4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61" y="1130531"/>
            <a:ext cx="11473880" cy="4705003"/>
          </a:xfrm>
        </p:spPr>
      </p:pic>
    </p:spTree>
    <p:extLst>
      <p:ext uri="{BB962C8B-B14F-4D97-AF65-F5344CB8AC3E}">
        <p14:creationId xmlns:p14="http://schemas.microsoft.com/office/powerpoint/2010/main" val="1423385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96389" y="157308"/>
            <a:ext cx="10515600" cy="682278"/>
          </a:xfrm>
        </p:spPr>
        <p:txBody>
          <a:bodyPr>
            <a:noAutofit/>
          </a:bodyPr>
          <a:lstStyle/>
          <a:p>
            <a:pPr algn="ctr"/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中大壢中無線網路拓樸圖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385" y="939338"/>
            <a:ext cx="6716683" cy="5751717"/>
          </a:xfrm>
        </p:spPr>
      </p:pic>
    </p:spTree>
    <p:extLst>
      <p:ext uri="{BB962C8B-B14F-4D97-AF65-F5344CB8AC3E}">
        <p14:creationId xmlns:p14="http://schemas.microsoft.com/office/powerpoint/2010/main" val="1312994916"/>
      </p:ext>
    </p:extLst>
  </p:cSld>
  <p:clrMapOvr>
    <a:masterClrMapping/>
  </p:clrMapOvr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Words>481</Words>
  <Application>Microsoft Office PowerPoint</Application>
  <PresentationFormat>寬螢幕</PresentationFormat>
  <Paragraphs>43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微軟正黑體</vt:lpstr>
      <vt:lpstr>Arial</vt:lpstr>
      <vt:lpstr>Arial Black</vt:lpstr>
      <vt:lpstr>Trebuchet MS</vt:lpstr>
      <vt:lpstr>Wingdings 3</vt:lpstr>
      <vt:lpstr>多面向</vt:lpstr>
      <vt:lpstr>有限的經費下使用開源軟體 防火牆虛擬機(pfSense VM) 保護校內內網主機</vt:lpstr>
      <vt:lpstr>硬體防火牆 VS. 軟體防火牆</vt:lpstr>
      <vt:lpstr>中大壢中校園內有風險的內網</vt:lpstr>
      <vt:lpstr>如何守護有風險的內網</vt:lpstr>
      <vt:lpstr>使用pfSense VM守護有風險的內網 保護行政處室及學科電腦</vt:lpstr>
      <vt:lpstr>設定VMWare ESXi Host的虛擬交換器 (加入VLAN ID)</vt:lpstr>
      <vt:lpstr>pfSense為所有有風險內網的閘道(Gateway)</vt:lpstr>
      <vt:lpstr>pfSense為所有Wireless LAN的閘道</vt:lpstr>
      <vt:lpstr>中大壢中無線網路拓樸圖</vt:lpstr>
      <vt:lpstr>使用pfSense VM防護內網之優缺點-1</vt:lpstr>
      <vt:lpstr>使用pfSense VM防護內網之優缺點-2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在有限的經費下使用開源的軟體防火牆虛擬機(pfSense VM)來保護校內內網設備</dc:title>
  <dc:creator>Clement Liu</dc:creator>
  <cp:lastModifiedBy>Clement Liu</cp:lastModifiedBy>
  <cp:revision>50</cp:revision>
  <dcterms:created xsi:type="dcterms:W3CDTF">2022-05-01T13:43:57Z</dcterms:created>
  <dcterms:modified xsi:type="dcterms:W3CDTF">2022-05-01T15:29:17Z</dcterms:modified>
</cp:coreProperties>
</file>