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6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eca1913dc7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geca1913dc7_0_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geca1913dc7_0_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eca1913dc7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geca1913dc7_0_3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geca1913dc7_0_3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eca1913dc7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geca1913dc7_0_1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geca1913dc7_0_1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eca1913dc7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9" name="Google Shape;389;geca1913dc7_0_1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geca1913dc7_0_1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eca1913dc7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4" name="Google Shape;404;geca1913dc7_0_3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geca1913dc7_0_3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eca1913dc7_0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geca1913dc7_0_3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geca1913dc7_0_3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3" name="Google Shape;49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eca1913dc7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geca1913dc7_0_2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geca1913dc7_0_2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eca1913dc7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1" name="Google Shape;521;geca1913dc7_0_2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geca1913dc7_0_2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1" name="Google Shape;56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eca1913dc7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eca1913dc7_0_1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eca1913dc7_0_1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eca1913dc7_0_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geca1913dc7_0_4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eca1913dc7_0_4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eca1913dc7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geca1913dc7_0_2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geca1913dc7_0_2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f6bcf0115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f6bcf01158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gf6bcf01158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7" name="Google Shape;25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垂直排列标题与&#10;文本" type="vertTitleAndTx">
  <p:cSld name="VERTICAL_TITLE_AND_VERTICAL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标题和内容">
  <p:cSld name="3_标题和内容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标题幻灯片">
  <p:cSld name="6_标题幻灯片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67">
              <a:solidFill>
                <a:schemeClr val="dk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标题幻灯片">
  <p:cSld name="19_标题幻灯片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标题和内容">
  <p:cSld name="4_标题和内容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标题幻灯片">
  <p:cSld name="24_标题幻灯片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标题幻灯片">
  <p:cSld name="20_标题幻灯片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272" y="0"/>
            <a:ext cx="12192000" cy="812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/>
          <p:nvPr/>
        </p:nvSpPr>
        <p:spPr>
          <a:xfrm rot="-1747954">
            <a:off x="8484112" y="1968083"/>
            <a:ext cx="1905270" cy="657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0"/>
          <p:cNvCxnSpPr/>
          <p:nvPr/>
        </p:nvCxnSpPr>
        <p:spPr>
          <a:xfrm rot="10800000" flipH="1">
            <a:off x="8723370" y="98050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3" name="Google Shape;103;p20"/>
          <p:cNvSpPr/>
          <p:nvPr/>
        </p:nvSpPr>
        <p:spPr>
          <a:xfrm rot="-1747954">
            <a:off x="1027799" y="5386391"/>
            <a:ext cx="2432767" cy="56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" name="Google Shape;104;p20"/>
          <p:cNvCxnSpPr/>
          <p:nvPr/>
        </p:nvCxnSpPr>
        <p:spPr>
          <a:xfrm rot="10800000" flipH="1">
            <a:off x="1655132" y="433936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5" name="Google Shape;105;p20"/>
          <p:cNvSpPr/>
          <p:nvPr/>
        </p:nvSpPr>
        <p:spPr>
          <a:xfrm>
            <a:off x="3914646" y="4475730"/>
            <a:ext cx="1483482" cy="648582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0"/>
          <p:cNvSpPr/>
          <p:nvPr/>
        </p:nvSpPr>
        <p:spPr>
          <a:xfrm>
            <a:off x="6763512" y="4475730"/>
            <a:ext cx="1482305" cy="648582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0"/>
          <p:cNvSpPr txBox="1"/>
          <p:nvPr/>
        </p:nvSpPr>
        <p:spPr>
          <a:xfrm>
            <a:off x="504450" y="2421900"/>
            <a:ext cx="11183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</a:rPr>
              <a:t>110年第68次桃園區網會議經驗分享</a:t>
            </a:r>
            <a:endParaRPr sz="5400" b="1">
              <a:solidFill>
                <a:srgbClr val="FFFF00"/>
              </a:solidFill>
            </a:endParaRPr>
          </a:p>
        </p:txBody>
      </p:sp>
      <p:sp>
        <p:nvSpPr>
          <p:cNvPr id="108" name="Google Shape;108;p20"/>
          <p:cNvSpPr/>
          <p:nvPr/>
        </p:nvSpPr>
        <p:spPr>
          <a:xfrm>
            <a:off x="5726039" y="5647206"/>
            <a:ext cx="764694" cy="435142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0"/>
          <p:cNvSpPr/>
          <p:nvPr/>
        </p:nvSpPr>
        <p:spPr>
          <a:xfrm>
            <a:off x="3910226" y="9115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0"/>
          <p:cNvSpPr txBox="1"/>
          <p:nvPr/>
        </p:nvSpPr>
        <p:spPr>
          <a:xfrm>
            <a:off x="3959163" y="4197500"/>
            <a:ext cx="4233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六和高中電腦中心謝技士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504450" y="3260100"/>
            <a:ext cx="11183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EFEFE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從</a:t>
            </a:r>
            <a:r>
              <a:rPr lang="en-US" sz="5400" b="1">
                <a:solidFill>
                  <a:srgbClr val="999999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無</a:t>
            </a:r>
            <a:r>
              <a:rPr lang="en-US" sz="5400" b="1">
                <a:solidFill>
                  <a:srgbClr val="43434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到</a:t>
            </a:r>
            <a:r>
              <a:rPr lang="en-US" sz="5400" b="1">
                <a:latin typeface="Microsoft JhengHei"/>
                <a:ea typeface="Microsoft JhengHei"/>
                <a:cs typeface="Microsoft JhengHei"/>
                <a:sym typeface="Microsoft JhengHei"/>
              </a:rPr>
              <a:t>有</a:t>
            </a:r>
            <a:endParaRPr sz="5400" b="1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9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287" name="Google Shape;287;p29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9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29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2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9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29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2" name="Google Shape;292;p29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93" name="Google Shape;293;p29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舊網路架構</a:t>
              </a:r>
              <a:endPara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4" name="Google Shape;29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1861" y="152400"/>
            <a:ext cx="7917740" cy="5938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212380"/>
            <a:ext cx="3817060" cy="2862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9"/>
          <p:cNvPicPr preferRelativeResize="0"/>
          <p:nvPr/>
        </p:nvPicPr>
        <p:blipFill rotWithShape="1">
          <a:blip r:embed="rId5">
            <a:alphaModFix/>
          </a:blip>
          <a:srcRect b="24812"/>
          <a:stretch/>
        </p:blipFill>
        <p:spPr>
          <a:xfrm>
            <a:off x="865975" y="4227575"/>
            <a:ext cx="2335324" cy="2483374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29"/>
          <p:cNvSpPr/>
          <p:nvPr/>
        </p:nvSpPr>
        <p:spPr>
          <a:xfrm>
            <a:off x="6813950" y="2154875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29"/>
          <p:cNvSpPr/>
          <p:nvPr/>
        </p:nvSpPr>
        <p:spPr>
          <a:xfrm>
            <a:off x="6813950" y="3267900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9"/>
          <p:cNvSpPr/>
          <p:nvPr/>
        </p:nvSpPr>
        <p:spPr>
          <a:xfrm>
            <a:off x="8052175" y="2154875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29"/>
          <p:cNvSpPr/>
          <p:nvPr/>
        </p:nvSpPr>
        <p:spPr>
          <a:xfrm>
            <a:off x="10857300" y="3664600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29"/>
          <p:cNvSpPr/>
          <p:nvPr/>
        </p:nvSpPr>
        <p:spPr>
          <a:xfrm>
            <a:off x="8533200" y="3859825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9"/>
          <p:cNvSpPr/>
          <p:nvPr/>
        </p:nvSpPr>
        <p:spPr>
          <a:xfrm>
            <a:off x="10104825" y="1954825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29"/>
          <p:cNvSpPr/>
          <p:nvPr/>
        </p:nvSpPr>
        <p:spPr>
          <a:xfrm>
            <a:off x="7761675" y="3093075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9"/>
          <p:cNvSpPr/>
          <p:nvPr/>
        </p:nvSpPr>
        <p:spPr>
          <a:xfrm>
            <a:off x="10547725" y="5388713"/>
            <a:ext cx="225300" cy="161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9"/>
          <p:cNvSpPr/>
          <p:nvPr/>
        </p:nvSpPr>
        <p:spPr>
          <a:xfrm>
            <a:off x="3332550" y="257257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9"/>
          <p:cNvSpPr/>
          <p:nvPr/>
        </p:nvSpPr>
        <p:spPr>
          <a:xfrm>
            <a:off x="2925350" y="261782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29"/>
          <p:cNvSpPr/>
          <p:nvPr/>
        </p:nvSpPr>
        <p:spPr>
          <a:xfrm>
            <a:off x="2218100" y="253925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29"/>
          <p:cNvSpPr/>
          <p:nvPr/>
        </p:nvSpPr>
        <p:spPr>
          <a:xfrm>
            <a:off x="1708525" y="261782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29"/>
          <p:cNvSpPr/>
          <p:nvPr/>
        </p:nvSpPr>
        <p:spPr>
          <a:xfrm>
            <a:off x="610800" y="277020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29"/>
          <p:cNvSpPr/>
          <p:nvPr/>
        </p:nvSpPr>
        <p:spPr>
          <a:xfrm>
            <a:off x="2580075" y="493955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9"/>
          <p:cNvSpPr/>
          <p:nvPr/>
        </p:nvSpPr>
        <p:spPr>
          <a:xfrm>
            <a:off x="2077625" y="493955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29"/>
          <p:cNvSpPr/>
          <p:nvPr/>
        </p:nvSpPr>
        <p:spPr>
          <a:xfrm>
            <a:off x="1646625" y="532055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29"/>
          <p:cNvSpPr/>
          <p:nvPr/>
        </p:nvSpPr>
        <p:spPr>
          <a:xfrm>
            <a:off x="2372925" y="575155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9"/>
          <p:cNvSpPr/>
          <p:nvPr/>
        </p:nvSpPr>
        <p:spPr>
          <a:xfrm>
            <a:off x="2580075" y="538872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9"/>
          <p:cNvSpPr/>
          <p:nvPr/>
        </p:nvSpPr>
        <p:spPr>
          <a:xfrm>
            <a:off x="1856200" y="619922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29"/>
          <p:cNvSpPr/>
          <p:nvPr/>
        </p:nvSpPr>
        <p:spPr>
          <a:xfrm>
            <a:off x="1856200" y="6404025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29"/>
          <p:cNvSpPr/>
          <p:nvPr/>
        </p:nvSpPr>
        <p:spPr>
          <a:xfrm>
            <a:off x="2507475" y="6263500"/>
            <a:ext cx="72600" cy="51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Google Shape;323;p30"/>
          <p:cNvGrpSpPr/>
          <p:nvPr/>
        </p:nvGrpSpPr>
        <p:grpSpPr>
          <a:xfrm>
            <a:off x="97836" y="192487"/>
            <a:ext cx="3871648" cy="867441"/>
            <a:chOff x="97836" y="192487"/>
            <a:chExt cx="3871648" cy="867441"/>
          </a:xfrm>
        </p:grpSpPr>
        <p:sp>
          <p:nvSpPr>
            <p:cNvPr id="324" name="Google Shape;324;p30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0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0"/>
            <p:cNvSpPr txBox="1"/>
            <p:nvPr/>
          </p:nvSpPr>
          <p:spPr>
            <a:xfrm>
              <a:off x="422663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2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0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0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29" name="Google Shape;329;p30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30" name="Google Shape;330;p30"/>
            <p:cNvSpPr txBox="1"/>
            <p:nvPr/>
          </p:nvSpPr>
          <p:spPr>
            <a:xfrm>
              <a:off x="1171384" y="310382"/>
              <a:ext cx="2798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舊網路架構</a:t>
              </a:r>
              <a:endPara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31" name="Google Shape;33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000" y="1187475"/>
            <a:ext cx="3569443" cy="267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5000" y="3866025"/>
            <a:ext cx="3569449" cy="2678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35800" y="236100"/>
            <a:ext cx="3547665" cy="63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19638" y="236100"/>
            <a:ext cx="3356531" cy="447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19640" y="2830950"/>
            <a:ext cx="4953776" cy="371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2" y="0"/>
            <a:ext cx="12191999" cy="81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31"/>
          <p:cNvSpPr/>
          <p:nvPr/>
        </p:nvSpPr>
        <p:spPr>
          <a:xfrm rot="-1748166">
            <a:off x="8484146" y="1968023"/>
            <a:ext cx="1905169" cy="656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3" name="Google Shape;343;p31"/>
          <p:cNvCxnSpPr/>
          <p:nvPr/>
        </p:nvCxnSpPr>
        <p:spPr>
          <a:xfrm rot="10800000" flipH="1">
            <a:off x="8723370" y="98042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4" name="Google Shape;344;p31"/>
          <p:cNvSpPr/>
          <p:nvPr/>
        </p:nvSpPr>
        <p:spPr>
          <a:xfrm rot="-1748094">
            <a:off x="1027754" y="5386371"/>
            <a:ext cx="2432695" cy="56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31"/>
          <p:cNvCxnSpPr/>
          <p:nvPr/>
        </p:nvCxnSpPr>
        <p:spPr>
          <a:xfrm rot="10800000" flipH="1">
            <a:off x="1655132" y="433928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6" name="Google Shape;346;p31"/>
          <p:cNvSpPr/>
          <p:nvPr/>
        </p:nvSpPr>
        <p:spPr>
          <a:xfrm>
            <a:off x="3914646" y="4475730"/>
            <a:ext cx="1482216" cy="649224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1"/>
          <p:cNvSpPr/>
          <p:nvPr/>
        </p:nvSpPr>
        <p:spPr>
          <a:xfrm>
            <a:off x="6763512" y="4475730"/>
            <a:ext cx="1481040" cy="649224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1"/>
          <p:cNvSpPr/>
          <p:nvPr/>
        </p:nvSpPr>
        <p:spPr>
          <a:xfrm>
            <a:off x="5726039" y="5647206"/>
            <a:ext cx="765096" cy="434911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1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1"/>
          <p:cNvSpPr txBox="1"/>
          <p:nvPr/>
        </p:nvSpPr>
        <p:spPr>
          <a:xfrm>
            <a:off x="5623674" y="1914866"/>
            <a:ext cx="1596900" cy="1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</a:rPr>
              <a:t>3</a:t>
            </a:r>
            <a:endParaRPr sz="1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1" name="Google Shape;351;p31"/>
          <p:cNvCxnSpPr/>
          <p:nvPr/>
        </p:nvCxnSpPr>
        <p:spPr>
          <a:xfrm>
            <a:off x="4266280" y="3567652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2" name="Google Shape;352;p31"/>
          <p:cNvSpPr txBox="1"/>
          <p:nvPr/>
        </p:nvSpPr>
        <p:spPr>
          <a:xfrm>
            <a:off x="4170513" y="3587625"/>
            <a:ext cx="38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</a:rPr>
              <a:t>新網路架構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353" name="Google Shape;353;p31"/>
          <p:cNvCxnSpPr/>
          <p:nvPr/>
        </p:nvCxnSpPr>
        <p:spPr>
          <a:xfrm>
            <a:off x="4245720" y="4289113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Google Shape;359;p32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360" name="Google Shape;360;p32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2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32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3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32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2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5" name="Google Shape;365;p32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66" name="Google Shape;366;p32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新網路架構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367" name="Google Shape;36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6525" y="403187"/>
            <a:ext cx="9125474" cy="6204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3" name="Google Shape;373;p33"/>
          <p:cNvGrpSpPr/>
          <p:nvPr/>
        </p:nvGrpSpPr>
        <p:grpSpPr>
          <a:xfrm>
            <a:off x="97836" y="192487"/>
            <a:ext cx="3871648" cy="867441"/>
            <a:chOff x="97836" y="192487"/>
            <a:chExt cx="3871648" cy="867441"/>
          </a:xfrm>
        </p:grpSpPr>
        <p:sp>
          <p:nvSpPr>
            <p:cNvPr id="374" name="Google Shape;374;p33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3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3"/>
            <p:cNvSpPr txBox="1"/>
            <p:nvPr/>
          </p:nvSpPr>
          <p:spPr>
            <a:xfrm>
              <a:off x="422663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3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3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3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9" name="Google Shape;379;p33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80" name="Google Shape;380;p33"/>
            <p:cNvSpPr txBox="1"/>
            <p:nvPr/>
          </p:nvSpPr>
          <p:spPr>
            <a:xfrm>
              <a:off x="1171384" y="310382"/>
              <a:ext cx="2798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新網路架構</a:t>
              </a:r>
              <a:endPara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81" name="Google Shape;38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1861" y="152400"/>
            <a:ext cx="7917740" cy="5938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212380"/>
            <a:ext cx="3817060" cy="2862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3"/>
          <p:cNvPicPr preferRelativeResize="0"/>
          <p:nvPr/>
        </p:nvPicPr>
        <p:blipFill rotWithShape="1">
          <a:blip r:embed="rId5">
            <a:alphaModFix/>
          </a:blip>
          <a:srcRect b="24812"/>
          <a:stretch/>
        </p:blipFill>
        <p:spPr>
          <a:xfrm>
            <a:off x="865975" y="4227575"/>
            <a:ext cx="2335324" cy="248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0075" y="5223250"/>
            <a:ext cx="867450" cy="86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19088" y="3046725"/>
            <a:ext cx="629125" cy="62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5575" y="6081825"/>
            <a:ext cx="629125" cy="62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34"/>
          <p:cNvGrpSpPr/>
          <p:nvPr/>
        </p:nvGrpSpPr>
        <p:grpSpPr>
          <a:xfrm>
            <a:off x="97836" y="192487"/>
            <a:ext cx="3871648" cy="867441"/>
            <a:chOff x="97836" y="192487"/>
            <a:chExt cx="3871648" cy="867441"/>
          </a:xfrm>
        </p:grpSpPr>
        <p:sp>
          <p:nvSpPr>
            <p:cNvPr id="393" name="Google Shape;393;p34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4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34"/>
            <p:cNvSpPr txBox="1"/>
            <p:nvPr/>
          </p:nvSpPr>
          <p:spPr>
            <a:xfrm>
              <a:off x="422663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3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34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4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8" name="Google Shape;398;p34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99" name="Google Shape;399;p34"/>
            <p:cNvSpPr txBox="1"/>
            <p:nvPr/>
          </p:nvSpPr>
          <p:spPr>
            <a:xfrm>
              <a:off x="1171384" y="310382"/>
              <a:ext cx="2798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新網路架構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400" name="Google Shape;40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7638" y="965628"/>
            <a:ext cx="7835174" cy="2306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3875" y="3345100"/>
            <a:ext cx="4482689" cy="33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2" y="0"/>
            <a:ext cx="12191999" cy="81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35"/>
          <p:cNvSpPr/>
          <p:nvPr/>
        </p:nvSpPr>
        <p:spPr>
          <a:xfrm rot="-1748166">
            <a:off x="8484146" y="1968023"/>
            <a:ext cx="1905169" cy="656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9" name="Google Shape;409;p35"/>
          <p:cNvCxnSpPr/>
          <p:nvPr/>
        </p:nvCxnSpPr>
        <p:spPr>
          <a:xfrm rot="10800000" flipH="1">
            <a:off x="8723370" y="98042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10" name="Google Shape;410;p35"/>
          <p:cNvSpPr/>
          <p:nvPr/>
        </p:nvSpPr>
        <p:spPr>
          <a:xfrm rot="-1748094">
            <a:off x="1027754" y="5386371"/>
            <a:ext cx="2432695" cy="56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1" name="Google Shape;411;p35"/>
          <p:cNvCxnSpPr/>
          <p:nvPr/>
        </p:nvCxnSpPr>
        <p:spPr>
          <a:xfrm rot="10800000" flipH="1">
            <a:off x="1655132" y="433928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12" name="Google Shape;412;p35"/>
          <p:cNvSpPr/>
          <p:nvPr/>
        </p:nvSpPr>
        <p:spPr>
          <a:xfrm>
            <a:off x="3914646" y="4475730"/>
            <a:ext cx="1482216" cy="649224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5"/>
          <p:cNvSpPr/>
          <p:nvPr/>
        </p:nvSpPr>
        <p:spPr>
          <a:xfrm>
            <a:off x="6763512" y="4475730"/>
            <a:ext cx="1481040" cy="649224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5"/>
          <p:cNvSpPr/>
          <p:nvPr/>
        </p:nvSpPr>
        <p:spPr>
          <a:xfrm>
            <a:off x="5726039" y="5647206"/>
            <a:ext cx="765096" cy="434911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5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35"/>
          <p:cNvSpPr txBox="1"/>
          <p:nvPr/>
        </p:nvSpPr>
        <p:spPr>
          <a:xfrm>
            <a:off x="5623674" y="1914866"/>
            <a:ext cx="1596900" cy="1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</a:rPr>
              <a:t>4</a:t>
            </a:r>
            <a:endParaRPr sz="1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7" name="Google Shape;417;p35"/>
          <p:cNvCxnSpPr/>
          <p:nvPr/>
        </p:nvCxnSpPr>
        <p:spPr>
          <a:xfrm>
            <a:off x="4266280" y="3567652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18" name="Google Shape;418;p35"/>
          <p:cNvSpPr txBox="1"/>
          <p:nvPr/>
        </p:nvSpPr>
        <p:spPr>
          <a:xfrm>
            <a:off x="4170513" y="3587625"/>
            <a:ext cx="38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</a:rPr>
              <a:t>萬事自己來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419" name="Google Shape;419;p35"/>
          <p:cNvCxnSpPr/>
          <p:nvPr/>
        </p:nvCxnSpPr>
        <p:spPr>
          <a:xfrm>
            <a:off x="4245720" y="4289113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" name="Google Shape;425;p36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426" name="Google Shape;426;p36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6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36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4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6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36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31" name="Google Shape;431;p36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432" name="Google Shape;432;p36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萬事自己來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sp>
        <p:nvSpPr>
          <p:cNvPr id="433" name="Google Shape;433;p36"/>
          <p:cNvSpPr txBox="1"/>
          <p:nvPr/>
        </p:nvSpPr>
        <p:spPr>
          <a:xfrm>
            <a:off x="1363025" y="1298625"/>
            <a:ext cx="5795400" cy="45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Phantosys還原系統建置....自己建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Evo還原系統建置....自己建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電腦教室拉線....自己拉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整間教室新購印表機....自己上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核心骨幹交換器上架....自己上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核心骨幹交換器建置設定....自己設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中繼(邊際)交換器上架....自己上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中繼(邊際)交換器建置設定....自己設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校內需要的系統....主任寫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例行公事....省略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全因為..........................</a:t>
            </a:r>
            <a:endParaRPr sz="22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34" name="Google Shape;43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3575" y="542825"/>
            <a:ext cx="6104576" cy="6098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37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441" name="Google Shape;441;p37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37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7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chemeClr val="lt1"/>
                  </a:solidFill>
                </a:rPr>
                <a:t>4</a:t>
              </a:r>
              <a:endPara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37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37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6" name="Google Shape;446;p37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447" name="Google Shape;447;p37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萬事自己來</a:t>
              </a:r>
              <a:endPara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48" name="Google Shape;44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9550" y="192475"/>
            <a:ext cx="4462349" cy="268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4475" y="192474"/>
            <a:ext cx="4354924" cy="3160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50404" y="2964675"/>
            <a:ext cx="4621501" cy="3814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552" y="1156275"/>
            <a:ext cx="3746725" cy="3075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4750" y="4038750"/>
            <a:ext cx="6103675" cy="274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74400" y="2613598"/>
            <a:ext cx="3746725" cy="308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" name="Google Shape;459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2" y="0"/>
            <a:ext cx="12191999" cy="81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38"/>
          <p:cNvSpPr/>
          <p:nvPr/>
        </p:nvSpPr>
        <p:spPr>
          <a:xfrm rot="-1748166">
            <a:off x="8484146" y="1968023"/>
            <a:ext cx="1905169" cy="656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1" name="Google Shape;461;p38"/>
          <p:cNvCxnSpPr/>
          <p:nvPr/>
        </p:nvCxnSpPr>
        <p:spPr>
          <a:xfrm rot="10800000" flipH="1">
            <a:off x="8723370" y="98042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62" name="Google Shape;462;p38"/>
          <p:cNvSpPr/>
          <p:nvPr/>
        </p:nvSpPr>
        <p:spPr>
          <a:xfrm rot="-1748094">
            <a:off x="1027754" y="5386371"/>
            <a:ext cx="2432695" cy="56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3" name="Google Shape;463;p38"/>
          <p:cNvCxnSpPr/>
          <p:nvPr/>
        </p:nvCxnSpPr>
        <p:spPr>
          <a:xfrm rot="10800000" flipH="1">
            <a:off x="1655132" y="433928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64" name="Google Shape;464;p38"/>
          <p:cNvSpPr/>
          <p:nvPr/>
        </p:nvSpPr>
        <p:spPr>
          <a:xfrm>
            <a:off x="3914646" y="4475730"/>
            <a:ext cx="1482216" cy="649224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38"/>
          <p:cNvSpPr/>
          <p:nvPr/>
        </p:nvSpPr>
        <p:spPr>
          <a:xfrm>
            <a:off x="6763512" y="4475730"/>
            <a:ext cx="1481040" cy="649224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38"/>
          <p:cNvSpPr/>
          <p:nvPr/>
        </p:nvSpPr>
        <p:spPr>
          <a:xfrm>
            <a:off x="5726039" y="5647206"/>
            <a:ext cx="765096" cy="434911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38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38"/>
          <p:cNvSpPr txBox="1"/>
          <p:nvPr/>
        </p:nvSpPr>
        <p:spPr>
          <a:xfrm>
            <a:off x="5623674" y="1914866"/>
            <a:ext cx="1596900" cy="1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</a:rPr>
              <a:t>5</a:t>
            </a:r>
            <a:endParaRPr sz="1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9" name="Google Shape;469;p38"/>
          <p:cNvCxnSpPr/>
          <p:nvPr/>
        </p:nvCxnSpPr>
        <p:spPr>
          <a:xfrm>
            <a:off x="4266280" y="3567652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0" name="Google Shape;470;p38"/>
          <p:cNvSpPr txBox="1"/>
          <p:nvPr/>
        </p:nvSpPr>
        <p:spPr>
          <a:xfrm>
            <a:off x="4170513" y="3587625"/>
            <a:ext cx="38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</a:rPr>
              <a:t>工具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471" name="Google Shape;471;p38"/>
          <p:cNvCxnSpPr/>
          <p:nvPr/>
        </p:nvCxnSpPr>
        <p:spPr>
          <a:xfrm>
            <a:off x="4245720" y="4289113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/>
        </p:nvSpPr>
        <p:spPr>
          <a:xfrm>
            <a:off x="6948083" y="1536908"/>
            <a:ext cx="356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…… </a:t>
            </a:r>
            <a:r>
              <a:rPr lang="en-US" sz="2800" b="1">
                <a:solidFill>
                  <a:schemeClr val="dk1"/>
                </a:solidFill>
              </a:rPr>
              <a:t>電腦中心成員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18" name="Google Shape;118;p21"/>
          <p:cNvSpPr txBox="1"/>
          <p:nvPr/>
        </p:nvSpPr>
        <p:spPr>
          <a:xfrm>
            <a:off x="6933651" y="2425054"/>
            <a:ext cx="3851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…… </a:t>
            </a:r>
            <a:r>
              <a:rPr lang="en-US" sz="3200" b="1">
                <a:solidFill>
                  <a:schemeClr val="dk1"/>
                </a:solidFill>
              </a:rPr>
              <a:t>舊網路架構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19" name="Google Shape;119;p21"/>
          <p:cNvSpPr txBox="1"/>
          <p:nvPr/>
        </p:nvSpPr>
        <p:spPr>
          <a:xfrm>
            <a:off x="6958444" y="3276035"/>
            <a:ext cx="3570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…… </a:t>
            </a:r>
            <a:r>
              <a:rPr lang="en-US" sz="3200" b="1">
                <a:solidFill>
                  <a:schemeClr val="dk1"/>
                </a:solidFill>
              </a:rPr>
              <a:t>新網路架構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20" name="Google Shape;120;p21"/>
          <p:cNvSpPr txBox="1"/>
          <p:nvPr/>
        </p:nvSpPr>
        <p:spPr>
          <a:xfrm>
            <a:off x="6930764" y="4895720"/>
            <a:ext cx="3657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…… </a:t>
            </a:r>
            <a:r>
              <a:rPr lang="en-US" sz="3200" b="1">
                <a:solidFill>
                  <a:schemeClr val="dk1"/>
                </a:solidFill>
              </a:rPr>
              <a:t>工具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21" name="Google Shape;121;p21"/>
          <p:cNvSpPr/>
          <p:nvPr/>
        </p:nvSpPr>
        <p:spPr>
          <a:xfrm>
            <a:off x="6201658" y="1536908"/>
            <a:ext cx="524100" cy="524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1"/>
          <p:cNvSpPr txBox="1"/>
          <p:nvPr/>
        </p:nvSpPr>
        <p:spPr>
          <a:xfrm>
            <a:off x="6159500" y="1536091"/>
            <a:ext cx="584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3264B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1"/>
          <p:cNvSpPr/>
          <p:nvPr/>
        </p:nvSpPr>
        <p:spPr>
          <a:xfrm>
            <a:off x="6201658" y="2425876"/>
            <a:ext cx="524100" cy="524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6164911" y="2425876"/>
            <a:ext cx="584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3264B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1"/>
          <p:cNvSpPr/>
          <p:nvPr/>
        </p:nvSpPr>
        <p:spPr>
          <a:xfrm>
            <a:off x="6196247" y="3276035"/>
            <a:ext cx="524100" cy="524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159500" y="3276035"/>
            <a:ext cx="584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3264B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6196247" y="4927003"/>
            <a:ext cx="524100" cy="524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1"/>
          <p:cNvSpPr txBox="1"/>
          <p:nvPr/>
        </p:nvSpPr>
        <p:spPr>
          <a:xfrm>
            <a:off x="6159500" y="4927003"/>
            <a:ext cx="584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3264B"/>
                </a:solidFill>
              </a:rPr>
              <a:t>5</a:t>
            </a:r>
            <a:endParaRPr sz="2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1"/>
          <p:cNvSpPr/>
          <p:nvPr/>
        </p:nvSpPr>
        <p:spPr>
          <a:xfrm>
            <a:off x="1511059" y="4619849"/>
            <a:ext cx="1356745" cy="593172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1"/>
          <p:cNvSpPr/>
          <p:nvPr/>
        </p:nvSpPr>
        <p:spPr>
          <a:xfrm>
            <a:off x="4116540" y="4619849"/>
            <a:ext cx="1355668" cy="593172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1"/>
          <p:cNvSpPr txBox="1"/>
          <p:nvPr/>
        </p:nvSpPr>
        <p:spPr>
          <a:xfrm>
            <a:off x="2283557" y="3010045"/>
            <a:ext cx="24081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FFFFFF"/>
                </a:solidFill>
              </a:rPr>
              <a:t>目錄</a:t>
            </a:r>
            <a:endParaRPr/>
          </a:p>
        </p:txBody>
      </p:sp>
      <p:sp>
        <p:nvSpPr>
          <p:cNvPr id="132" name="Google Shape;132;p21"/>
          <p:cNvSpPr/>
          <p:nvPr/>
        </p:nvSpPr>
        <p:spPr>
          <a:xfrm>
            <a:off x="1507017" y="1917700"/>
            <a:ext cx="3961149" cy="1349933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1"/>
          <p:cNvSpPr/>
          <p:nvPr/>
        </p:nvSpPr>
        <p:spPr>
          <a:xfrm rot="-1747954">
            <a:off x="622536" y="5390755"/>
            <a:ext cx="1905270" cy="657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" name="Google Shape;134;p21"/>
          <p:cNvCxnSpPr/>
          <p:nvPr/>
        </p:nvCxnSpPr>
        <p:spPr>
          <a:xfrm rot="10800000" flipH="1">
            <a:off x="861794" y="4403173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21"/>
          <p:cNvSpPr txBox="1"/>
          <p:nvPr/>
        </p:nvSpPr>
        <p:spPr>
          <a:xfrm>
            <a:off x="6958444" y="4114235"/>
            <a:ext cx="3570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…… </a:t>
            </a:r>
            <a:r>
              <a:rPr lang="en-US" sz="3200" b="1">
                <a:solidFill>
                  <a:schemeClr val="dk1"/>
                </a:solidFill>
              </a:rPr>
              <a:t>萬事自己來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36" name="Google Shape;136;p21"/>
          <p:cNvSpPr/>
          <p:nvPr/>
        </p:nvSpPr>
        <p:spPr>
          <a:xfrm>
            <a:off x="6196247" y="4114235"/>
            <a:ext cx="524100" cy="524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1"/>
          <p:cNvSpPr txBox="1"/>
          <p:nvPr/>
        </p:nvSpPr>
        <p:spPr>
          <a:xfrm>
            <a:off x="6159500" y="4114235"/>
            <a:ext cx="584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3264B"/>
                </a:solidFill>
              </a:rPr>
              <a:t>4</a:t>
            </a:r>
            <a:endParaRPr sz="28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9"/>
          <p:cNvSpPr/>
          <p:nvPr/>
        </p:nvSpPr>
        <p:spPr>
          <a:xfrm rot="5400000">
            <a:off x="2474141" y="2362212"/>
            <a:ext cx="2475000" cy="21336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9"/>
          <p:cNvSpPr/>
          <p:nvPr/>
        </p:nvSpPr>
        <p:spPr>
          <a:xfrm rot="5400000">
            <a:off x="4783953" y="2362212"/>
            <a:ext cx="2475000" cy="21336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9"/>
          <p:cNvSpPr/>
          <p:nvPr/>
        </p:nvSpPr>
        <p:spPr>
          <a:xfrm>
            <a:off x="2931629" y="3006329"/>
            <a:ext cx="1532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3264B"/>
                </a:solidFill>
              </a:rPr>
              <a:t>Teamviewe Premiumr版.</a:t>
            </a:r>
            <a:endParaRPr sz="1600" b="1" i="1">
              <a:solidFill>
                <a:srgbClr val="03264B"/>
              </a:solidFill>
            </a:endParaRPr>
          </a:p>
        </p:txBody>
      </p:sp>
      <p:sp>
        <p:nvSpPr>
          <p:cNvPr id="480" name="Google Shape;480;p39"/>
          <p:cNvSpPr/>
          <p:nvPr/>
        </p:nvSpPr>
        <p:spPr>
          <a:xfrm>
            <a:off x="5260692" y="3006329"/>
            <a:ext cx="1532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3264B"/>
                </a:solidFill>
              </a:rPr>
              <a:t>Acronis.</a:t>
            </a:r>
            <a:endParaRPr sz="1600" b="1" i="1">
              <a:solidFill>
                <a:srgbClr val="03264B"/>
              </a:solidFill>
            </a:endParaRPr>
          </a:p>
        </p:txBody>
      </p:sp>
      <p:grpSp>
        <p:nvGrpSpPr>
          <p:cNvPr id="481" name="Google Shape;481;p39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482" name="Google Shape;482;p39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9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9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5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9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9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87" name="Google Shape;487;p39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488" name="Google Shape;488;p39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工具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sp>
        <p:nvSpPr>
          <p:cNvPr id="489" name="Google Shape;489;p39"/>
          <p:cNvSpPr/>
          <p:nvPr/>
        </p:nvSpPr>
        <p:spPr>
          <a:xfrm rot="5400000">
            <a:off x="7092978" y="2362212"/>
            <a:ext cx="2475000" cy="21336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3264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9"/>
          <p:cNvSpPr/>
          <p:nvPr/>
        </p:nvSpPr>
        <p:spPr>
          <a:xfrm>
            <a:off x="7588592" y="3013504"/>
            <a:ext cx="1532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</a:rPr>
              <a:t>Zabbix+ Grafana.</a:t>
            </a:r>
            <a:endParaRPr sz="1600" b="1" i="1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40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497" name="Google Shape;497;p40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40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40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5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40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40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2" name="Google Shape;502;p40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03" name="Google Shape;503;p40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工具-Zabbix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504" name="Google Shape;50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388" y="990900"/>
            <a:ext cx="10385223" cy="592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41"/>
          <p:cNvGrpSpPr/>
          <p:nvPr/>
        </p:nvGrpSpPr>
        <p:grpSpPr>
          <a:xfrm>
            <a:off x="97836" y="192487"/>
            <a:ext cx="3871648" cy="867441"/>
            <a:chOff x="97836" y="192487"/>
            <a:chExt cx="3871648" cy="867441"/>
          </a:xfrm>
        </p:grpSpPr>
        <p:sp>
          <p:nvSpPr>
            <p:cNvPr id="511" name="Google Shape;511;p41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41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41"/>
            <p:cNvSpPr txBox="1"/>
            <p:nvPr/>
          </p:nvSpPr>
          <p:spPr>
            <a:xfrm>
              <a:off x="422663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5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41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41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16" name="Google Shape;516;p41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17" name="Google Shape;517;p41"/>
            <p:cNvSpPr txBox="1"/>
            <p:nvPr/>
          </p:nvSpPr>
          <p:spPr>
            <a:xfrm>
              <a:off x="1171384" y="310382"/>
              <a:ext cx="2798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工具-Grafana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518" name="Google Shape;51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12328"/>
            <a:ext cx="11887200" cy="5113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" name="Google Shape;524;p42"/>
          <p:cNvGrpSpPr/>
          <p:nvPr/>
        </p:nvGrpSpPr>
        <p:grpSpPr>
          <a:xfrm>
            <a:off x="97836" y="192487"/>
            <a:ext cx="3871648" cy="867441"/>
            <a:chOff x="97836" y="192487"/>
            <a:chExt cx="3871648" cy="867441"/>
          </a:xfrm>
        </p:grpSpPr>
        <p:sp>
          <p:nvSpPr>
            <p:cNvPr id="525" name="Google Shape;525;p42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42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42"/>
            <p:cNvSpPr txBox="1"/>
            <p:nvPr/>
          </p:nvSpPr>
          <p:spPr>
            <a:xfrm>
              <a:off x="422663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</a:rPr>
                <a:t>5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42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42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0" name="Google Shape;530;p42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31" name="Google Shape;531;p42"/>
            <p:cNvSpPr txBox="1"/>
            <p:nvPr/>
          </p:nvSpPr>
          <p:spPr>
            <a:xfrm>
              <a:off x="1171384" y="310382"/>
              <a:ext cx="2798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工具-Grafana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532" name="Google Shape;53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325" y="1232053"/>
            <a:ext cx="11439350" cy="5493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43"/>
          <p:cNvSpPr/>
          <p:nvPr/>
        </p:nvSpPr>
        <p:spPr>
          <a:xfrm>
            <a:off x="3823835" y="1969400"/>
            <a:ext cx="4352400" cy="4352400"/>
          </a:xfrm>
          <a:prstGeom prst="arc">
            <a:avLst>
              <a:gd name="adj1" fmla="val 10767169"/>
              <a:gd name="adj2" fmla="val 0"/>
            </a:avLst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43"/>
          <p:cNvSpPr/>
          <p:nvPr/>
        </p:nvSpPr>
        <p:spPr>
          <a:xfrm>
            <a:off x="3691568" y="3998493"/>
            <a:ext cx="192000" cy="192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43"/>
          <p:cNvSpPr/>
          <p:nvPr/>
        </p:nvSpPr>
        <p:spPr>
          <a:xfrm>
            <a:off x="8067989" y="3998493"/>
            <a:ext cx="192000" cy="192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43"/>
          <p:cNvSpPr/>
          <p:nvPr/>
        </p:nvSpPr>
        <p:spPr>
          <a:xfrm>
            <a:off x="4271819" y="2577293"/>
            <a:ext cx="192000" cy="192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43"/>
          <p:cNvSpPr/>
          <p:nvPr/>
        </p:nvSpPr>
        <p:spPr>
          <a:xfrm>
            <a:off x="7536160" y="2577293"/>
            <a:ext cx="192000" cy="192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43"/>
          <p:cNvSpPr/>
          <p:nvPr/>
        </p:nvSpPr>
        <p:spPr>
          <a:xfrm>
            <a:off x="5903989" y="1872395"/>
            <a:ext cx="192000" cy="192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43"/>
          <p:cNvSpPr txBox="1"/>
          <p:nvPr/>
        </p:nvSpPr>
        <p:spPr>
          <a:xfrm>
            <a:off x="8171656" y="3899334"/>
            <a:ext cx="158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IPV6導入</a:t>
            </a:r>
            <a:endParaRPr sz="2400" b="1">
              <a:solidFill>
                <a:schemeClr val="lt1"/>
              </a:solidFill>
            </a:endParaRPr>
          </a:p>
        </p:txBody>
      </p:sp>
      <p:sp>
        <p:nvSpPr>
          <p:cNvPr id="545" name="Google Shape;545;p43"/>
          <p:cNvSpPr txBox="1"/>
          <p:nvPr/>
        </p:nvSpPr>
        <p:spPr>
          <a:xfrm>
            <a:off x="7691603" y="2427073"/>
            <a:ext cx="1585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DNS向上集中</a:t>
            </a:r>
            <a:endParaRPr sz="2400" b="1">
              <a:solidFill>
                <a:schemeClr val="lt1"/>
              </a:solidFill>
            </a:endParaRPr>
          </a:p>
        </p:txBody>
      </p:sp>
      <p:sp>
        <p:nvSpPr>
          <p:cNvPr id="546" name="Google Shape;546;p43"/>
          <p:cNvSpPr txBox="1"/>
          <p:nvPr/>
        </p:nvSpPr>
        <p:spPr>
          <a:xfrm>
            <a:off x="2159563" y="3899334"/>
            <a:ext cx="1585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全校有線網路汰換</a:t>
            </a:r>
            <a:endParaRPr sz="2400" b="1">
              <a:solidFill>
                <a:schemeClr val="lt1"/>
              </a:solidFill>
            </a:endParaRPr>
          </a:p>
        </p:txBody>
      </p:sp>
      <p:sp>
        <p:nvSpPr>
          <p:cNvPr id="547" name="Google Shape;547;p43"/>
          <p:cNvSpPr txBox="1"/>
          <p:nvPr/>
        </p:nvSpPr>
        <p:spPr>
          <a:xfrm>
            <a:off x="2698459" y="2427073"/>
            <a:ext cx="1585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全校交換器汰換</a:t>
            </a:r>
            <a:endParaRPr sz="2400" b="1">
              <a:solidFill>
                <a:schemeClr val="lt1"/>
              </a:solidFill>
            </a:endParaRPr>
          </a:p>
        </p:txBody>
      </p:sp>
      <p:sp>
        <p:nvSpPr>
          <p:cNvPr id="548" name="Google Shape;548;p43"/>
          <p:cNvSpPr txBox="1"/>
          <p:nvPr/>
        </p:nvSpPr>
        <p:spPr>
          <a:xfrm>
            <a:off x="5025436" y="1059975"/>
            <a:ext cx="19491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核心骨幹交換器汰換</a:t>
            </a:r>
            <a:endParaRPr sz="2400" b="1">
              <a:solidFill>
                <a:schemeClr val="lt1"/>
              </a:solidFill>
            </a:endParaRPr>
          </a:p>
        </p:txBody>
      </p:sp>
      <p:sp>
        <p:nvSpPr>
          <p:cNvPr id="549" name="Google Shape;549;p43"/>
          <p:cNvSpPr txBox="1"/>
          <p:nvPr/>
        </p:nvSpPr>
        <p:spPr>
          <a:xfrm>
            <a:off x="4013375" y="5960700"/>
            <a:ext cx="397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</a:rPr>
              <a:t>今年已完成重點項目</a:t>
            </a:r>
            <a:endParaRPr b="1"/>
          </a:p>
        </p:txBody>
      </p:sp>
      <p:grpSp>
        <p:nvGrpSpPr>
          <p:cNvPr id="550" name="Google Shape;550;p43"/>
          <p:cNvGrpSpPr/>
          <p:nvPr/>
        </p:nvGrpSpPr>
        <p:grpSpPr>
          <a:xfrm>
            <a:off x="97836" y="192475"/>
            <a:ext cx="4838239" cy="867505"/>
            <a:chOff x="97836" y="192475"/>
            <a:chExt cx="4838239" cy="867505"/>
          </a:xfrm>
        </p:grpSpPr>
        <p:sp>
          <p:nvSpPr>
            <p:cNvPr id="551" name="Google Shape;551;p43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43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43"/>
            <p:cNvSpPr txBox="1"/>
            <p:nvPr/>
          </p:nvSpPr>
          <p:spPr>
            <a:xfrm>
              <a:off x="226949" y="192475"/>
              <a:ext cx="944400" cy="72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43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43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56" name="Google Shape;556;p43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57" name="Google Shape;557;p43"/>
            <p:cNvSpPr txBox="1"/>
            <p:nvPr/>
          </p:nvSpPr>
          <p:spPr>
            <a:xfrm>
              <a:off x="1171375" y="310375"/>
              <a:ext cx="37647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今年已完成重點工作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pic>
        <p:nvPicPr>
          <p:cNvPr id="558" name="Google Shape;55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1140" y="2180225"/>
            <a:ext cx="3828499" cy="382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4"/>
          <p:cNvSpPr/>
          <p:nvPr/>
        </p:nvSpPr>
        <p:spPr>
          <a:xfrm rot="-1747954">
            <a:off x="8484112" y="1968083"/>
            <a:ext cx="1905270" cy="657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5" name="Google Shape;565;p44"/>
          <p:cNvCxnSpPr/>
          <p:nvPr/>
        </p:nvCxnSpPr>
        <p:spPr>
          <a:xfrm rot="10800000" flipH="1">
            <a:off x="8723370" y="98050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6" name="Google Shape;566;p44"/>
          <p:cNvSpPr/>
          <p:nvPr/>
        </p:nvSpPr>
        <p:spPr>
          <a:xfrm rot="-1747954">
            <a:off x="1027799" y="5386391"/>
            <a:ext cx="2432767" cy="56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7" name="Google Shape;567;p44"/>
          <p:cNvCxnSpPr/>
          <p:nvPr/>
        </p:nvCxnSpPr>
        <p:spPr>
          <a:xfrm rot="10800000" flipH="1">
            <a:off x="1655132" y="433936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8" name="Google Shape;568;p44"/>
          <p:cNvSpPr/>
          <p:nvPr/>
        </p:nvSpPr>
        <p:spPr>
          <a:xfrm>
            <a:off x="3914646" y="4475730"/>
            <a:ext cx="1483482" cy="648582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44"/>
          <p:cNvSpPr/>
          <p:nvPr/>
        </p:nvSpPr>
        <p:spPr>
          <a:xfrm>
            <a:off x="6763512" y="4475730"/>
            <a:ext cx="1482305" cy="648582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44"/>
          <p:cNvSpPr txBox="1"/>
          <p:nvPr/>
        </p:nvSpPr>
        <p:spPr>
          <a:xfrm>
            <a:off x="3967120" y="2197638"/>
            <a:ext cx="42174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THANKS</a:t>
            </a:r>
            <a:endParaRPr sz="7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0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感謝聆聽</a:t>
            </a:r>
            <a:endParaRPr sz="77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71" name="Google Shape;571;p44"/>
          <p:cNvSpPr/>
          <p:nvPr/>
        </p:nvSpPr>
        <p:spPr>
          <a:xfrm>
            <a:off x="5726039" y="5647206"/>
            <a:ext cx="764694" cy="435142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44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2" y="0"/>
            <a:ext cx="12191999" cy="81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2"/>
          <p:cNvSpPr/>
          <p:nvPr/>
        </p:nvSpPr>
        <p:spPr>
          <a:xfrm rot="-1747954">
            <a:off x="8484112" y="1968083"/>
            <a:ext cx="1905270" cy="657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5" name="Google Shape;145;p22"/>
          <p:cNvCxnSpPr/>
          <p:nvPr/>
        </p:nvCxnSpPr>
        <p:spPr>
          <a:xfrm rot="10800000" flipH="1">
            <a:off x="8723370" y="98050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6" name="Google Shape;146;p22"/>
          <p:cNvSpPr/>
          <p:nvPr/>
        </p:nvSpPr>
        <p:spPr>
          <a:xfrm rot="-1747954">
            <a:off x="1027799" y="5386391"/>
            <a:ext cx="2432767" cy="56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7" name="Google Shape;147;p22"/>
          <p:cNvCxnSpPr/>
          <p:nvPr/>
        </p:nvCxnSpPr>
        <p:spPr>
          <a:xfrm rot="10800000" flipH="1">
            <a:off x="1655132" y="4339361"/>
            <a:ext cx="2005070" cy="1123721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22"/>
          <p:cNvSpPr/>
          <p:nvPr/>
        </p:nvSpPr>
        <p:spPr>
          <a:xfrm>
            <a:off x="3914646" y="4475730"/>
            <a:ext cx="1483482" cy="648582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2"/>
          <p:cNvSpPr/>
          <p:nvPr/>
        </p:nvSpPr>
        <p:spPr>
          <a:xfrm>
            <a:off x="6763512" y="4475730"/>
            <a:ext cx="1482305" cy="648582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2"/>
          <p:cNvSpPr/>
          <p:nvPr/>
        </p:nvSpPr>
        <p:spPr>
          <a:xfrm>
            <a:off x="5726039" y="5647206"/>
            <a:ext cx="764694" cy="435142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2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2"/>
          <p:cNvSpPr txBox="1"/>
          <p:nvPr/>
        </p:nvSpPr>
        <p:spPr>
          <a:xfrm>
            <a:off x="5623674" y="1914866"/>
            <a:ext cx="1596900" cy="1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3" name="Google Shape;153;p22"/>
          <p:cNvCxnSpPr/>
          <p:nvPr/>
        </p:nvCxnSpPr>
        <p:spPr>
          <a:xfrm>
            <a:off x="4266280" y="3567652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4" name="Google Shape;154;p22"/>
          <p:cNvSpPr txBox="1"/>
          <p:nvPr/>
        </p:nvSpPr>
        <p:spPr>
          <a:xfrm>
            <a:off x="4170513" y="3587625"/>
            <a:ext cx="38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4400" b="1">
                <a:solidFill>
                  <a:schemeClr val="dk1"/>
                </a:solidFill>
              </a:rPr>
              <a:t>電腦中心成員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155" name="Google Shape;155;p22"/>
          <p:cNvCxnSpPr/>
          <p:nvPr/>
        </p:nvCxnSpPr>
        <p:spPr>
          <a:xfrm>
            <a:off x="4245720" y="4289113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23"/>
          <p:cNvGrpSpPr/>
          <p:nvPr/>
        </p:nvGrpSpPr>
        <p:grpSpPr>
          <a:xfrm>
            <a:off x="5327894" y="2366451"/>
            <a:ext cx="6491563" cy="3545100"/>
            <a:chOff x="2844800" y="1304396"/>
            <a:chExt cx="2803525" cy="1466250"/>
          </a:xfrm>
        </p:grpSpPr>
        <p:grpSp>
          <p:nvGrpSpPr>
            <p:cNvPr id="162" name="Google Shape;162;p23"/>
            <p:cNvGrpSpPr/>
            <p:nvPr/>
          </p:nvGrpSpPr>
          <p:grpSpPr>
            <a:xfrm>
              <a:off x="3209925" y="1304396"/>
              <a:ext cx="2073274" cy="1397000"/>
              <a:chOff x="4843457" y="992546"/>
              <a:chExt cx="2073274" cy="1397000"/>
            </a:xfrm>
          </p:grpSpPr>
          <p:sp>
            <p:nvSpPr>
              <p:cNvPr id="163" name="Google Shape;163;p23"/>
              <p:cNvSpPr/>
              <p:nvPr/>
            </p:nvSpPr>
            <p:spPr>
              <a:xfrm>
                <a:off x="4843457" y="992546"/>
                <a:ext cx="2073274" cy="1397000"/>
              </a:xfrm>
              <a:custGeom>
                <a:avLst/>
                <a:gdLst/>
                <a:ahLst/>
                <a:cxnLst/>
                <a:rect l="l" t="t" r="r" b="b"/>
                <a:pathLst>
                  <a:path w="1146" h="772" extrusionOk="0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23"/>
              <p:cNvSpPr/>
              <p:nvPr/>
            </p:nvSpPr>
            <p:spPr>
              <a:xfrm>
                <a:off x="4926007" y="1068746"/>
                <a:ext cx="1914600" cy="1181100"/>
              </a:xfrm>
              <a:prstGeom prst="rect">
                <a:avLst/>
              </a:prstGeom>
              <a:blipFill rotWithShape="1">
                <a:blip r:embed="rId3">
                  <a:alphaModFix/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65;p23"/>
              <p:cNvSpPr/>
              <p:nvPr/>
            </p:nvSpPr>
            <p:spPr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686" extrusionOk="0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lt1">
                  <a:alpha val="22750"/>
                </a:schemeClr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6" name="Google Shape;166;p2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167" name="Google Shape;167;p23"/>
              <p:cNvSpPr/>
              <p:nvPr/>
            </p:nvSpPr>
            <p:spPr>
              <a:xfrm>
                <a:off x="4462463" y="2481263"/>
                <a:ext cx="2800348" cy="66675"/>
              </a:xfrm>
              <a:custGeom>
                <a:avLst/>
                <a:gdLst/>
                <a:ahLst/>
                <a:cxnLst/>
                <a:rect l="l" t="t" r="r" b="b"/>
                <a:pathLst>
                  <a:path w="1547" h="37" extrusionOk="0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168;p23"/>
              <p:cNvSpPr/>
              <p:nvPr/>
            </p:nvSpPr>
            <p:spPr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/>
                <a:rect l="l" t="t" r="r" b="b"/>
                <a:pathLst>
                  <a:path w="1540" h="47" extrusionOk="0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169;p23"/>
              <p:cNvSpPr/>
              <p:nvPr/>
            </p:nvSpPr>
            <p:spPr>
              <a:xfrm>
                <a:off x="5672138" y="2425701"/>
                <a:ext cx="392113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5" extrusionOk="0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70" name="Google Shape;170;p23"/>
          <p:cNvSpPr/>
          <p:nvPr/>
        </p:nvSpPr>
        <p:spPr>
          <a:xfrm>
            <a:off x="602224" y="1393250"/>
            <a:ext cx="5427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lt1"/>
                </a:solidFill>
              </a:rPr>
              <a:t>電腦中心主任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71" name="Google Shape;171;p23"/>
          <p:cNvSpPr txBox="1"/>
          <p:nvPr/>
        </p:nvSpPr>
        <p:spPr>
          <a:xfrm>
            <a:off x="602225" y="1916450"/>
            <a:ext cx="5052000" cy="45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lt1"/>
                </a:solidFill>
              </a:rPr>
              <a:t>負責：補助款計畫撰寫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校內系統規劃撰寫：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招生&amp;繳費自動核銷系統(新)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報修系統(新)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社團系統(新)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班級經營系統(新)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電腦教室日誌系統(新)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場地借用系統(新)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新生報到系統(新)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校車系統(持續建置中)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....等相關需求系統....及一堆的課務</a:t>
            </a:r>
            <a:endParaRPr sz="2300" b="1">
              <a:solidFill>
                <a:schemeClr val="lt1"/>
              </a:solidFill>
            </a:endParaRPr>
          </a:p>
        </p:txBody>
      </p:sp>
      <p:sp>
        <p:nvSpPr>
          <p:cNvPr id="172" name="Google Shape;172;p23"/>
          <p:cNvSpPr txBox="1"/>
          <p:nvPr/>
        </p:nvSpPr>
        <p:spPr>
          <a:xfrm>
            <a:off x="7216175" y="2646625"/>
            <a:ext cx="2715000" cy="4467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highlight>
                  <a:srgbClr val="FF9900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Google官方專業認證</a:t>
            </a:r>
            <a:endParaRPr sz="2000" b="1">
              <a:solidFill>
                <a:srgbClr val="FFFFFF"/>
              </a:solidFill>
              <a:highlight>
                <a:srgbClr val="FF9900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73" name="Google Shape;17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04847" y="3539238"/>
            <a:ext cx="1196614" cy="118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97722" y="3539238"/>
            <a:ext cx="1170747" cy="118552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3"/>
          <p:cNvSpPr txBox="1"/>
          <p:nvPr/>
        </p:nvSpPr>
        <p:spPr>
          <a:xfrm>
            <a:off x="6331440" y="4690213"/>
            <a:ext cx="22263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專業教師L1/L2</a:t>
            </a:r>
            <a:endParaRPr sz="1800" b="1">
              <a:solidFill>
                <a:srgbClr val="FFFF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76" name="Google Shape;17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549998" y="3619435"/>
            <a:ext cx="1170432" cy="105156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3"/>
          <p:cNvSpPr txBox="1"/>
          <p:nvPr/>
        </p:nvSpPr>
        <p:spPr>
          <a:xfrm>
            <a:off x="8550059" y="4691275"/>
            <a:ext cx="11703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講師</a:t>
            </a:r>
            <a:endParaRPr sz="1800" b="1">
              <a:solidFill>
                <a:srgbClr val="FFFF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78" name="Google Shape;178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724678" y="3610493"/>
            <a:ext cx="1107275" cy="110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3"/>
          <p:cNvSpPr txBox="1"/>
          <p:nvPr/>
        </p:nvSpPr>
        <p:spPr>
          <a:xfrm>
            <a:off x="9582803" y="4690215"/>
            <a:ext cx="13386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系統管理師</a:t>
            </a:r>
            <a:endParaRPr sz="1800" b="1">
              <a:solidFill>
                <a:srgbClr val="FFFF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180" name="Google Shape;180;p23"/>
          <p:cNvGrpSpPr/>
          <p:nvPr/>
        </p:nvGrpSpPr>
        <p:grpSpPr>
          <a:xfrm>
            <a:off x="97824" y="192477"/>
            <a:ext cx="5230046" cy="867441"/>
            <a:chOff x="97836" y="192487"/>
            <a:chExt cx="4145238" cy="867441"/>
          </a:xfrm>
        </p:grpSpPr>
        <p:sp>
          <p:nvSpPr>
            <p:cNvPr id="181" name="Google Shape;181;p23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23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23"/>
            <p:cNvSpPr txBox="1"/>
            <p:nvPr/>
          </p:nvSpPr>
          <p:spPr>
            <a:xfrm>
              <a:off x="483058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3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3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6" name="Google Shape;186;p23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7" name="Google Shape;187;p23"/>
            <p:cNvSpPr txBox="1"/>
            <p:nvPr/>
          </p:nvSpPr>
          <p:spPr>
            <a:xfrm>
              <a:off x="1171374" y="310375"/>
              <a:ext cx="30717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電腦中心成員(葉俞佛)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24"/>
          <p:cNvGrpSpPr/>
          <p:nvPr/>
        </p:nvGrpSpPr>
        <p:grpSpPr>
          <a:xfrm>
            <a:off x="5327915" y="2366494"/>
            <a:ext cx="6491583" cy="3545148"/>
            <a:chOff x="2844800" y="1304396"/>
            <a:chExt cx="2803525" cy="1466250"/>
          </a:xfrm>
        </p:grpSpPr>
        <p:grpSp>
          <p:nvGrpSpPr>
            <p:cNvPr id="194" name="Google Shape;194;p2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195" name="Google Shape;195;p24"/>
              <p:cNvSpPr/>
              <p:nvPr/>
            </p:nvSpPr>
            <p:spPr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/>
                <a:rect l="l" t="t" r="r" b="b"/>
                <a:pathLst>
                  <a:path w="1146" h="772" extrusionOk="0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24"/>
              <p:cNvSpPr/>
              <p:nvPr/>
            </p:nvSpPr>
            <p:spPr>
              <a:xfrm>
                <a:off x="4926007" y="1068746"/>
                <a:ext cx="1914525" cy="1181100"/>
              </a:xfrm>
              <a:prstGeom prst="rect">
                <a:avLst/>
              </a:prstGeom>
              <a:blipFill rotWithShape="1">
                <a:blip r:embed="rId3">
                  <a:alphaModFix/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97;p24"/>
              <p:cNvSpPr/>
              <p:nvPr/>
            </p:nvSpPr>
            <p:spPr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686" extrusionOk="0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lt1">
                  <a:alpha val="22745"/>
                </a:schemeClr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198;p24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199" name="Google Shape;199;p24"/>
              <p:cNvSpPr/>
              <p:nvPr/>
            </p:nvSpPr>
            <p:spPr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/>
                <a:rect l="l" t="t" r="r" b="b"/>
                <a:pathLst>
                  <a:path w="1547" h="37" extrusionOk="0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p24"/>
              <p:cNvSpPr/>
              <p:nvPr/>
            </p:nvSpPr>
            <p:spPr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/>
                <a:rect l="l" t="t" r="r" b="b"/>
                <a:pathLst>
                  <a:path w="1540" h="47" extrusionOk="0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24"/>
              <p:cNvSpPr/>
              <p:nvPr/>
            </p:nvSpPr>
            <p:spPr>
              <a:xfrm>
                <a:off x="5672138" y="2425701"/>
                <a:ext cx="392113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5" extrusionOk="0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60950" rIns="121900" bIns="6095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02" name="Google Shape;202;p24"/>
          <p:cNvSpPr/>
          <p:nvPr/>
        </p:nvSpPr>
        <p:spPr>
          <a:xfrm>
            <a:off x="602224" y="1393250"/>
            <a:ext cx="5427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lt1"/>
                </a:solidFill>
              </a:rPr>
              <a:t>電腦中心技士</a:t>
            </a:r>
            <a:endParaRPr b="1">
              <a:solidFill>
                <a:schemeClr val="lt1"/>
              </a:solidFill>
            </a:endParaRPr>
          </a:p>
        </p:txBody>
      </p:sp>
      <p:grpSp>
        <p:nvGrpSpPr>
          <p:cNvPr id="203" name="Google Shape;203;p24"/>
          <p:cNvGrpSpPr/>
          <p:nvPr/>
        </p:nvGrpSpPr>
        <p:grpSpPr>
          <a:xfrm>
            <a:off x="97824" y="192477"/>
            <a:ext cx="5230046" cy="867493"/>
            <a:chOff x="97836" y="192487"/>
            <a:chExt cx="4145238" cy="867493"/>
          </a:xfrm>
        </p:grpSpPr>
        <p:sp>
          <p:nvSpPr>
            <p:cNvPr id="204" name="Google Shape;204;p24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24"/>
            <p:cNvSpPr txBox="1"/>
            <p:nvPr/>
          </p:nvSpPr>
          <p:spPr>
            <a:xfrm>
              <a:off x="483058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4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4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9" name="Google Shape;209;p24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10" name="Google Shape;210;p24"/>
            <p:cNvSpPr txBox="1"/>
            <p:nvPr/>
          </p:nvSpPr>
          <p:spPr>
            <a:xfrm>
              <a:off x="1171374" y="310375"/>
              <a:ext cx="30717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電腦中心成員(謝勝任)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sp>
        <p:nvSpPr>
          <p:cNvPr id="211" name="Google Shape;211;p24"/>
          <p:cNvSpPr txBox="1"/>
          <p:nvPr/>
        </p:nvSpPr>
        <p:spPr>
          <a:xfrm>
            <a:off x="602225" y="1916450"/>
            <a:ext cx="4828500" cy="45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lt1"/>
                </a:solidFill>
              </a:rPr>
              <a:t>負責管理系統：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lt1"/>
                </a:solidFill>
              </a:rPr>
              <a:t>Vmware Esxi (30台虛擬機系統)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Google Education 管理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FortiGate 防火牆管理                       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Phantosys 還原軟體管理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EVO 還原軟體管理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Windows 系統維護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Linux 系統維護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學校網站維護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….等各種專案系統維護</a:t>
            </a:r>
            <a:endParaRPr sz="2300" b="1">
              <a:solidFill>
                <a:schemeClr val="lt1"/>
              </a:solidFill>
            </a:endParaRPr>
          </a:p>
        </p:txBody>
      </p:sp>
      <p:pic>
        <p:nvPicPr>
          <p:cNvPr id="212" name="Google Shape;21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57025" y="1744780"/>
            <a:ext cx="2840100" cy="2007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72513" y="3193602"/>
            <a:ext cx="2944424" cy="2219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4" descr="CertBadge_Administrator_web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69350" y="2894375"/>
            <a:ext cx="1905525" cy="190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oogle Shape;220;p25"/>
          <p:cNvGrpSpPr/>
          <p:nvPr/>
        </p:nvGrpSpPr>
        <p:grpSpPr>
          <a:xfrm>
            <a:off x="97824" y="192477"/>
            <a:ext cx="5230046" cy="867441"/>
            <a:chOff x="97836" y="192487"/>
            <a:chExt cx="4145238" cy="867441"/>
          </a:xfrm>
        </p:grpSpPr>
        <p:sp>
          <p:nvSpPr>
            <p:cNvPr id="221" name="Google Shape;221;p25"/>
            <p:cNvSpPr/>
            <p:nvPr/>
          </p:nvSpPr>
          <p:spPr>
            <a:xfrm>
              <a:off x="283764" y="807273"/>
              <a:ext cx="277699" cy="121920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25"/>
            <p:cNvSpPr/>
            <p:nvPr/>
          </p:nvSpPr>
          <p:spPr>
            <a:xfrm>
              <a:off x="817244" y="807273"/>
              <a:ext cx="277478" cy="121920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25"/>
            <p:cNvSpPr txBox="1"/>
            <p:nvPr/>
          </p:nvSpPr>
          <p:spPr>
            <a:xfrm>
              <a:off x="483058" y="192487"/>
              <a:ext cx="4929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25"/>
            <p:cNvSpPr/>
            <p:nvPr/>
          </p:nvSpPr>
          <p:spPr>
            <a:xfrm>
              <a:off x="282936" y="254000"/>
              <a:ext cx="812095" cy="276756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25"/>
            <p:cNvSpPr/>
            <p:nvPr/>
          </p:nvSpPr>
          <p:spPr>
            <a:xfrm rot="-1747641">
              <a:off x="76468" y="952411"/>
              <a:ext cx="390137" cy="1343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6" name="Google Shape;226;p25"/>
            <p:cNvCxnSpPr/>
            <p:nvPr/>
          </p:nvCxnSpPr>
          <p:spPr>
            <a:xfrm rot="10800000" flipH="1">
              <a:off x="125425" y="750193"/>
              <a:ext cx="410400" cy="2301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27" name="Google Shape;227;p25"/>
            <p:cNvSpPr txBox="1"/>
            <p:nvPr/>
          </p:nvSpPr>
          <p:spPr>
            <a:xfrm>
              <a:off x="1171374" y="310375"/>
              <a:ext cx="30717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電腦中心成員(謝勝任)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sp>
        <p:nvSpPr>
          <p:cNvPr id="228" name="Google Shape;228;p25"/>
          <p:cNvSpPr txBox="1"/>
          <p:nvPr/>
        </p:nvSpPr>
        <p:spPr>
          <a:xfrm>
            <a:off x="602225" y="1383050"/>
            <a:ext cx="4828500" cy="45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lt1"/>
                </a:solidFill>
              </a:rPr>
              <a:t>負責管理設備：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約500台電腦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約30台交換器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七台機架伺服器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七台桌機伺服器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300" b="1">
                <a:solidFill>
                  <a:schemeClr val="lt1"/>
                </a:solidFill>
              </a:rPr>
              <a:t>........還有許許多多的.........</a:t>
            </a:r>
            <a:endParaRPr sz="23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300" b="1">
              <a:solidFill>
                <a:schemeClr val="lt1"/>
              </a:solidFill>
            </a:endParaRPr>
          </a:p>
        </p:txBody>
      </p:sp>
      <p:pic>
        <p:nvPicPr>
          <p:cNvPr id="229" name="Google Shape;229;p25"/>
          <p:cNvPicPr preferRelativeResize="0"/>
          <p:nvPr/>
        </p:nvPicPr>
        <p:blipFill rotWithShape="1">
          <a:blip r:embed="rId3">
            <a:alphaModFix/>
          </a:blip>
          <a:srcRect t="20285" b="21757"/>
          <a:stretch/>
        </p:blipFill>
        <p:spPr>
          <a:xfrm>
            <a:off x="320325" y="3552425"/>
            <a:ext cx="6074050" cy="352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4375" y="304800"/>
            <a:ext cx="4912684" cy="655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2" y="0"/>
            <a:ext cx="12191999" cy="81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6"/>
          <p:cNvSpPr/>
          <p:nvPr/>
        </p:nvSpPr>
        <p:spPr>
          <a:xfrm rot="-1748166">
            <a:off x="8484146" y="1968023"/>
            <a:ext cx="1905169" cy="6567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8" name="Google Shape;238;p26"/>
          <p:cNvCxnSpPr/>
          <p:nvPr/>
        </p:nvCxnSpPr>
        <p:spPr>
          <a:xfrm rot="10800000" flipH="1">
            <a:off x="8723370" y="98042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9" name="Google Shape;239;p26"/>
          <p:cNvSpPr/>
          <p:nvPr/>
        </p:nvSpPr>
        <p:spPr>
          <a:xfrm rot="-1748094">
            <a:off x="1027754" y="5386371"/>
            <a:ext cx="2432695" cy="56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26"/>
          <p:cNvCxnSpPr/>
          <p:nvPr/>
        </p:nvCxnSpPr>
        <p:spPr>
          <a:xfrm rot="10800000" flipH="1">
            <a:off x="1655132" y="4339282"/>
            <a:ext cx="2005200" cy="1123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1" name="Google Shape;241;p26"/>
          <p:cNvSpPr/>
          <p:nvPr/>
        </p:nvSpPr>
        <p:spPr>
          <a:xfrm>
            <a:off x="3914646" y="4475730"/>
            <a:ext cx="1482216" cy="649224"/>
          </a:xfrm>
          <a:custGeom>
            <a:avLst/>
            <a:gdLst/>
            <a:ahLst/>
            <a:cxnLst/>
            <a:rect l="l" t="t" r="r" b="b"/>
            <a:pathLst>
              <a:path w="1388493" h="609600" extrusionOk="0">
                <a:moveTo>
                  <a:pt x="0" y="0"/>
                </a:moveTo>
                <a:lnTo>
                  <a:pt x="150486" y="0"/>
                </a:lnTo>
                <a:lnTo>
                  <a:pt x="150486" y="459114"/>
                </a:lnTo>
                <a:lnTo>
                  <a:pt x="1388493" y="459114"/>
                </a:lnTo>
                <a:lnTo>
                  <a:pt x="1388493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6"/>
          <p:cNvSpPr/>
          <p:nvPr/>
        </p:nvSpPr>
        <p:spPr>
          <a:xfrm>
            <a:off x="6763512" y="4475730"/>
            <a:ext cx="1481040" cy="649224"/>
          </a:xfrm>
          <a:custGeom>
            <a:avLst/>
            <a:gdLst/>
            <a:ahLst/>
            <a:cxnLst/>
            <a:rect l="l" t="t" r="r" b="b"/>
            <a:pathLst>
              <a:path w="1387391" h="609600" extrusionOk="0">
                <a:moveTo>
                  <a:pt x="1236905" y="0"/>
                </a:moveTo>
                <a:lnTo>
                  <a:pt x="1387391" y="0"/>
                </a:lnTo>
                <a:lnTo>
                  <a:pt x="1387391" y="609600"/>
                </a:lnTo>
                <a:lnTo>
                  <a:pt x="0" y="609600"/>
                </a:lnTo>
                <a:lnTo>
                  <a:pt x="0" y="459114"/>
                </a:lnTo>
                <a:lnTo>
                  <a:pt x="1236905" y="459114"/>
                </a:lnTo>
                <a:lnTo>
                  <a:pt x="12369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6"/>
          <p:cNvSpPr/>
          <p:nvPr/>
        </p:nvSpPr>
        <p:spPr>
          <a:xfrm>
            <a:off x="5726039" y="5647206"/>
            <a:ext cx="765096" cy="434911"/>
          </a:xfrm>
          <a:custGeom>
            <a:avLst/>
            <a:gdLst/>
            <a:ahLst/>
            <a:cxnLst/>
            <a:rect l="l" t="t" r="r" b="b"/>
            <a:pathLst>
              <a:path w="400050" h="228600" extrusionOk="0">
                <a:moveTo>
                  <a:pt x="0" y="38100"/>
                </a:moveTo>
                <a:lnTo>
                  <a:pt x="42862" y="0"/>
                </a:lnTo>
                <a:lnTo>
                  <a:pt x="190500" y="152400"/>
                </a:lnTo>
                <a:lnTo>
                  <a:pt x="357187" y="4763"/>
                </a:lnTo>
                <a:lnTo>
                  <a:pt x="400050" y="38100"/>
                </a:lnTo>
                <a:lnTo>
                  <a:pt x="195262" y="228600"/>
                </a:lnTo>
                <a:lnTo>
                  <a:pt x="0" y="381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6"/>
          <p:cNvSpPr/>
          <p:nvPr/>
        </p:nvSpPr>
        <p:spPr>
          <a:xfrm>
            <a:off x="3910226" y="1521166"/>
            <a:ext cx="4331171" cy="1476034"/>
          </a:xfrm>
          <a:custGeom>
            <a:avLst/>
            <a:gdLst/>
            <a:ahLst/>
            <a:cxnLst/>
            <a:rect l="l" t="t" r="r" b="b"/>
            <a:pathLst>
              <a:path w="4331171" h="1476034" extrusionOk="0">
                <a:moveTo>
                  <a:pt x="0" y="0"/>
                </a:moveTo>
                <a:lnTo>
                  <a:pt x="4331171" y="0"/>
                </a:lnTo>
                <a:lnTo>
                  <a:pt x="4331171" y="1476034"/>
                </a:lnTo>
                <a:lnTo>
                  <a:pt x="4180181" y="1476034"/>
                </a:lnTo>
                <a:lnTo>
                  <a:pt x="4180181" y="150990"/>
                </a:lnTo>
                <a:lnTo>
                  <a:pt x="150990" y="150990"/>
                </a:lnTo>
                <a:lnTo>
                  <a:pt x="150990" y="1476034"/>
                </a:lnTo>
                <a:lnTo>
                  <a:pt x="0" y="1476034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6"/>
          <p:cNvSpPr txBox="1"/>
          <p:nvPr/>
        </p:nvSpPr>
        <p:spPr>
          <a:xfrm>
            <a:off x="5623674" y="1914866"/>
            <a:ext cx="1596900" cy="1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</a:rPr>
              <a:t>2</a:t>
            </a:r>
            <a:endParaRPr sz="1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6" name="Google Shape;246;p26"/>
          <p:cNvCxnSpPr/>
          <p:nvPr/>
        </p:nvCxnSpPr>
        <p:spPr>
          <a:xfrm>
            <a:off x="4266280" y="3567652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7" name="Google Shape;247;p26"/>
          <p:cNvSpPr txBox="1"/>
          <p:nvPr/>
        </p:nvSpPr>
        <p:spPr>
          <a:xfrm>
            <a:off x="4170513" y="3587625"/>
            <a:ext cx="38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4400" b="1">
                <a:solidFill>
                  <a:schemeClr val="dk1"/>
                </a:solidFill>
              </a:rPr>
              <a:t>舊網路架構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248" name="Google Shape;248;p26"/>
          <p:cNvCxnSpPr/>
          <p:nvPr/>
        </p:nvCxnSpPr>
        <p:spPr>
          <a:xfrm>
            <a:off x="4245720" y="4289113"/>
            <a:ext cx="3652200" cy="12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7"/>
          <p:cNvSpPr txBox="1"/>
          <p:nvPr/>
        </p:nvSpPr>
        <p:spPr>
          <a:xfrm>
            <a:off x="1477200" y="1366500"/>
            <a:ext cx="9237600" cy="4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全桃園最安全的網路就在六和高中</a:t>
            </a:r>
            <a:endParaRPr sz="64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4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最安全的網路是???</a:t>
            </a:r>
            <a:endParaRPr sz="64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8"/>
          <p:cNvSpPr/>
          <p:nvPr/>
        </p:nvSpPr>
        <p:spPr>
          <a:xfrm>
            <a:off x="3887755" y="2417041"/>
            <a:ext cx="96011" cy="9601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27AA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28"/>
          <p:cNvSpPr/>
          <p:nvPr/>
        </p:nvSpPr>
        <p:spPr>
          <a:xfrm>
            <a:off x="8112224" y="2769119"/>
            <a:ext cx="96011" cy="9601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27AA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8"/>
          <p:cNvSpPr/>
          <p:nvPr/>
        </p:nvSpPr>
        <p:spPr>
          <a:xfrm>
            <a:off x="4367808" y="3997371"/>
            <a:ext cx="96011" cy="9601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27AA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3" name="Google Shape;263;p28"/>
          <p:cNvGrpSpPr/>
          <p:nvPr/>
        </p:nvGrpSpPr>
        <p:grpSpPr>
          <a:xfrm>
            <a:off x="97836" y="192487"/>
            <a:ext cx="3871625" cy="867493"/>
            <a:chOff x="97836" y="192487"/>
            <a:chExt cx="3871625" cy="867493"/>
          </a:xfrm>
        </p:grpSpPr>
        <p:sp>
          <p:nvSpPr>
            <p:cNvPr id="264" name="Google Shape;264;p28"/>
            <p:cNvSpPr/>
            <p:nvPr/>
          </p:nvSpPr>
          <p:spPr>
            <a:xfrm>
              <a:off x="283764" y="807273"/>
              <a:ext cx="277798" cy="121454"/>
            </a:xfrm>
            <a:custGeom>
              <a:avLst/>
              <a:gdLst/>
              <a:ahLst/>
              <a:cxnLst/>
              <a:rect l="l" t="t" r="r" b="b"/>
              <a:pathLst>
                <a:path w="1388493" h="609600" extrusionOk="0">
                  <a:moveTo>
                    <a:pt x="0" y="0"/>
                  </a:moveTo>
                  <a:lnTo>
                    <a:pt x="150486" y="0"/>
                  </a:lnTo>
                  <a:lnTo>
                    <a:pt x="150486" y="459114"/>
                  </a:lnTo>
                  <a:lnTo>
                    <a:pt x="1388493" y="459114"/>
                  </a:lnTo>
                  <a:lnTo>
                    <a:pt x="1388493" y="609600"/>
                  </a:lnTo>
                  <a:lnTo>
                    <a:pt x="0" y="60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28"/>
            <p:cNvSpPr/>
            <p:nvPr/>
          </p:nvSpPr>
          <p:spPr>
            <a:xfrm>
              <a:off x="817244" y="807273"/>
              <a:ext cx="277577" cy="121454"/>
            </a:xfrm>
            <a:custGeom>
              <a:avLst/>
              <a:gdLst/>
              <a:ahLst/>
              <a:cxnLst/>
              <a:rect l="l" t="t" r="r" b="b"/>
              <a:pathLst>
                <a:path w="1387391" h="609600" extrusionOk="0">
                  <a:moveTo>
                    <a:pt x="1236905" y="0"/>
                  </a:moveTo>
                  <a:lnTo>
                    <a:pt x="1387391" y="0"/>
                  </a:lnTo>
                  <a:lnTo>
                    <a:pt x="1387391" y="609600"/>
                  </a:lnTo>
                  <a:lnTo>
                    <a:pt x="0" y="609600"/>
                  </a:lnTo>
                  <a:lnTo>
                    <a:pt x="0" y="459114"/>
                  </a:lnTo>
                  <a:lnTo>
                    <a:pt x="1236905" y="459114"/>
                  </a:lnTo>
                  <a:lnTo>
                    <a:pt x="12369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28"/>
            <p:cNvSpPr txBox="1"/>
            <p:nvPr/>
          </p:nvSpPr>
          <p:spPr>
            <a:xfrm>
              <a:off x="422663" y="192487"/>
              <a:ext cx="49303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chemeClr val="lt1"/>
                  </a:solidFill>
                </a:rPr>
                <a:t>2</a:t>
              </a:r>
              <a:endPara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8"/>
            <p:cNvSpPr/>
            <p:nvPr/>
          </p:nvSpPr>
          <p:spPr>
            <a:xfrm>
              <a:off x="282936" y="254000"/>
              <a:ext cx="811057" cy="276403"/>
            </a:xfrm>
            <a:custGeom>
              <a:avLst/>
              <a:gdLst/>
              <a:ahLst/>
              <a:cxnLst/>
              <a:rect l="l" t="t" r="r" b="b"/>
              <a:pathLst>
                <a:path w="4331171" h="1476034" extrusionOk="0">
                  <a:moveTo>
                    <a:pt x="0" y="0"/>
                  </a:moveTo>
                  <a:lnTo>
                    <a:pt x="4331171" y="0"/>
                  </a:lnTo>
                  <a:lnTo>
                    <a:pt x="4331171" y="1476034"/>
                  </a:lnTo>
                  <a:lnTo>
                    <a:pt x="4180181" y="1476034"/>
                  </a:lnTo>
                  <a:lnTo>
                    <a:pt x="4180181" y="150990"/>
                  </a:lnTo>
                  <a:lnTo>
                    <a:pt x="150990" y="150990"/>
                  </a:lnTo>
                  <a:lnTo>
                    <a:pt x="150990" y="1476034"/>
                  </a:lnTo>
                  <a:lnTo>
                    <a:pt x="0" y="1476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28"/>
            <p:cNvSpPr/>
            <p:nvPr/>
          </p:nvSpPr>
          <p:spPr>
            <a:xfrm rot="-1747954">
              <a:off x="76436" y="952418"/>
              <a:ext cx="390110" cy="1345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69" name="Google Shape;269;p28"/>
            <p:cNvCxnSpPr/>
            <p:nvPr/>
          </p:nvCxnSpPr>
          <p:spPr>
            <a:xfrm rot="10800000" flipH="1">
              <a:off x="125425" y="750208"/>
              <a:ext cx="410544" cy="230085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70" name="Google Shape;270;p28"/>
            <p:cNvSpPr txBox="1"/>
            <p:nvPr/>
          </p:nvSpPr>
          <p:spPr>
            <a:xfrm>
              <a:off x="1171384" y="310382"/>
              <a:ext cx="2798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chemeClr val="lt1"/>
                  </a:solidFill>
                </a:rPr>
                <a:t>舊網路架構</a:t>
              </a:r>
              <a:endParaRPr sz="2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271" name="Google Shape;271;p28"/>
          <p:cNvGrpSpPr/>
          <p:nvPr/>
        </p:nvGrpSpPr>
        <p:grpSpPr>
          <a:xfrm>
            <a:off x="3035575" y="246849"/>
            <a:ext cx="9156423" cy="6364301"/>
            <a:chOff x="3035575" y="304799"/>
            <a:chExt cx="9156423" cy="6364301"/>
          </a:xfrm>
        </p:grpSpPr>
        <p:pic>
          <p:nvPicPr>
            <p:cNvPr id="272" name="Google Shape;272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035575" y="304799"/>
              <a:ext cx="9156423" cy="63643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3" name="Google Shape;273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731420" y="886199"/>
              <a:ext cx="780919" cy="43340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74" name="Google Shape;274;p28"/>
            <p:cNvCxnSpPr>
              <a:endCxn id="273" idx="2"/>
            </p:cNvCxnSpPr>
            <p:nvPr/>
          </p:nvCxnSpPr>
          <p:spPr>
            <a:xfrm rot="10800000" flipH="1">
              <a:off x="8249780" y="1319604"/>
              <a:ext cx="872100" cy="1327800"/>
            </a:xfrm>
            <a:prstGeom prst="straightConnector1">
              <a:avLst/>
            </a:prstGeom>
            <a:noFill/>
            <a:ln w="28575" cap="flat" cmpd="sng">
              <a:solidFill>
                <a:srgbClr val="0E091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275" name="Google Shape;275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737613" y="886200"/>
              <a:ext cx="396300" cy="396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6" name="Google Shape;276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184825" y="2183325"/>
              <a:ext cx="563450" cy="563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7" name="Google Shape;277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249800" y="1282500"/>
              <a:ext cx="563450" cy="563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8" name="Google Shape;278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915175" y="886200"/>
              <a:ext cx="563450" cy="563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915175" y="2083213"/>
              <a:ext cx="563450" cy="563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0" name="Google Shape;280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051225" y="3429000"/>
              <a:ext cx="563450" cy="563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寬螢幕</PresentationFormat>
  <Paragraphs>140</Paragraphs>
  <Slides>25</Slides>
  <Notes>25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29" baseType="lpstr">
      <vt:lpstr>Microsoft JhengHei</vt:lpstr>
      <vt:lpstr>Arial</vt:lpstr>
      <vt:lpstr>Calibri</vt:lpstr>
      <vt:lpstr>Office 主题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center79</dc:creator>
  <cp:lastModifiedBy>Windows 使用者</cp:lastModifiedBy>
  <cp:revision>1</cp:revision>
  <dcterms:modified xsi:type="dcterms:W3CDTF">2021-11-12T07:17:23Z</dcterms:modified>
</cp:coreProperties>
</file>