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heme/themeOverride1.xml" ContentType="application/vnd.openxmlformats-officedocument.themeOverr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1"/>
  </p:sldMasterIdLst>
  <p:notesMasterIdLst>
    <p:notesMasterId r:id="rId31"/>
  </p:notesMasterIdLst>
  <p:handoutMasterIdLst>
    <p:handoutMasterId r:id="rId32"/>
  </p:handoutMasterIdLst>
  <p:sldIdLst>
    <p:sldId id="256" r:id="rId2"/>
    <p:sldId id="361" r:id="rId3"/>
    <p:sldId id="257" r:id="rId4"/>
    <p:sldId id="341" r:id="rId5"/>
    <p:sldId id="351" r:id="rId6"/>
    <p:sldId id="416" r:id="rId7"/>
    <p:sldId id="415" r:id="rId8"/>
    <p:sldId id="414" r:id="rId9"/>
    <p:sldId id="400" r:id="rId10"/>
    <p:sldId id="413" r:id="rId11"/>
    <p:sldId id="393" r:id="rId12"/>
    <p:sldId id="408" r:id="rId13"/>
    <p:sldId id="402" r:id="rId14"/>
    <p:sldId id="403" r:id="rId15"/>
    <p:sldId id="404" r:id="rId16"/>
    <p:sldId id="407" r:id="rId17"/>
    <p:sldId id="401" r:id="rId18"/>
    <p:sldId id="394" r:id="rId19"/>
    <p:sldId id="396" r:id="rId20"/>
    <p:sldId id="397" r:id="rId21"/>
    <p:sldId id="395" r:id="rId22"/>
    <p:sldId id="406" r:id="rId23"/>
    <p:sldId id="377" r:id="rId24"/>
    <p:sldId id="398" r:id="rId25"/>
    <p:sldId id="409" r:id="rId26"/>
    <p:sldId id="410" r:id="rId27"/>
    <p:sldId id="412" r:id="rId28"/>
    <p:sldId id="411" r:id="rId29"/>
    <p:sldId id="318" r:id="rId30"/>
  </p:sldIdLst>
  <p:sldSz cx="9144000" cy="6858000" type="screen4x3"/>
  <p:notesSz cx="6797675" cy="9926638"/>
  <p:embeddedFontLst>
    <p:embeddedFont>
      <p:font typeface="標楷體" panose="03000509000000000000" pitchFamily="65" charset="-120"/>
      <p:regular r:id="rId33"/>
    </p:embeddedFont>
    <p:embeddedFont>
      <p:font typeface="Trebuchet MS" panose="020B0603020202020204" pitchFamily="34" charset="0"/>
      <p:regular r:id="rId34"/>
      <p:bold r:id="rId35"/>
      <p:italic r:id="rId36"/>
      <p:boldItalic r:id="rId37"/>
    </p:embeddedFont>
    <p:embeddedFont>
      <p:font typeface="Calibri" panose="020F0502020204030204" pitchFamily="34" charset="0"/>
      <p:regular r:id="rId38"/>
      <p:bold r:id="rId39"/>
      <p:italic r:id="rId40"/>
      <p:boldItalic r:id="rId41"/>
    </p:embeddedFont>
    <p:embeddedFont>
      <p:font typeface="標楷體" panose="03000509000000000000" pitchFamily="65" charset="-120"/>
      <p:regular r:id="rId33"/>
    </p:embeddedFont>
    <p:embeddedFont>
      <p:font typeface="Tahoma" panose="020B0604030504040204" pitchFamily="34" charset="0"/>
      <p:regular r:id="rId42"/>
      <p:bold r:id="rId43"/>
    </p:embeddedFont>
    <p:embeddedFont>
      <p:font typeface="Wingdings 2" panose="05020102010507070707" pitchFamily="18" charset="2"/>
      <p:regular r:id="rId4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318613F-446E-4D78-A893-45A2F666B91F}">
  <a:tblStyle styleId="{5318613F-446E-4D78-A893-45A2F666B91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9CF1AB2-1976-4502-BF36-3FF5EA218861}" styleName="中等深淺樣式 4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5758FB7-9AC5-4552-8A53-C91805E547FA}" styleName="佈景主題樣式 1 - 輔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301B821-A1FF-4177-AEE7-76D212191A09}" styleName="中等深淺樣式 1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34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4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font" Target="fonts/font9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A85C9F-FCD6-4993-9528-4311BF84B060}" type="doc">
      <dgm:prSet loTypeId="urn:microsoft.com/office/officeart/2005/8/layout/process2" loCatId="process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zh-TW"/>
        </a:p>
      </dgm:t>
    </dgm:pt>
    <dgm:pt modelId="{AB1508C4-962A-456C-9EFB-7744E7A6850E}">
      <dgm:prSet phldrT="[文字]" custT="1"/>
      <dgm:spPr/>
      <dgm:t>
        <a:bodyPr/>
        <a:lstStyle/>
        <a:p>
          <a:r>
            <a:rPr lang="zh-TW" altLang="en-US" sz="24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接獲轄下各連線單位之請求協助通知時，視需要派員</a:t>
          </a:r>
          <a:r>
            <a:rPr lang="zh-TW" altLang="en-US" sz="2400" baseline="0" dirty="0" smtClean="0">
              <a:solidFill>
                <a:srgbClr val="0070C0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到校</a:t>
          </a:r>
          <a:r>
            <a:rPr lang="zh-TW" altLang="en-US" sz="2400" dirty="0" smtClean="0">
              <a:solidFill>
                <a:srgbClr val="0070C0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參與協助應變處理</a:t>
          </a:r>
          <a:endParaRPr lang="zh-TW" altLang="en-US" sz="2400" dirty="0">
            <a:solidFill>
              <a:srgbClr val="0070C0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2228883B-4DCC-4D74-AFD0-B6D0AFC41D97}" type="parTrans" cxnId="{9D92BF6C-C70E-4372-9CE8-102B09C068E5}">
      <dgm:prSet/>
      <dgm:spPr/>
      <dgm:t>
        <a:bodyPr/>
        <a:lstStyle/>
        <a:p>
          <a:endParaRPr lang="zh-TW"/>
        </a:p>
      </dgm:t>
    </dgm:pt>
    <dgm:pt modelId="{0DD5DE82-B95D-4528-A702-A258F5E2C4C0}" type="sibTrans" cxnId="{9D92BF6C-C70E-4372-9CE8-102B09C068E5}">
      <dgm:prSet/>
      <dgm:spPr/>
      <dgm:t>
        <a:bodyPr/>
        <a:lstStyle/>
        <a:p>
          <a:endParaRPr lang="zh-TW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DA73121-7ACD-44EB-9F77-BC1F956B79A3}">
      <dgm:prSet phldrT="[文字]" custT="1"/>
      <dgm:spPr/>
      <dgm:t>
        <a:bodyPr/>
        <a:lstStyle/>
        <a:p>
          <a:r>
            <a:rPr lang="zh-TW" altLang="en-US" sz="24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提供資安改善建議，以增進各連線單位資安防禦能量</a:t>
          </a:r>
          <a:endParaRPr lang="zh-TW" altLang="en-US" sz="24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9D5E9B3D-5161-4742-ABC8-337499BD8A5B}" type="parTrans" cxnId="{8D7DE9C5-33BC-42E8-B5C2-3A03A63BAB13}">
      <dgm:prSet/>
      <dgm:spPr/>
      <dgm:t>
        <a:bodyPr/>
        <a:lstStyle/>
        <a:p>
          <a:endParaRPr lang="zh-TW" altLang="en-US"/>
        </a:p>
      </dgm:t>
    </dgm:pt>
    <dgm:pt modelId="{867E4AB5-30DA-438B-B56E-BEA203B01B23}" type="sibTrans" cxnId="{8D7DE9C5-33BC-42E8-B5C2-3A03A63BAB13}">
      <dgm:prSet/>
      <dgm:spPr/>
      <dgm:t>
        <a:bodyPr/>
        <a:lstStyle/>
        <a:p>
          <a:endParaRPr lang="zh-TW" altLang="en-US"/>
        </a:p>
      </dgm:t>
    </dgm:pt>
    <dgm:pt modelId="{1272140C-3BE2-4627-B269-1D7262534C1D}" type="pres">
      <dgm:prSet presAssocID="{0FA85C9F-FCD6-4993-9528-4311BF84B060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196E37D-2341-441E-BF4C-6D222E8119BE}" type="pres">
      <dgm:prSet presAssocID="{AB1508C4-962A-456C-9EFB-7744E7A6850E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77441B2-957A-4B93-80A5-70F8291A17AF}" type="pres">
      <dgm:prSet presAssocID="{0DD5DE82-B95D-4528-A702-A258F5E2C4C0}" presName="sibTrans" presStyleLbl="sibTrans2D1" presStyleIdx="0" presStyleCnt="1"/>
      <dgm:spPr/>
      <dgm:t>
        <a:bodyPr/>
        <a:lstStyle/>
        <a:p>
          <a:endParaRPr lang="zh-TW" altLang="en-US"/>
        </a:p>
      </dgm:t>
    </dgm:pt>
    <dgm:pt modelId="{9393169E-0DD9-4606-A9DD-8049AD99D454}" type="pres">
      <dgm:prSet presAssocID="{0DD5DE82-B95D-4528-A702-A258F5E2C4C0}" presName="connectorText" presStyleLbl="sibTrans2D1" presStyleIdx="0" presStyleCnt="1"/>
      <dgm:spPr/>
      <dgm:t>
        <a:bodyPr/>
        <a:lstStyle/>
        <a:p>
          <a:endParaRPr lang="zh-TW" altLang="en-US"/>
        </a:p>
      </dgm:t>
    </dgm:pt>
    <dgm:pt modelId="{63AB2A8D-B189-43F0-94F3-9211B73CC20D}" type="pres">
      <dgm:prSet presAssocID="{BDA73121-7ACD-44EB-9F77-BC1F956B79A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8D7DE9C5-33BC-42E8-B5C2-3A03A63BAB13}" srcId="{0FA85C9F-FCD6-4993-9528-4311BF84B060}" destId="{BDA73121-7ACD-44EB-9F77-BC1F956B79A3}" srcOrd="1" destOrd="0" parTransId="{9D5E9B3D-5161-4742-ABC8-337499BD8A5B}" sibTransId="{867E4AB5-30DA-438B-B56E-BEA203B01B23}"/>
    <dgm:cxn modelId="{78F92B35-4BC0-4DE9-A843-C6B8E04C4F45}" type="presOf" srcId="{0FA85C9F-FCD6-4993-9528-4311BF84B060}" destId="{1272140C-3BE2-4627-B269-1D7262534C1D}" srcOrd="0" destOrd="0" presId="urn:microsoft.com/office/officeart/2005/8/layout/process2"/>
    <dgm:cxn modelId="{5525C8D6-2046-4DAF-B677-1D2AE66B21EA}" type="presOf" srcId="{0DD5DE82-B95D-4528-A702-A258F5E2C4C0}" destId="{9393169E-0DD9-4606-A9DD-8049AD99D454}" srcOrd="1" destOrd="0" presId="urn:microsoft.com/office/officeart/2005/8/layout/process2"/>
    <dgm:cxn modelId="{3809CC6C-4BFA-4CFF-B7E0-EB3405EDD7AF}" type="presOf" srcId="{BDA73121-7ACD-44EB-9F77-BC1F956B79A3}" destId="{63AB2A8D-B189-43F0-94F3-9211B73CC20D}" srcOrd="0" destOrd="0" presId="urn:microsoft.com/office/officeart/2005/8/layout/process2"/>
    <dgm:cxn modelId="{9D92BF6C-C70E-4372-9CE8-102B09C068E5}" srcId="{0FA85C9F-FCD6-4993-9528-4311BF84B060}" destId="{AB1508C4-962A-456C-9EFB-7744E7A6850E}" srcOrd="0" destOrd="0" parTransId="{2228883B-4DCC-4D74-AFD0-B6D0AFC41D97}" sibTransId="{0DD5DE82-B95D-4528-A702-A258F5E2C4C0}"/>
    <dgm:cxn modelId="{D4384B3C-0940-4D64-85BF-6A8B43A5DE02}" type="presOf" srcId="{0DD5DE82-B95D-4528-A702-A258F5E2C4C0}" destId="{177441B2-957A-4B93-80A5-70F8291A17AF}" srcOrd="0" destOrd="0" presId="urn:microsoft.com/office/officeart/2005/8/layout/process2"/>
    <dgm:cxn modelId="{86BEE98E-A800-439B-BE66-B2A983451949}" type="presOf" srcId="{AB1508C4-962A-456C-9EFB-7744E7A6850E}" destId="{C196E37D-2341-441E-BF4C-6D222E8119BE}" srcOrd="0" destOrd="0" presId="urn:microsoft.com/office/officeart/2005/8/layout/process2"/>
    <dgm:cxn modelId="{BA81FB7B-92FB-4B11-BA8D-71F4618C3780}" type="presParOf" srcId="{1272140C-3BE2-4627-B269-1D7262534C1D}" destId="{C196E37D-2341-441E-BF4C-6D222E8119BE}" srcOrd="0" destOrd="0" presId="urn:microsoft.com/office/officeart/2005/8/layout/process2"/>
    <dgm:cxn modelId="{E8121821-2253-4B3D-AFE3-94746D505740}" type="presParOf" srcId="{1272140C-3BE2-4627-B269-1D7262534C1D}" destId="{177441B2-957A-4B93-80A5-70F8291A17AF}" srcOrd="1" destOrd="0" presId="urn:microsoft.com/office/officeart/2005/8/layout/process2"/>
    <dgm:cxn modelId="{38DEBAAC-358E-4715-A9CE-9FC40BA4087F}" type="presParOf" srcId="{177441B2-957A-4B93-80A5-70F8291A17AF}" destId="{9393169E-0DD9-4606-A9DD-8049AD99D454}" srcOrd="0" destOrd="0" presId="urn:microsoft.com/office/officeart/2005/8/layout/process2"/>
    <dgm:cxn modelId="{4931CFB8-9828-4BA9-A0F9-128F0EA7F707}" type="presParOf" srcId="{1272140C-3BE2-4627-B269-1D7262534C1D}" destId="{63AB2A8D-B189-43F0-94F3-9211B73CC20D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87AA9A-2D26-446F-997A-CB14BEE56A1F}" type="doc">
      <dgm:prSet loTypeId="urn:microsoft.com/office/officeart/2005/8/layout/process4" loCatId="process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B4794421-9C16-46A4-B1A1-7FE7BA42F155}">
      <dgm:prSet phldrT="[文字]" custT="1"/>
      <dgm:spPr/>
      <dgm:t>
        <a:bodyPr/>
        <a:lstStyle/>
        <a:p>
          <a:pPr algn="l"/>
          <a:r>
            <a:rPr lang="en-US" altLang="zh-TW" sz="2400" b="1" i="0" dirty="0" smtClean="0">
              <a:latin typeface="標楷體" panose="03000509000000000000" pitchFamily="65" charset="-120"/>
              <a:ea typeface="標楷體" panose="03000509000000000000" pitchFamily="65" charset="-120"/>
            </a:rPr>
            <a:t>* </a:t>
          </a:r>
          <a:r>
            <a:rPr lang="zh-TW" altLang="en-US" sz="2400" b="1" i="0" dirty="0" smtClean="0">
              <a:latin typeface="標楷體" panose="03000509000000000000" pitchFamily="65" charset="-120"/>
              <a:ea typeface="標楷體" panose="03000509000000000000" pitchFamily="65" charset="-120"/>
            </a:rPr>
            <a:t>連線單位發生重要主機資安事件</a:t>
          </a:r>
          <a:endParaRPr lang="zh-TW" altLang="en-US" sz="2400" b="1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2BF992F4-058C-4652-8285-4AF76097C867}" type="parTrans" cxnId="{D89B38E0-B6CC-4A1E-A8A2-DE24277F5544}">
      <dgm:prSet/>
      <dgm:spPr/>
      <dgm:t>
        <a:bodyPr/>
        <a:lstStyle/>
        <a:p>
          <a:endParaRPr lang="zh-TW" altLang="en-US"/>
        </a:p>
      </dgm:t>
    </dgm:pt>
    <dgm:pt modelId="{B230D1F8-DEDC-4716-8B95-05680FE44E1A}" type="sibTrans" cxnId="{D89B38E0-B6CC-4A1E-A8A2-DE24277F5544}">
      <dgm:prSet/>
      <dgm:spPr/>
      <dgm:t>
        <a:bodyPr/>
        <a:lstStyle/>
        <a:p>
          <a:endParaRPr lang="zh-TW" altLang="en-US"/>
        </a:p>
      </dgm:t>
    </dgm:pt>
    <dgm:pt modelId="{599EF5DE-E313-4798-9592-763D1E86815E}">
      <dgm:prSet phldrT="[文字]" custT="1"/>
      <dgm:spPr/>
      <dgm:t>
        <a:bodyPr/>
        <a:lstStyle/>
        <a:p>
          <a:pPr algn="l"/>
          <a:r>
            <a:rPr lang="en-US" altLang="zh-TW" sz="2400" b="1" dirty="0" smtClean="0">
              <a:latin typeface="標楷體" panose="03000509000000000000" pitchFamily="65" charset="-120"/>
              <a:ea typeface="標楷體" panose="03000509000000000000" pitchFamily="65" charset="-120"/>
            </a:rPr>
            <a:t>*</a:t>
          </a:r>
          <a:r>
            <a:rPr lang="zh-TW" altLang="en-US" sz="2400" b="1" dirty="0" smtClean="0">
              <a:latin typeface="標楷體" panose="03000509000000000000" pitchFamily="65" charset="-120"/>
              <a:ea typeface="標楷體" panose="03000509000000000000" pitchFamily="65" charset="-120"/>
            </a:rPr>
            <a:t> 協助進行損害管制作業</a:t>
          </a:r>
          <a:endParaRPr lang="zh-TW" altLang="en-US" sz="2400" b="1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44B6A85-8740-4156-A54C-744EEE8508B8}" type="parTrans" cxnId="{CB91C4EC-9992-4390-8B2E-7048906882F8}">
      <dgm:prSet/>
      <dgm:spPr/>
      <dgm:t>
        <a:bodyPr/>
        <a:lstStyle/>
        <a:p>
          <a:endParaRPr lang="zh-TW" altLang="en-US"/>
        </a:p>
      </dgm:t>
    </dgm:pt>
    <dgm:pt modelId="{F426F305-DF7C-412B-A0E0-E87CB3FCFC13}" type="sibTrans" cxnId="{CB91C4EC-9992-4390-8B2E-7048906882F8}">
      <dgm:prSet/>
      <dgm:spPr/>
      <dgm:t>
        <a:bodyPr/>
        <a:lstStyle/>
        <a:p>
          <a:endParaRPr lang="zh-TW" altLang="en-US"/>
        </a:p>
      </dgm:t>
    </dgm:pt>
    <dgm:pt modelId="{702D0139-F4BB-40A3-AE44-2F6ECF696E34}">
      <dgm:prSet phldrT="[文字]" custT="1"/>
      <dgm:spPr/>
      <dgm:t>
        <a:bodyPr/>
        <a:lstStyle/>
        <a:p>
          <a:pPr algn="l"/>
          <a:r>
            <a:rPr lang="en-US" altLang="zh-TW" sz="2400" b="1" dirty="0" smtClean="0">
              <a:latin typeface="標楷體" panose="03000509000000000000" pitchFamily="65" charset="-120"/>
              <a:ea typeface="標楷體" panose="03000509000000000000" pitchFamily="65" charset="-120"/>
            </a:rPr>
            <a:t>* </a:t>
          </a:r>
          <a:r>
            <a:rPr lang="zh-TW" altLang="en-US" sz="2400" b="1" dirty="0" smtClean="0">
              <a:latin typeface="標楷體" panose="03000509000000000000" pitchFamily="65" charset="-120"/>
              <a:ea typeface="標楷體" panose="03000509000000000000" pitchFamily="65" charset="-120"/>
            </a:rPr>
            <a:t>協助進行緊急應變處理</a:t>
          </a:r>
          <a:endParaRPr lang="zh-TW" altLang="en-US" sz="2400" b="1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05F5C49D-1D4E-47C3-8ACF-8281E5D83C67}" type="parTrans" cxnId="{1BB3F1F4-63F4-4FF7-84C4-654F050E84F3}">
      <dgm:prSet/>
      <dgm:spPr/>
      <dgm:t>
        <a:bodyPr/>
        <a:lstStyle/>
        <a:p>
          <a:endParaRPr lang="zh-TW" altLang="en-US"/>
        </a:p>
      </dgm:t>
    </dgm:pt>
    <dgm:pt modelId="{63841852-4E11-4507-8B37-C145D7C57F7B}" type="sibTrans" cxnId="{1BB3F1F4-63F4-4FF7-84C4-654F050E84F3}">
      <dgm:prSet/>
      <dgm:spPr/>
      <dgm:t>
        <a:bodyPr/>
        <a:lstStyle/>
        <a:p>
          <a:endParaRPr lang="zh-TW" altLang="en-US"/>
        </a:p>
      </dgm:t>
    </dgm:pt>
    <dgm:pt modelId="{5A58B6CF-4C09-40BE-BB2A-384490762C94}">
      <dgm:prSet phldrT="[文字]" custT="1"/>
      <dgm:spPr/>
      <dgm:t>
        <a:bodyPr/>
        <a:lstStyle/>
        <a:p>
          <a:pPr algn="l"/>
          <a:r>
            <a:rPr lang="en-US" altLang="zh-TW" sz="2400" b="1" dirty="0" smtClean="0">
              <a:latin typeface="標楷體" panose="03000509000000000000" pitchFamily="65" charset="-120"/>
              <a:ea typeface="標楷體" panose="03000509000000000000" pitchFamily="65" charset="-120"/>
            </a:rPr>
            <a:t>*</a:t>
          </a:r>
          <a:r>
            <a:rPr lang="zh-TW" altLang="en-US" sz="2400" b="1" dirty="0" smtClean="0">
              <a:latin typeface="標楷體" panose="03000509000000000000" pitchFamily="65" charset="-120"/>
              <a:ea typeface="標楷體" panose="03000509000000000000" pitchFamily="65" charset="-120"/>
            </a:rPr>
            <a:t> 協助後續資安改善建議</a:t>
          </a:r>
          <a:endParaRPr lang="zh-TW" altLang="en-US" sz="2400" b="1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56D85B21-5316-4AEA-9F6F-47031D9BBFEE}" type="parTrans" cxnId="{963685D9-C924-426D-AB09-DD8B0BD527B9}">
      <dgm:prSet/>
      <dgm:spPr/>
      <dgm:t>
        <a:bodyPr/>
        <a:lstStyle/>
        <a:p>
          <a:endParaRPr lang="zh-TW" altLang="en-US"/>
        </a:p>
      </dgm:t>
    </dgm:pt>
    <dgm:pt modelId="{A1F01E0C-FAB4-4719-AA0B-84A40B6B0914}" type="sibTrans" cxnId="{963685D9-C924-426D-AB09-DD8B0BD527B9}">
      <dgm:prSet/>
      <dgm:spPr/>
      <dgm:t>
        <a:bodyPr/>
        <a:lstStyle/>
        <a:p>
          <a:endParaRPr lang="zh-TW" altLang="en-US"/>
        </a:p>
      </dgm:t>
    </dgm:pt>
    <dgm:pt modelId="{F22D7C01-1683-40BA-8426-A7228873DAB5}" type="pres">
      <dgm:prSet presAssocID="{DA87AA9A-2D26-446F-997A-CB14BEE56A1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E6FBC20E-D8CD-4202-9472-1FDB5593DF86}" type="pres">
      <dgm:prSet presAssocID="{5A58B6CF-4C09-40BE-BB2A-384490762C94}" presName="boxAndChildren" presStyleCnt="0"/>
      <dgm:spPr/>
      <dgm:t>
        <a:bodyPr/>
        <a:lstStyle/>
        <a:p>
          <a:endParaRPr lang="zh-TW" altLang="en-US"/>
        </a:p>
      </dgm:t>
    </dgm:pt>
    <dgm:pt modelId="{727BF602-95E9-4067-98A3-94A6CC682601}" type="pres">
      <dgm:prSet presAssocID="{5A58B6CF-4C09-40BE-BB2A-384490762C94}" presName="parentTextBox" presStyleLbl="node1" presStyleIdx="0" presStyleCnt="4"/>
      <dgm:spPr/>
      <dgm:t>
        <a:bodyPr/>
        <a:lstStyle/>
        <a:p>
          <a:endParaRPr lang="zh-TW" altLang="en-US"/>
        </a:p>
      </dgm:t>
    </dgm:pt>
    <dgm:pt modelId="{D26C1541-B223-45AA-BA02-D75BCFABBE20}" type="pres">
      <dgm:prSet presAssocID="{F426F305-DF7C-412B-A0E0-E87CB3FCFC13}" presName="sp" presStyleCnt="0"/>
      <dgm:spPr/>
      <dgm:t>
        <a:bodyPr/>
        <a:lstStyle/>
        <a:p>
          <a:endParaRPr lang="zh-TW" altLang="en-US"/>
        </a:p>
      </dgm:t>
    </dgm:pt>
    <dgm:pt modelId="{80008AAE-2A05-42A5-8A29-37120A8A189E}" type="pres">
      <dgm:prSet presAssocID="{599EF5DE-E313-4798-9592-763D1E86815E}" presName="arrowAndChildren" presStyleCnt="0"/>
      <dgm:spPr/>
      <dgm:t>
        <a:bodyPr/>
        <a:lstStyle/>
        <a:p>
          <a:endParaRPr lang="zh-TW" altLang="en-US"/>
        </a:p>
      </dgm:t>
    </dgm:pt>
    <dgm:pt modelId="{7B51FC0D-4A89-4C6B-8CA2-21ECAF33D345}" type="pres">
      <dgm:prSet presAssocID="{599EF5DE-E313-4798-9592-763D1E86815E}" presName="parentTextArrow" presStyleLbl="node1" presStyleIdx="1" presStyleCnt="4"/>
      <dgm:spPr/>
      <dgm:t>
        <a:bodyPr/>
        <a:lstStyle/>
        <a:p>
          <a:endParaRPr lang="zh-TW" altLang="en-US"/>
        </a:p>
      </dgm:t>
    </dgm:pt>
    <dgm:pt modelId="{CB0A4BB7-0D0A-4374-888D-1E7A4E3A4EA9}" type="pres">
      <dgm:prSet presAssocID="{63841852-4E11-4507-8B37-C145D7C57F7B}" presName="sp" presStyleCnt="0"/>
      <dgm:spPr/>
      <dgm:t>
        <a:bodyPr/>
        <a:lstStyle/>
        <a:p>
          <a:endParaRPr lang="zh-TW" altLang="en-US"/>
        </a:p>
      </dgm:t>
    </dgm:pt>
    <dgm:pt modelId="{538684E4-049D-4739-A28E-AEB6BBC72679}" type="pres">
      <dgm:prSet presAssocID="{702D0139-F4BB-40A3-AE44-2F6ECF696E34}" presName="arrowAndChildren" presStyleCnt="0"/>
      <dgm:spPr/>
      <dgm:t>
        <a:bodyPr/>
        <a:lstStyle/>
        <a:p>
          <a:endParaRPr lang="zh-TW" altLang="en-US"/>
        </a:p>
      </dgm:t>
    </dgm:pt>
    <dgm:pt modelId="{E03C223C-76E7-476E-ABF7-68271825FC6D}" type="pres">
      <dgm:prSet presAssocID="{702D0139-F4BB-40A3-AE44-2F6ECF696E34}" presName="parentTextArrow" presStyleLbl="node1" presStyleIdx="2" presStyleCnt="4"/>
      <dgm:spPr/>
      <dgm:t>
        <a:bodyPr/>
        <a:lstStyle/>
        <a:p>
          <a:endParaRPr lang="zh-TW" altLang="en-US"/>
        </a:p>
      </dgm:t>
    </dgm:pt>
    <dgm:pt modelId="{52A59A7F-5321-4404-B911-07C80F589755}" type="pres">
      <dgm:prSet presAssocID="{B230D1F8-DEDC-4716-8B95-05680FE44E1A}" presName="sp" presStyleCnt="0"/>
      <dgm:spPr/>
      <dgm:t>
        <a:bodyPr/>
        <a:lstStyle/>
        <a:p>
          <a:endParaRPr lang="zh-TW" altLang="en-US"/>
        </a:p>
      </dgm:t>
    </dgm:pt>
    <dgm:pt modelId="{45B3F5F9-E417-49F8-B8EA-7B2CA87B44B6}" type="pres">
      <dgm:prSet presAssocID="{B4794421-9C16-46A4-B1A1-7FE7BA42F155}" presName="arrowAndChildren" presStyleCnt="0"/>
      <dgm:spPr/>
      <dgm:t>
        <a:bodyPr/>
        <a:lstStyle/>
        <a:p>
          <a:endParaRPr lang="zh-TW" altLang="en-US"/>
        </a:p>
      </dgm:t>
    </dgm:pt>
    <dgm:pt modelId="{0482BDF9-2349-45D1-B085-98B8A86583AF}" type="pres">
      <dgm:prSet presAssocID="{B4794421-9C16-46A4-B1A1-7FE7BA42F155}" presName="parentTextArrow" presStyleLbl="node1" presStyleIdx="3" presStyleCnt="4"/>
      <dgm:spPr/>
      <dgm:t>
        <a:bodyPr/>
        <a:lstStyle/>
        <a:p>
          <a:endParaRPr lang="zh-TW" altLang="en-US"/>
        </a:p>
      </dgm:t>
    </dgm:pt>
  </dgm:ptLst>
  <dgm:cxnLst>
    <dgm:cxn modelId="{2E0CDF24-A873-44D8-A081-41500FA5BEC8}" type="presOf" srcId="{DA87AA9A-2D26-446F-997A-CB14BEE56A1F}" destId="{F22D7C01-1683-40BA-8426-A7228873DAB5}" srcOrd="0" destOrd="0" presId="urn:microsoft.com/office/officeart/2005/8/layout/process4"/>
    <dgm:cxn modelId="{CB91C4EC-9992-4390-8B2E-7048906882F8}" srcId="{DA87AA9A-2D26-446F-997A-CB14BEE56A1F}" destId="{599EF5DE-E313-4798-9592-763D1E86815E}" srcOrd="2" destOrd="0" parTransId="{644B6A85-8740-4156-A54C-744EEE8508B8}" sibTransId="{F426F305-DF7C-412B-A0E0-E87CB3FCFC13}"/>
    <dgm:cxn modelId="{1BB3F1F4-63F4-4FF7-84C4-654F050E84F3}" srcId="{DA87AA9A-2D26-446F-997A-CB14BEE56A1F}" destId="{702D0139-F4BB-40A3-AE44-2F6ECF696E34}" srcOrd="1" destOrd="0" parTransId="{05F5C49D-1D4E-47C3-8ACF-8281E5D83C67}" sibTransId="{63841852-4E11-4507-8B37-C145D7C57F7B}"/>
    <dgm:cxn modelId="{8B53C43B-6936-4024-920B-7132C284161A}" type="presOf" srcId="{5A58B6CF-4C09-40BE-BB2A-384490762C94}" destId="{727BF602-95E9-4067-98A3-94A6CC682601}" srcOrd="0" destOrd="0" presId="urn:microsoft.com/office/officeart/2005/8/layout/process4"/>
    <dgm:cxn modelId="{1CA0B4E0-21C0-4338-9911-894068A18868}" type="presOf" srcId="{B4794421-9C16-46A4-B1A1-7FE7BA42F155}" destId="{0482BDF9-2349-45D1-B085-98B8A86583AF}" srcOrd="0" destOrd="0" presId="urn:microsoft.com/office/officeart/2005/8/layout/process4"/>
    <dgm:cxn modelId="{F43FD75A-9503-4EC8-9140-F9160E7B340F}" type="presOf" srcId="{599EF5DE-E313-4798-9592-763D1E86815E}" destId="{7B51FC0D-4A89-4C6B-8CA2-21ECAF33D345}" srcOrd="0" destOrd="0" presId="urn:microsoft.com/office/officeart/2005/8/layout/process4"/>
    <dgm:cxn modelId="{D89B38E0-B6CC-4A1E-A8A2-DE24277F5544}" srcId="{DA87AA9A-2D26-446F-997A-CB14BEE56A1F}" destId="{B4794421-9C16-46A4-B1A1-7FE7BA42F155}" srcOrd="0" destOrd="0" parTransId="{2BF992F4-058C-4652-8285-4AF76097C867}" sibTransId="{B230D1F8-DEDC-4716-8B95-05680FE44E1A}"/>
    <dgm:cxn modelId="{029A6E2E-6C95-4DF9-80B1-FE0C59201230}" type="presOf" srcId="{702D0139-F4BB-40A3-AE44-2F6ECF696E34}" destId="{E03C223C-76E7-476E-ABF7-68271825FC6D}" srcOrd="0" destOrd="0" presId="urn:microsoft.com/office/officeart/2005/8/layout/process4"/>
    <dgm:cxn modelId="{963685D9-C924-426D-AB09-DD8B0BD527B9}" srcId="{DA87AA9A-2D26-446F-997A-CB14BEE56A1F}" destId="{5A58B6CF-4C09-40BE-BB2A-384490762C94}" srcOrd="3" destOrd="0" parTransId="{56D85B21-5316-4AEA-9F6F-47031D9BBFEE}" sibTransId="{A1F01E0C-FAB4-4719-AA0B-84A40B6B0914}"/>
    <dgm:cxn modelId="{76C58628-8425-4256-A84B-87624C25B195}" type="presParOf" srcId="{F22D7C01-1683-40BA-8426-A7228873DAB5}" destId="{E6FBC20E-D8CD-4202-9472-1FDB5593DF86}" srcOrd="0" destOrd="0" presId="urn:microsoft.com/office/officeart/2005/8/layout/process4"/>
    <dgm:cxn modelId="{C240D985-BBDD-460D-8D01-075EFB836B50}" type="presParOf" srcId="{E6FBC20E-D8CD-4202-9472-1FDB5593DF86}" destId="{727BF602-95E9-4067-98A3-94A6CC682601}" srcOrd="0" destOrd="0" presId="urn:microsoft.com/office/officeart/2005/8/layout/process4"/>
    <dgm:cxn modelId="{F3603E21-3820-4D1B-97EE-73B4B7FF2566}" type="presParOf" srcId="{F22D7C01-1683-40BA-8426-A7228873DAB5}" destId="{D26C1541-B223-45AA-BA02-D75BCFABBE20}" srcOrd="1" destOrd="0" presId="urn:microsoft.com/office/officeart/2005/8/layout/process4"/>
    <dgm:cxn modelId="{BAEEB85E-80B4-4986-B48B-C1FE483CD91E}" type="presParOf" srcId="{F22D7C01-1683-40BA-8426-A7228873DAB5}" destId="{80008AAE-2A05-42A5-8A29-37120A8A189E}" srcOrd="2" destOrd="0" presId="urn:microsoft.com/office/officeart/2005/8/layout/process4"/>
    <dgm:cxn modelId="{0B32A69E-D7DB-48FB-A413-8CBF0F5662C5}" type="presParOf" srcId="{80008AAE-2A05-42A5-8A29-37120A8A189E}" destId="{7B51FC0D-4A89-4C6B-8CA2-21ECAF33D345}" srcOrd="0" destOrd="0" presId="urn:microsoft.com/office/officeart/2005/8/layout/process4"/>
    <dgm:cxn modelId="{56407BD7-D598-469F-AF04-7D16CC0C05DA}" type="presParOf" srcId="{F22D7C01-1683-40BA-8426-A7228873DAB5}" destId="{CB0A4BB7-0D0A-4374-888D-1E7A4E3A4EA9}" srcOrd="3" destOrd="0" presId="urn:microsoft.com/office/officeart/2005/8/layout/process4"/>
    <dgm:cxn modelId="{6E19757F-4B21-459F-B4BA-F706CF2A30A0}" type="presParOf" srcId="{F22D7C01-1683-40BA-8426-A7228873DAB5}" destId="{538684E4-049D-4739-A28E-AEB6BBC72679}" srcOrd="4" destOrd="0" presId="urn:microsoft.com/office/officeart/2005/8/layout/process4"/>
    <dgm:cxn modelId="{91E6BF61-00F1-42C5-8956-B17A8B564440}" type="presParOf" srcId="{538684E4-049D-4739-A28E-AEB6BBC72679}" destId="{E03C223C-76E7-476E-ABF7-68271825FC6D}" srcOrd="0" destOrd="0" presId="urn:microsoft.com/office/officeart/2005/8/layout/process4"/>
    <dgm:cxn modelId="{F10E1012-324A-4F1A-BE5E-64C219B72A08}" type="presParOf" srcId="{F22D7C01-1683-40BA-8426-A7228873DAB5}" destId="{52A59A7F-5321-4404-B911-07C80F589755}" srcOrd="5" destOrd="0" presId="urn:microsoft.com/office/officeart/2005/8/layout/process4"/>
    <dgm:cxn modelId="{BAD1EC0F-B186-4EBC-8A3F-222C20CA4470}" type="presParOf" srcId="{F22D7C01-1683-40BA-8426-A7228873DAB5}" destId="{45B3F5F9-E417-49F8-B8EA-7B2CA87B44B6}" srcOrd="6" destOrd="0" presId="urn:microsoft.com/office/officeart/2005/8/layout/process4"/>
    <dgm:cxn modelId="{71D1F3B6-58E8-46DF-A726-3BA79657ECE1}" type="presParOf" srcId="{45B3F5F9-E417-49F8-B8EA-7B2CA87B44B6}" destId="{0482BDF9-2349-45D1-B085-98B8A86583A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6F8BADE-A621-4E19-8423-5F344DEED120}" type="doc">
      <dgm:prSet loTypeId="urn:microsoft.com/office/officeart/2005/8/layout/process5" loCatId="process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zh-TW"/>
        </a:p>
      </dgm:t>
    </dgm:pt>
    <dgm:pt modelId="{F4F11207-5C4B-474E-AC49-1243EBF11ECA}">
      <dgm:prSet phldrT="[文字]" custT="1"/>
      <dgm:spPr/>
      <dgm:t>
        <a:bodyPr/>
        <a:lstStyle/>
        <a:p>
          <a:r>
            <a:rPr lang="zh-TW" altLang="en-US" sz="2000" b="1" i="0" dirty="0" smtClean="0">
              <a:latin typeface="標楷體" panose="03000509000000000000" pitchFamily="65" charset="-120"/>
              <a:ea typeface="標楷體" panose="03000509000000000000" pitchFamily="65" charset="-120"/>
            </a:rPr>
            <a:t>協助確認系統、資料庫、系統設定資料毀損程度</a:t>
          </a:r>
          <a:endParaRPr lang="zh-TW" altLang="en-US" sz="2000" b="1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3D26AD40-F549-4701-80DA-C04F3A574DAC}" type="parTrans" cxnId="{01C748BC-B9EB-42B2-8E64-D5C565ADE2F0}">
      <dgm:prSet/>
      <dgm:spPr/>
      <dgm:t>
        <a:bodyPr/>
        <a:lstStyle/>
        <a:p>
          <a:endParaRPr lang="zh-TW" altLang="en-US"/>
        </a:p>
      </dgm:t>
    </dgm:pt>
    <dgm:pt modelId="{16BC2ED3-1968-4D9C-AC1A-29E2DBF19157}" type="sibTrans" cxnId="{01C748BC-B9EB-42B2-8E64-D5C565ADE2F0}">
      <dgm:prSet/>
      <dgm:spPr/>
      <dgm:t>
        <a:bodyPr/>
        <a:lstStyle/>
        <a:p>
          <a:endParaRPr lang="zh-TW" altLang="en-US"/>
        </a:p>
      </dgm:t>
    </dgm:pt>
    <dgm:pt modelId="{A4002A46-0113-4164-A67E-0779A3542ED2}">
      <dgm:prSet phldrT="[文字]" custT="1"/>
      <dgm:spPr/>
      <dgm:t>
        <a:bodyPr/>
        <a:lstStyle/>
        <a:p>
          <a:r>
            <a:rPr lang="zh-TW" altLang="en-US" sz="2000" b="1" i="0" dirty="0" smtClean="0">
              <a:latin typeface="標楷體" panose="03000509000000000000" pitchFamily="65" charset="-120"/>
              <a:ea typeface="標楷體" panose="03000509000000000000" pitchFamily="65" charset="-120"/>
            </a:rPr>
            <a:t>清查系統管理者、使用者帳號及權限，並更換管理者帳號</a:t>
          </a:r>
          <a:endParaRPr lang="zh-TW" altLang="en-US" sz="2000" b="1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0D588914-DBB3-4EF6-844D-3B4FD8FB5F2E}" type="parTrans" cxnId="{FCAF8FE8-1173-4025-A600-D2AA4223BAA9}">
      <dgm:prSet/>
      <dgm:spPr/>
      <dgm:t>
        <a:bodyPr/>
        <a:lstStyle/>
        <a:p>
          <a:endParaRPr lang="zh-TW" altLang="en-US"/>
        </a:p>
      </dgm:t>
    </dgm:pt>
    <dgm:pt modelId="{2E730949-6F62-484B-914D-43152A9B6471}" type="sibTrans" cxnId="{FCAF8FE8-1173-4025-A600-D2AA4223BAA9}">
      <dgm:prSet/>
      <dgm:spPr/>
      <dgm:t>
        <a:bodyPr/>
        <a:lstStyle/>
        <a:p>
          <a:endParaRPr lang="zh-TW" altLang="en-US"/>
        </a:p>
      </dgm:t>
    </dgm:pt>
    <dgm:pt modelId="{1978C38C-DE75-4898-B792-321EA1F7323A}">
      <dgm:prSet phldrT="[文字]" custT="1"/>
      <dgm:spPr/>
      <dgm:t>
        <a:bodyPr/>
        <a:lstStyle/>
        <a:p>
          <a:r>
            <a:rPr lang="zh-TW" altLang="en-US" sz="2000" b="1" i="0" dirty="0" smtClean="0">
              <a:latin typeface="標楷體" panose="03000509000000000000" pitchFamily="65" charset="-120"/>
              <a:ea typeface="標楷體" panose="03000509000000000000" pitchFamily="65" charset="-120"/>
            </a:rPr>
            <a:t>協助判斷是否中斷連線</a:t>
          </a:r>
          <a:endParaRPr lang="zh-TW" altLang="en-US" sz="2000" b="1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4CBF072D-8FBE-4DB6-BF57-91184168EB98}" type="sibTrans" cxnId="{362C2CB8-7FBD-4124-8E24-0FDBB4E3244C}">
      <dgm:prSet/>
      <dgm:spPr/>
      <dgm:t>
        <a:bodyPr/>
        <a:lstStyle/>
        <a:p>
          <a:endParaRPr lang="zh-TW"/>
        </a:p>
      </dgm:t>
    </dgm:pt>
    <dgm:pt modelId="{564FAF69-D05F-432A-BC1F-EA2D0FDB8C3A}" type="parTrans" cxnId="{362C2CB8-7FBD-4124-8E24-0FDBB4E3244C}">
      <dgm:prSet/>
      <dgm:spPr/>
      <dgm:t>
        <a:bodyPr/>
        <a:lstStyle/>
        <a:p>
          <a:endParaRPr lang="zh-TW"/>
        </a:p>
      </dgm:t>
    </dgm:pt>
    <dgm:pt modelId="{1D040ADA-EC9D-422E-8871-95CD14B10A5D}">
      <dgm:prSet phldrT="[文字]" custT="1"/>
      <dgm:spPr/>
      <dgm:t>
        <a:bodyPr/>
        <a:lstStyle/>
        <a:p>
          <a:r>
            <a:rPr lang="zh-TW" altLang="en-US" sz="2000" b="1" dirty="0" smtClean="0">
              <a:latin typeface="標楷體" panose="03000509000000000000" pitchFamily="65" charset="-120"/>
              <a:ea typeface="標楷體" panose="03000509000000000000" pitchFamily="65" charset="-120"/>
            </a:rPr>
            <a:t>協助檢視機敏資料是否外洩</a:t>
          </a:r>
          <a:endParaRPr lang="zh-TW" altLang="en-US" sz="2000" b="1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014C3081-FA3E-4BBD-8169-61421BBE226A}" type="parTrans" cxnId="{4E375084-513F-435A-8A11-797A3F6C3C03}">
      <dgm:prSet/>
      <dgm:spPr/>
      <dgm:t>
        <a:bodyPr/>
        <a:lstStyle/>
        <a:p>
          <a:endParaRPr lang="zh-TW" altLang="en-US"/>
        </a:p>
      </dgm:t>
    </dgm:pt>
    <dgm:pt modelId="{7A7BAAA4-D080-43A0-93E6-0B86F14E1CA3}" type="sibTrans" cxnId="{4E375084-513F-435A-8A11-797A3F6C3C03}">
      <dgm:prSet/>
      <dgm:spPr/>
      <dgm:t>
        <a:bodyPr/>
        <a:lstStyle/>
        <a:p>
          <a:endParaRPr lang="zh-TW" altLang="en-US"/>
        </a:p>
      </dgm:t>
    </dgm:pt>
    <dgm:pt modelId="{AD3C8AF2-A695-4FF5-885F-2CE0064B1A4C}" type="pres">
      <dgm:prSet presAssocID="{C6F8BADE-A621-4E19-8423-5F344DEED12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33BF29CE-0462-4526-B0BE-B43E1114979D}" type="pres">
      <dgm:prSet presAssocID="{1978C38C-DE75-4898-B792-321EA1F7323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37DACE0-3A9F-46F8-9C6D-72710AC4EBBF}" type="pres">
      <dgm:prSet presAssocID="{4CBF072D-8FBE-4DB6-BF57-91184168EB98}" presName="sibTrans" presStyleLbl="sibTrans2D1" presStyleIdx="0" presStyleCnt="3"/>
      <dgm:spPr/>
      <dgm:t>
        <a:bodyPr/>
        <a:lstStyle/>
        <a:p>
          <a:endParaRPr lang="zh-TW" altLang="en-US"/>
        </a:p>
      </dgm:t>
    </dgm:pt>
    <dgm:pt modelId="{7D167778-5499-4A7C-85DF-1442EB062C46}" type="pres">
      <dgm:prSet presAssocID="{4CBF072D-8FBE-4DB6-BF57-91184168EB98}" presName="connectorText" presStyleLbl="sibTrans2D1" presStyleIdx="0" presStyleCnt="3"/>
      <dgm:spPr/>
      <dgm:t>
        <a:bodyPr/>
        <a:lstStyle/>
        <a:p>
          <a:endParaRPr lang="zh-TW" altLang="en-US"/>
        </a:p>
      </dgm:t>
    </dgm:pt>
    <dgm:pt modelId="{40018D39-98B4-4A46-AF9B-F0F0CFA93E57}" type="pres">
      <dgm:prSet presAssocID="{1D040ADA-EC9D-422E-8871-95CD14B10A5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D6938B0-EE69-4B6A-9263-50E4B6CB62CC}" type="pres">
      <dgm:prSet presAssocID="{7A7BAAA4-D080-43A0-93E6-0B86F14E1CA3}" presName="sibTrans" presStyleLbl="sibTrans2D1" presStyleIdx="1" presStyleCnt="3"/>
      <dgm:spPr/>
      <dgm:t>
        <a:bodyPr/>
        <a:lstStyle/>
        <a:p>
          <a:endParaRPr lang="zh-TW" altLang="en-US"/>
        </a:p>
      </dgm:t>
    </dgm:pt>
    <dgm:pt modelId="{F743342F-9C22-439C-A924-9A2ED0A80B5A}" type="pres">
      <dgm:prSet presAssocID="{7A7BAAA4-D080-43A0-93E6-0B86F14E1CA3}" presName="connectorText" presStyleLbl="sibTrans2D1" presStyleIdx="1" presStyleCnt="3"/>
      <dgm:spPr/>
      <dgm:t>
        <a:bodyPr/>
        <a:lstStyle/>
        <a:p>
          <a:endParaRPr lang="zh-TW" altLang="en-US"/>
        </a:p>
      </dgm:t>
    </dgm:pt>
    <dgm:pt modelId="{F6DDC1A4-7F2E-47A2-8D01-3671EC2F02C1}" type="pres">
      <dgm:prSet presAssocID="{F4F11207-5C4B-474E-AC49-1243EBF11EC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F7D27BB-F25F-44A9-AAAC-2E66D189E977}" type="pres">
      <dgm:prSet presAssocID="{16BC2ED3-1968-4D9C-AC1A-29E2DBF19157}" presName="sibTrans" presStyleLbl="sibTrans2D1" presStyleIdx="2" presStyleCnt="3"/>
      <dgm:spPr/>
      <dgm:t>
        <a:bodyPr/>
        <a:lstStyle/>
        <a:p>
          <a:endParaRPr lang="zh-TW" altLang="en-US"/>
        </a:p>
      </dgm:t>
    </dgm:pt>
    <dgm:pt modelId="{CC45E981-5CEA-4FA2-927E-0D4618040BE5}" type="pres">
      <dgm:prSet presAssocID="{16BC2ED3-1968-4D9C-AC1A-29E2DBF19157}" presName="connectorText" presStyleLbl="sibTrans2D1" presStyleIdx="2" presStyleCnt="3"/>
      <dgm:spPr/>
      <dgm:t>
        <a:bodyPr/>
        <a:lstStyle/>
        <a:p>
          <a:endParaRPr lang="zh-TW" altLang="en-US"/>
        </a:p>
      </dgm:t>
    </dgm:pt>
    <dgm:pt modelId="{991CA20C-2388-42CF-BAD6-DA5E14B232D6}" type="pres">
      <dgm:prSet presAssocID="{A4002A46-0113-4164-A67E-0779A3542ED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FCAF8FE8-1173-4025-A600-D2AA4223BAA9}" srcId="{C6F8BADE-A621-4E19-8423-5F344DEED120}" destId="{A4002A46-0113-4164-A67E-0779A3542ED2}" srcOrd="3" destOrd="0" parTransId="{0D588914-DBB3-4EF6-844D-3B4FD8FB5F2E}" sibTransId="{2E730949-6F62-484B-914D-43152A9B6471}"/>
    <dgm:cxn modelId="{F0F2FE88-CD98-4463-AA92-3C672E4CFDEB}" type="presOf" srcId="{7A7BAAA4-D080-43A0-93E6-0B86F14E1CA3}" destId="{8D6938B0-EE69-4B6A-9263-50E4B6CB62CC}" srcOrd="0" destOrd="0" presId="urn:microsoft.com/office/officeart/2005/8/layout/process5"/>
    <dgm:cxn modelId="{51FFC9A8-AB4A-40E6-99A0-405F06CAE96E}" type="presOf" srcId="{1978C38C-DE75-4898-B792-321EA1F7323A}" destId="{33BF29CE-0462-4526-B0BE-B43E1114979D}" srcOrd="0" destOrd="0" presId="urn:microsoft.com/office/officeart/2005/8/layout/process5"/>
    <dgm:cxn modelId="{CC7E4E2E-34F1-4473-8B8E-A4C5CF5204BD}" type="presOf" srcId="{A4002A46-0113-4164-A67E-0779A3542ED2}" destId="{991CA20C-2388-42CF-BAD6-DA5E14B232D6}" srcOrd="0" destOrd="0" presId="urn:microsoft.com/office/officeart/2005/8/layout/process5"/>
    <dgm:cxn modelId="{1F202118-C337-4451-ACB7-42B5A2056BDE}" type="presOf" srcId="{F4F11207-5C4B-474E-AC49-1243EBF11ECA}" destId="{F6DDC1A4-7F2E-47A2-8D01-3671EC2F02C1}" srcOrd="0" destOrd="0" presId="urn:microsoft.com/office/officeart/2005/8/layout/process5"/>
    <dgm:cxn modelId="{362C2CB8-7FBD-4124-8E24-0FDBB4E3244C}" srcId="{C6F8BADE-A621-4E19-8423-5F344DEED120}" destId="{1978C38C-DE75-4898-B792-321EA1F7323A}" srcOrd="0" destOrd="0" parTransId="{564FAF69-D05F-432A-BC1F-EA2D0FDB8C3A}" sibTransId="{4CBF072D-8FBE-4DB6-BF57-91184168EB98}"/>
    <dgm:cxn modelId="{32728D18-A3BA-4404-A9E8-239A915A3DB2}" type="presOf" srcId="{1D040ADA-EC9D-422E-8871-95CD14B10A5D}" destId="{40018D39-98B4-4A46-AF9B-F0F0CFA93E57}" srcOrd="0" destOrd="0" presId="urn:microsoft.com/office/officeart/2005/8/layout/process5"/>
    <dgm:cxn modelId="{01C748BC-B9EB-42B2-8E64-D5C565ADE2F0}" srcId="{C6F8BADE-A621-4E19-8423-5F344DEED120}" destId="{F4F11207-5C4B-474E-AC49-1243EBF11ECA}" srcOrd="2" destOrd="0" parTransId="{3D26AD40-F549-4701-80DA-C04F3A574DAC}" sibTransId="{16BC2ED3-1968-4D9C-AC1A-29E2DBF19157}"/>
    <dgm:cxn modelId="{26516DDA-E54A-4E53-86E6-F66428541172}" type="presOf" srcId="{C6F8BADE-A621-4E19-8423-5F344DEED120}" destId="{AD3C8AF2-A695-4FF5-885F-2CE0064B1A4C}" srcOrd="0" destOrd="0" presId="urn:microsoft.com/office/officeart/2005/8/layout/process5"/>
    <dgm:cxn modelId="{439D0D81-ED6A-41E3-94DF-234F44FCF25E}" type="presOf" srcId="{16BC2ED3-1968-4D9C-AC1A-29E2DBF19157}" destId="{CC45E981-5CEA-4FA2-927E-0D4618040BE5}" srcOrd="1" destOrd="0" presId="urn:microsoft.com/office/officeart/2005/8/layout/process5"/>
    <dgm:cxn modelId="{CF891AEE-4B3A-4E08-91B6-30E7D783F9D8}" type="presOf" srcId="{7A7BAAA4-D080-43A0-93E6-0B86F14E1CA3}" destId="{F743342F-9C22-439C-A924-9A2ED0A80B5A}" srcOrd="1" destOrd="0" presId="urn:microsoft.com/office/officeart/2005/8/layout/process5"/>
    <dgm:cxn modelId="{B5104E6C-32EB-4755-83A7-7B3835FEBBD2}" type="presOf" srcId="{16BC2ED3-1968-4D9C-AC1A-29E2DBF19157}" destId="{7F7D27BB-F25F-44A9-AAAC-2E66D189E977}" srcOrd="0" destOrd="0" presId="urn:microsoft.com/office/officeart/2005/8/layout/process5"/>
    <dgm:cxn modelId="{03127F9B-FA5D-4339-BE92-9890EC4FEBA4}" type="presOf" srcId="{4CBF072D-8FBE-4DB6-BF57-91184168EB98}" destId="{537DACE0-3A9F-46F8-9C6D-72710AC4EBBF}" srcOrd="0" destOrd="0" presId="urn:microsoft.com/office/officeart/2005/8/layout/process5"/>
    <dgm:cxn modelId="{DDC81A47-3AD1-4139-AB7A-E18E9391E2C2}" type="presOf" srcId="{4CBF072D-8FBE-4DB6-BF57-91184168EB98}" destId="{7D167778-5499-4A7C-85DF-1442EB062C46}" srcOrd="1" destOrd="0" presId="urn:microsoft.com/office/officeart/2005/8/layout/process5"/>
    <dgm:cxn modelId="{4E375084-513F-435A-8A11-797A3F6C3C03}" srcId="{C6F8BADE-A621-4E19-8423-5F344DEED120}" destId="{1D040ADA-EC9D-422E-8871-95CD14B10A5D}" srcOrd="1" destOrd="0" parTransId="{014C3081-FA3E-4BBD-8169-61421BBE226A}" sibTransId="{7A7BAAA4-D080-43A0-93E6-0B86F14E1CA3}"/>
    <dgm:cxn modelId="{DE2F9012-5F18-4F53-A16C-8A95AD9BE4B3}" type="presParOf" srcId="{AD3C8AF2-A695-4FF5-885F-2CE0064B1A4C}" destId="{33BF29CE-0462-4526-B0BE-B43E1114979D}" srcOrd="0" destOrd="0" presId="urn:microsoft.com/office/officeart/2005/8/layout/process5"/>
    <dgm:cxn modelId="{DECAF960-3F7C-472E-93AD-6FB0D7FBFA3E}" type="presParOf" srcId="{AD3C8AF2-A695-4FF5-885F-2CE0064B1A4C}" destId="{537DACE0-3A9F-46F8-9C6D-72710AC4EBBF}" srcOrd="1" destOrd="0" presId="urn:microsoft.com/office/officeart/2005/8/layout/process5"/>
    <dgm:cxn modelId="{E9E18C27-CF80-465E-BE88-C233AB145A5A}" type="presParOf" srcId="{537DACE0-3A9F-46F8-9C6D-72710AC4EBBF}" destId="{7D167778-5499-4A7C-85DF-1442EB062C46}" srcOrd="0" destOrd="0" presId="urn:microsoft.com/office/officeart/2005/8/layout/process5"/>
    <dgm:cxn modelId="{C386EFB5-8C06-4DBE-9063-1CF4ACCD5F5B}" type="presParOf" srcId="{AD3C8AF2-A695-4FF5-885F-2CE0064B1A4C}" destId="{40018D39-98B4-4A46-AF9B-F0F0CFA93E57}" srcOrd="2" destOrd="0" presId="urn:microsoft.com/office/officeart/2005/8/layout/process5"/>
    <dgm:cxn modelId="{D650943A-6C5B-4326-8031-AC3467D6834F}" type="presParOf" srcId="{AD3C8AF2-A695-4FF5-885F-2CE0064B1A4C}" destId="{8D6938B0-EE69-4B6A-9263-50E4B6CB62CC}" srcOrd="3" destOrd="0" presId="urn:microsoft.com/office/officeart/2005/8/layout/process5"/>
    <dgm:cxn modelId="{7040EB4E-E3D5-464A-9B94-B7454E550052}" type="presParOf" srcId="{8D6938B0-EE69-4B6A-9263-50E4B6CB62CC}" destId="{F743342F-9C22-439C-A924-9A2ED0A80B5A}" srcOrd="0" destOrd="0" presId="urn:microsoft.com/office/officeart/2005/8/layout/process5"/>
    <dgm:cxn modelId="{08F0048D-AD32-47B3-8C7A-9B6C7AC9C46F}" type="presParOf" srcId="{AD3C8AF2-A695-4FF5-885F-2CE0064B1A4C}" destId="{F6DDC1A4-7F2E-47A2-8D01-3671EC2F02C1}" srcOrd="4" destOrd="0" presId="urn:microsoft.com/office/officeart/2005/8/layout/process5"/>
    <dgm:cxn modelId="{D803CEC5-E741-4FAB-AE2F-465AF738A670}" type="presParOf" srcId="{AD3C8AF2-A695-4FF5-885F-2CE0064B1A4C}" destId="{7F7D27BB-F25F-44A9-AAAC-2E66D189E977}" srcOrd="5" destOrd="0" presId="urn:microsoft.com/office/officeart/2005/8/layout/process5"/>
    <dgm:cxn modelId="{A31DFC89-63C5-427B-BFE1-13DAC25C6EDD}" type="presParOf" srcId="{7F7D27BB-F25F-44A9-AAAC-2E66D189E977}" destId="{CC45E981-5CEA-4FA2-927E-0D4618040BE5}" srcOrd="0" destOrd="0" presId="urn:microsoft.com/office/officeart/2005/8/layout/process5"/>
    <dgm:cxn modelId="{327AD868-5616-4F04-8758-4FD99496335E}" type="presParOf" srcId="{AD3C8AF2-A695-4FF5-885F-2CE0064B1A4C}" destId="{991CA20C-2388-42CF-BAD6-DA5E14B232D6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6F8BADE-A621-4E19-8423-5F344DEED120}" type="doc">
      <dgm:prSet loTypeId="urn:microsoft.com/office/officeart/2005/8/layout/bProcess3" loCatId="process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zh-TW"/>
        </a:p>
      </dgm:t>
    </dgm:pt>
    <dgm:pt modelId="{8DC5B624-D7C3-4FC4-A270-05D8E14381A4}">
      <dgm:prSet phldrT="[文字]" custT="1"/>
      <dgm:spPr/>
      <dgm:t>
        <a:bodyPr/>
        <a:lstStyle/>
        <a:p>
          <a:r>
            <a:rPr lang="zh-TW" altLang="zh-TW" sz="2000" b="1" dirty="0" smtClean="0">
              <a:latin typeface="標楷體" panose="03000509000000000000" pitchFamily="65" charset="-120"/>
              <a:ea typeface="標楷體" panose="03000509000000000000" pitchFamily="65" charset="-120"/>
            </a:rPr>
            <a:t>協助檢視</a:t>
          </a:r>
          <a:r>
            <a:rPr lang="en-US" altLang="zh-TW" sz="2000" b="1" dirty="0" smtClean="0">
              <a:latin typeface="標楷體" panose="03000509000000000000" pitchFamily="65" charset="-120"/>
              <a:ea typeface="標楷體" panose="03000509000000000000" pitchFamily="65" charset="-120"/>
            </a:rPr>
            <a:t>log</a:t>
          </a:r>
          <a:r>
            <a:rPr lang="zh-TW" altLang="zh-TW" sz="2000" b="1" dirty="0" smtClean="0">
              <a:latin typeface="標楷體" panose="03000509000000000000" pitchFamily="65" charset="-120"/>
              <a:ea typeface="標楷體" panose="03000509000000000000" pitchFamily="65" charset="-120"/>
            </a:rPr>
            <a:t>，區網</a:t>
          </a:r>
          <a:r>
            <a:rPr lang="en-US" altLang="zh-TW" sz="2000" b="1" dirty="0" smtClean="0">
              <a:latin typeface="標楷體" panose="03000509000000000000" pitchFamily="65" charset="-120"/>
              <a:ea typeface="標楷體" panose="03000509000000000000" pitchFamily="65" charset="-120"/>
            </a:rPr>
            <a:t>IPS</a:t>
          </a:r>
          <a:r>
            <a:rPr lang="zh-TW" altLang="zh-TW" sz="2000" b="1" dirty="0" smtClean="0">
              <a:latin typeface="標楷體" panose="03000509000000000000" pitchFamily="65" charset="-120"/>
              <a:ea typeface="標楷體" panose="03000509000000000000" pitchFamily="65" charset="-120"/>
            </a:rPr>
            <a:t>、</a:t>
          </a:r>
          <a:r>
            <a:rPr lang="zh-TW" altLang="en-US" sz="2000" b="1" dirty="0" smtClean="0">
              <a:latin typeface="標楷體" panose="03000509000000000000" pitchFamily="65" charset="-120"/>
              <a:ea typeface="標楷體" panose="03000509000000000000" pitchFamily="65" charset="-120"/>
            </a:rPr>
            <a:t>路由器</a:t>
          </a:r>
          <a:r>
            <a:rPr lang="zh-TW" altLang="zh-TW" sz="2000" b="1" dirty="0" smtClean="0">
              <a:latin typeface="標楷體" panose="03000509000000000000" pitchFamily="65" charset="-120"/>
              <a:ea typeface="標楷體" panose="03000509000000000000" pitchFamily="65" charset="-120"/>
            </a:rPr>
            <a:t>連線紀錄</a:t>
          </a:r>
          <a:endParaRPr lang="zh-TW" altLang="en-US" sz="2000" dirty="0"/>
        </a:p>
      </dgm:t>
    </dgm:pt>
    <dgm:pt modelId="{4ECAB33B-302E-4A64-87C3-C821AD077500}" type="parTrans" cxnId="{1F3FCFBE-1E5A-4ADD-8192-981686F4F0EC}">
      <dgm:prSet/>
      <dgm:spPr/>
      <dgm:t>
        <a:bodyPr/>
        <a:lstStyle/>
        <a:p>
          <a:endParaRPr lang="zh-TW" altLang="en-US"/>
        </a:p>
      </dgm:t>
    </dgm:pt>
    <dgm:pt modelId="{3D3B3FA4-BB9E-4EEC-B31C-50F3E45DB536}" type="sibTrans" cxnId="{1F3FCFBE-1E5A-4ADD-8192-981686F4F0EC}">
      <dgm:prSet/>
      <dgm:spPr/>
      <dgm:t>
        <a:bodyPr/>
        <a:lstStyle/>
        <a:p>
          <a:endParaRPr lang="zh-TW" altLang="en-US"/>
        </a:p>
      </dgm:t>
    </dgm:pt>
    <dgm:pt modelId="{FB6E2B2E-BD33-4F14-9244-91214E781BC8}">
      <dgm:prSet custT="1"/>
      <dgm:spPr/>
      <dgm:t>
        <a:bodyPr/>
        <a:lstStyle/>
        <a:p>
          <a:r>
            <a:rPr lang="zh-TW" altLang="zh-TW" sz="2000" b="1" dirty="0" smtClean="0">
              <a:latin typeface="標楷體" panose="03000509000000000000" pitchFamily="65" charset="-120"/>
              <a:ea typeface="標楷體" panose="03000509000000000000" pitchFamily="65" charset="-120"/>
            </a:rPr>
            <a:t>釐清確認事件原因</a:t>
          </a:r>
        </a:p>
      </dgm:t>
    </dgm:pt>
    <dgm:pt modelId="{E42681AC-ED23-414F-B2AC-AF649020B725}" type="parTrans" cxnId="{D78DB541-1470-45F2-A86C-E708F8CDFD57}">
      <dgm:prSet/>
      <dgm:spPr/>
      <dgm:t>
        <a:bodyPr/>
        <a:lstStyle/>
        <a:p>
          <a:endParaRPr lang="zh-TW" altLang="en-US"/>
        </a:p>
      </dgm:t>
    </dgm:pt>
    <dgm:pt modelId="{E21AAC8B-639F-487A-925B-2E1DE6EEDD62}" type="sibTrans" cxnId="{D78DB541-1470-45F2-A86C-E708F8CDFD57}">
      <dgm:prSet/>
      <dgm:spPr/>
      <dgm:t>
        <a:bodyPr/>
        <a:lstStyle/>
        <a:p>
          <a:endParaRPr lang="zh-TW" altLang="en-US"/>
        </a:p>
      </dgm:t>
    </dgm:pt>
    <dgm:pt modelId="{F3C48A59-75E6-4DE8-B859-50C6B1B50978}">
      <dgm:prSet custT="1"/>
      <dgm:spPr/>
      <dgm:t>
        <a:bodyPr/>
        <a:lstStyle/>
        <a:p>
          <a:r>
            <a:rPr lang="zh-TW" altLang="zh-TW" sz="2000" b="1" dirty="0" smtClean="0">
              <a:latin typeface="標楷體" panose="03000509000000000000" pitchFamily="65" charset="-120"/>
              <a:ea typeface="標楷體" panose="03000509000000000000" pitchFamily="65" charset="-120"/>
            </a:rPr>
            <a:t>請</a:t>
          </a:r>
          <a:r>
            <a:rPr lang="zh-TW" altLang="en-US" sz="2000" b="1" dirty="0" smtClean="0">
              <a:latin typeface="標楷體" panose="03000509000000000000" pitchFamily="65" charset="-120"/>
              <a:ea typeface="標楷體" panose="03000509000000000000" pitchFamily="65" charset="-120"/>
            </a:rPr>
            <a:t>連線單位</a:t>
          </a:r>
          <a:r>
            <a:rPr lang="zh-TW" altLang="zh-TW" sz="2000" b="1" dirty="0" smtClean="0">
              <a:latin typeface="標楷體" panose="03000509000000000000" pitchFamily="65" charset="-120"/>
              <a:ea typeface="標楷體" panose="03000509000000000000" pitchFamily="65" charset="-120"/>
            </a:rPr>
            <a:t>協力廠商進行還原作業</a:t>
          </a:r>
        </a:p>
      </dgm:t>
    </dgm:pt>
    <dgm:pt modelId="{BADE9DED-AE9A-4A93-971D-F1A441792A1B}" type="parTrans" cxnId="{9CC3280D-40C9-4F7A-963C-D3275AE84D16}">
      <dgm:prSet/>
      <dgm:spPr/>
      <dgm:t>
        <a:bodyPr/>
        <a:lstStyle/>
        <a:p>
          <a:endParaRPr lang="zh-TW" altLang="en-US"/>
        </a:p>
      </dgm:t>
    </dgm:pt>
    <dgm:pt modelId="{6A1ACA65-EF29-4CE9-89CF-929CD736D183}" type="sibTrans" cxnId="{9CC3280D-40C9-4F7A-963C-D3275AE84D16}">
      <dgm:prSet/>
      <dgm:spPr/>
      <dgm:t>
        <a:bodyPr/>
        <a:lstStyle/>
        <a:p>
          <a:endParaRPr lang="zh-TW" altLang="en-US"/>
        </a:p>
      </dgm:t>
    </dgm:pt>
    <dgm:pt modelId="{AA54C982-FE29-4871-80B5-C88C8A3FA6BD}">
      <dgm:prSet custT="1"/>
      <dgm:spPr/>
      <dgm:t>
        <a:bodyPr/>
        <a:lstStyle/>
        <a:p>
          <a:r>
            <a:rPr lang="zh-TW" altLang="zh-TW" sz="2000" b="1" dirty="0" smtClean="0">
              <a:latin typeface="標楷體" panose="03000509000000000000" pitchFamily="65" charset="-120"/>
              <a:ea typeface="標楷體" panose="03000509000000000000" pitchFamily="65" charset="-120"/>
            </a:rPr>
            <a:t>視需要請第三方機關進行資安調查</a:t>
          </a:r>
        </a:p>
      </dgm:t>
    </dgm:pt>
    <dgm:pt modelId="{511C5BA8-0733-44ED-AD83-F537FC88EE89}" type="parTrans" cxnId="{0BFD17F8-8CE2-45BE-AE81-66D5E1238907}">
      <dgm:prSet/>
      <dgm:spPr/>
      <dgm:t>
        <a:bodyPr/>
        <a:lstStyle/>
        <a:p>
          <a:endParaRPr lang="zh-TW" altLang="en-US"/>
        </a:p>
      </dgm:t>
    </dgm:pt>
    <dgm:pt modelId="{E883FB46-ABF2-465C-8824-8D81541F4FC8}" type="sibTrans" cxnId="{0BFD17F8-8CE2-45BE-AE81-66D5E1238907}">
      <dgm:prSet/>
      <dgm:spPr/>
      <dgm:t>
        <a:bodyPr/>
        <a:lstStyle/>
        <a:p>
          <a:endParaRPr lang="zh-TW" altLang="en-US"/>
        </a:p>
      </dgm:t>
    </dgm:pt>
    <dgm:pt modelId="{346522C8-70F8-4FDF-8767-02793F474FE2}" type="pres">
      <dgm:prSet presAssocID="{C6F8BADE-A621-4E19-8423-5F344DEED12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D2A241D9-A778-46C8-A45A-7CFAE90BFC3F}" type="pres">
      <dgm:prSet presAssocID="{8DC5B624-D7C3-4FC4-A270-05D8E14381A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06B00F7-D53D-4200-96E1-A83D5C669CA5}" type="pres">
      <dgm:prSet presAssocID="{3D3B3FA4-BB9E-4EEC-B31C-50F3E45DB536}" presName="sibTrans" presStyleLbl="sibTrans1D1" presStyleIdx="0" presStyleCnt="3"/>
      <dgm:spPr/>
      <dgm:t>
        <a:bodyPr/>
        <a:lstStyle/>
        <a:p>
          <a:endParaRPr lang="zh-TW" altLang="en-US"/>
        </a:p>
      </dgm:t>
    </dgm:pt>
    <dgm:pt modelId="{8EAB01EA-7279-4BB7-A597-5A13849EF0C8}" type="pres">
      <dgm:prSet presAssocID="{3D3B3FA4-BB9E-4EEC-B31C-50F3E45DB536}" presName="connectorText" presStyleLbl="sibTrans1D1" presStyleIdx="0" presStyleCnt="3"/>
      <dgm:spPr/>
      <dgm:t>
        <a:bodyPr/>
        <a:lstStyle/>
        <a:p>
          <a:endParaRPr lang="zh-TW" altLang="en-US"/>
        </a:p>
      </dgm:t>
    </dgm:pt>
    <dgm:pt modelId="{63F7B8FA-124A-450F-967A-F12F5A12EEF5}" type="pres">
      <dgm:prSet presAssocID="{FB6E2B2E-BD33-4F14-9244-91214E781BC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E820BAF-7108-493A-98CA-642062AD7F3B}" type="pres">
      <dgm:prSet presAssocID="{E21AAC8B-639F-487A-925B-2E1DE6EEDD62}" presName="sibTrans" presStyleLbl="sibTrans1D1" presStyleIdx="1" presStyleCnt="3"/>
      <dgm:spPr/>
      <dgm:t>
        <a:bodyPr/>
        <a:lstStyle/>
        <a:p>
          <a:endParaRPr lang="zh-TW" altLang="en-US"/>
        </a:p>
      </dgm:t>
    </dgm:pt>
    <dgm:pt modelId="{CFB7CB71-63F8-4B1E-9D23-9DDC7363A074}" type="pres">
      <dgm:prSet presAssocID="{E21AAC8B-639F-487A-925B-2E1DE6EEDD62}" presName="connectorText" presStyleLbl="sibTrans1D1" presStyleIdx="1" presStyleCnt="3"/>
      <dgm:spPr/>
      <dgm:t>
        <a:bodyPr/>
        <a:lstStyle/>
        <a:p>
          <a:endParaRPr lang="zh-TW" altLang="en-US"/>
        </a:p>
      </dgm:t>
    </dgm:pt>
    <dgm:pt modelId="{0B2E2A84-2305-4149-BF0B-BF17E0034E11}" type="pres">
      <dgm:prSet presAssocID="{F3C48A59-75E6-4DE8-B859-50C6B1B5097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750B303-E211-4A9F-8C5B-713E5149B2FB}" type="pres">
      <dgm:prSet presAssocID="{6A1ACA65-EF29-4CE9-89CF-929CD736D183}" presName="sibTrans" presStyleLbl="sibTrans1D1" presStyleIdx="2" presStyleCnt="3"/>
      <dgm:spPr/>
      <dgm:t>
        <a:bodyPr/>
        <a:lstStyle/>
        <a:p>
          <a:endParaRPr lang="zh-TW" altLang="en-US"/>
        </a:p>
      </dgm:t>
    </dgm:pt>
    <dgm:pt modelId="{3872B38D-41B8-49B5-97B7-503FE1937AAA}" type="pres">
      <dgm:prSet presAssocID="{6A1ACA65-EF29-4CE9-89CF-929CD736D183}" presName="connectorText" presStyleLbl="sibTrans1D1" presStyleIdx="2" presStyleCnt="3"/>
      <dgm:spPr/>
      <dgm:t>
        <a:bodyPr/>
        <a:lstStyle/>
        <a:p>
          <a:endParaRPr lang="zh-TW" altLang="en-US"/>
        </a:p>
      </dgm:t>
    </dgm:pt>
    <dgm:pt modelId="{5242CA0B-6B9A-47F5-9F26-217FA9F47173}" type="pres">
      <dgm:prSet presAssocID="{AA54C982-FE29-4871-80B5-C88C8A3FA6B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72DA77F2-FFF6-4F00-913B-4A2592573808}" type="presOf" srcId="{6A1ACA65-EF29-4CE9-89CF-929CD736D183}" destId="{3872B38D-41B8-49B5-97B7-503FE1937AAA}" srcOrd="1" destOrd="0" presId="urn:microsoft.com/office/officeart/2005/8/layout/bProcess3"/>
    <dgm:cxn modelId="{0BFD17F8-8CE2-45BE-AE81-66D5E1238907}" srcId="{C6F8BADE-A621-4E19-8423-5F344DEED120}" destId="{AA54C982-FE29-4871-80B5-C88C8A3FA6BD}" srcOrd="3" destOrd="0" parTransId="{511C5BA8-0733-44ED-AD83-F537FC88EE89}" sibTransId="{E883FB46-ABF2-465C-8824-8D81541F4FC8}"/>
    <dgm:cxn modelId="{CD78A901-76A8-48D4-8A04-A8BE53E3ADC9}" type="presOf" srcId="{3D3B3FA4-BB9E-4EEC-B31C-50F3E45DB536}" destId="{E06B00F7-D53D-4200-96E1-A83D5C669CA5}" srcOrd="0" destOrd="0" presId="urn:microsoft.com/office/officeart/2005/8/layout/bProcess3"/>
    <dgm:cxn modelId="{D78DB541-1470-45F2-A86C-E708F8CDFD57}" srcId="{C6F8BADE-A621-4E19-8423-5F344DEED120}" destId="{FB6E2B2E-BD33-4F14-9244-91214E781BC8}" srcOrd="1" destOrd="0" parTransId="{E42681AC-ED23-414F-B2AC-AF649020B725}" sibTransId="{E21AAC8B-639F-487A-925B-2E1DE6EEDD62}"/>
    <dgm:cxn modelId="{9326018C-B361-468F-9C54-4E8AD27453EF}" type="presOf" srcId="{3D3B3FA4-BB9E-4EEC-B31C-50F3E45DB536}" destId="{8EAB01EA-7279-4BB7-A597-5A13849EF0C8}" srcOrd="1" destOrd="0" presId="urn:microsoft.com/office/officeart/2005/8/layout/bProcess3"/>
    <dgm:cxn modelId="{62EA07B5-241D-4803-B136-CC553F99E772}" type="presOf" srcId="{F3C48A59-75E6-4DE8-B859-50C6B1B50978}" destId="{0B2E2A84-2305-4149-BF0B-BF17E0034E11}" srcOrd="0" destOrd="0" presId="urn:microsoft.com/office/officeart/2005/8/layout/bProcess3"/>
    <dgm:cxn modelId="{9CC3280D-40C9-4F7A-963C-D3275AE84D16}" srcId="{C6F8BADE-A621-4E19-8423-5F344DEED120}" destId="{F3C48A59-75E6-4DE8-B859-50C6B1B50978}" srcOrd="2" destOrd="0" parTransId="{BADE9DED-AE9A-4A93-971D-F1A441792A1B}" sibTransId="{6A1ACA65-EF29-4CE9-89CF-929CD736D183}"/>
    <dgm:cxn modelId="{3651A6CE-7535-48B7-B3BF-443C187690CC}" type="presOf" srcId="{C6F8BADE-A621-4E19-8423-5F344DEED120}" destId="{346522C8-70F8-4FDF-8767-02793F474FE2}" srcOrd="0" destOrd="0" presId="urn:microsoft.com/office/officeart/2005/8/layout/bProcess3"/>
    <dgm:cxn modelId="{130323EE-99A5-4558-A23A-8880C1F33C89}" type="presOf" srcId="{FB6E2B2E-BD33-4F14-9244-91214E781BC8}" destId="{63F7B8FA-124A-450F-967A-F12F5A12EEF5}" srcOrd="0" destOrd="0" presId="urn:microsoft.com/office/officeart/2005/8/layout/bProcess3"/>
    <dgm:cxn modelId="{3C78BAE7-816B-47EE-9670-E66D8674324F}" type="presOf" srcId="{8DC5B624-D7C3-4FC4-A270-05D8E14381A4}" destId="{D2A241D9-A778-46C8-A45A-7CFAE90BFC3F}" srcOrd="0" destOrd="0" presId="urn:microsoft.com/office/officeart/2005/8/layout/bProcess3"/>
    <dgm:cxn modelId="{3A261FEA-5450-43E8-87FB-528EA00F7771}" type="presOf" srcId="{E21AAC8B-639F-487A-925B-2E1DE6EEDD62}" destId="{CFB7CB71-63F8-4B1E-9D23-9DDC7363A074}" srcOrd="1" destOrd="0" presId="urn:microsoft.com/office/officeart/2005/8/layout/bProcess3"/>
    <dgm:cxn modelId="{F3D541E1-33F5-44D6-BBCE-A7EFEAE9362C}" type="presOf" srcId="{AA54C982-FE29-4871-80B5-C88C8A3FA6BD}" destId="{5242CA0B-6B9A-47F5-9F26-217FA9F47173}" srcOrd="0" destOrd="0" presId="urn:microsoft.com/office/officeart/2005/8/layout/bProcess3"/>
    <dgm:cxn modelId="{1F3FCFBE-1E5A-4ADD-8192-981686F4F0EC}" srcId="{C6F8BADE-A621-4E19-8423-5F344DEED120}" destId="{8DC5B624-D7C3-4FC4-A270-05D8E14381A4}" srcOrd="0" destOrd="0" parTransId="{4ECAB33B-302E-4A64-87C3-C821AD077500}" sibTransId="{3D3B3FA4-BB9E-4EEC-B31C-50F3E45DB536}"/>
    <dgm:cxn modelId="{F01DFF20-92D6-46AD-8CF9-ACF867387039}" type="presOf" srcId="{E21AAC8B-639F-487A-925B-2E1DE6EEDD62}" destId="{BE820BAF-7108-493A-98CA-642062AD7F3B}" srcOrd="0" destOrd="0" presId="urn:microsoft.com/office/officeart/2005/8/layout/bProcess3"/>
    <dgm:cxn modelId="{BDFD077E-3705-4679-9DF0-2B64E236756F}" type="presOf" srcId="{6A1ACA65-EF29-4CE9-89CF-929CD736D183}" destId="{F750B303-E211-4A9F-8C5B-713E5149B2FB}" srcOrd="0" destOrd="0" presId="urn:microsoft.com/office/officeart/2005/8/layout/bProcess3"/>
    <dgm:cxn modelId="{A8BA09C8-935A-4B51-B1E9-0661296C0B69}" type="presParOf" srcId="{346522C8-70F8-4FDF-8767-02793F474FE2}" destId="{D2A241D9-A778-46C8-A45A-7CFAE90BFC3F}" srcOrd="0" destOrd="0" presId="urn:microsoft.com/office/officeart/2005/8/layout/bProcess3"/>
    <dgm:cxn modelId="{E2E0164D-60F9-4DBE-8F76-2B02CEDBD643}" type="presParOf" srcId="{346522C8-70F8-4FDF-8767-02793F474FE2}" destId="{E06B00F7-D53D-4200-96E1-A83D5C669CA5}" srcOrd="1" destOrd="0" presId="urn:microsoft.com/office/officeart/2005/8/layout/bProcess3"/>
    <dgm:cxn modelId="{F723EE8B-D750-43B3-BD4C-8530F079DA35}" type="presParOf" srcId="{E06B00F7-D53D-4200-96E1-A83D5C669CA5}" destId="{8EAB01EA-7279-4BB7-A597-5A13849EF0C8}" srcOrd="0" destOrd="0" presId="urn:microsoft.com/office/officeart/2005/8/layout/bProcess3"/>
    <dgm:cxn modelId="{66109036-F2A0-47C7-982C-1EDDF2E8DAA1}" type="presParOf" srcId="{346522C8-70F8-4FDF-8767-02793F474FE2}" destId="{63F7B8FA-124A-450F-967A-F12F5A12EEF5}" srcOrd="2" destOrd="0" presId="urn:microsoft.com/office/officeart/2005/8/layout/bProcess3"/>
    <dgm:cxn modelId="{382225D2-482E-4138-AEDC-5FFD92161128}" type="presParOf" srcId="{346522C8-70F8-4FDF-8767-02793F474FE2}" destId="{BE820BAF-7108-493A-98CA-642062AD7F3B}" srcOrd="3" destOrd="0" presId="urn:microsoft.com/office/officeart/2005/8/layout/bProcess3"/>
    <dgm:cxn modelId="{CDD3CF8C-DAFC-4214-8D0D-FB9B1232F8E7}" type="presParOf" srcId="{BE820BAF-7108-493A-98CA-642062AD7F3B}" destId="{CFB7CB71-63F8-4B1E-9D23-9DDC7363A074}" srcOrd="0" destOrd="0" presId="urn:microsoft.com/office/officeart/2005/8/layout/bProcess3"/>
    <dgm:cxn modelId="{649176DB-00B8-452E-9339-FA7CBE2C491C}" type="presParOf" srcId="{346522C8-70F8-4FDF-8767-02793F474FE2}" destId="{0B2E2A84-2305-4149-BF0B-BF17E0034E11}" srcOrd="4" destOrd="0" presId="urn:microsoft.com/office/officeart/2005/8/layout/bProcess3"/>
    <dgm:cxn modelId="{28E75E3E-D011-4E58-9A18-B7A661D1F108}" type="presParOf" srcId="{346522C8-70F8-4FDF-8767-02793F474FE2}" destId="{F750B303-E211-4A9F-8C5B-713E5149B2FB}" srcOrd="5" destOrd="0" presId="urn:microsoft.com/office/officeart/2005/8/layout/bProcess3"/>
    <dgm:cxn modelId="{05EE1678-350E-4E89-85D2-9774CE5E2AC2}" type="presParOf" srcId="{F750B303-E211-4A9F-8C5B-713E5149B2FB}" destId="{3872B38D-41B8-49B5-97B7-503FE1937AAA}" srcOrd="0" destOrd="0" presId="urn:microsoft.com/office/officeart/2005/8/layout/bProcess3"/>
    <dgm:cxn modelId="{8409CB8D-65D4-45C2-BB76-8CD1062647C7}" type="presParOf" srcId="{346522C8-70F8-4FDF-8767-02793F474FE2}" destId="{5242CA0B-6B9A-47F5-9F26-217FA9F47173}" srcOrd="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EFDE1E0-36B2-42FD-8BC1-DEC0FAC5CDC6}" type="doc">
      <dgm:prSet loTypeId="urn:microsoft.com/office/officeart/2005/8/layout/vProcess5" loCatId="process" qsTypeId="urn:microsoft.com/office/officeart/2005/8/quickstyle/3d3" qsCatId="3D" csTypeId="urn:microsoft.com/office/officeart/2005/8/colors/accent1_3" csCatId="accent1" phldr="1"/>
      <dgm:spPr/>
      <dgm:t>
        <a:bodyPr/>
        <a:lstStyle/>
        <a:p>
          <a:endParaRPr lang="zh-TW"/>
        </a:p>
      </dgm:t>
    </dgm:pt>
    <dgm:pt modelId="{902514D4-9367-48BD-AB98-415C361E8095}">
      <dgm:prSet phldrT="[文字]" custT="1"/>
      <dgm:spPr/>
      <dgm:t>
        <a:bodyPr/>
        <a:lstStyle/>
        <a:p>
          <a:r>
            <a:rPr lang="zh-TW" altLang="en-US" sz="24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協助評估資訊安全防護機制</a:t>
          </a:r>
          <a:endParaRPr lang="zh-TW" altLang="en-US" sz="24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8583B2DE-149D-4FA0-B8A4-627F65C95D74}" type="parTrans" cxnId="{EC73D28B-E1B0-4A21-84D6-9486C56E714D}">
      <dgm:prSet/>
      <dgm:spPr/>
      <dgm:t>
        <a:bodyPr/>
        <a:lstStyle/>
        <a:p>
          <a:endParaRPr lang="zh-TW"/>
        </a:p>
      </dgm:t>
    </dgm:pt>
    <dgm:pt modelId="{E602F495-06AD-4078-A149-C6C8558402F7}" type="sibTrans" cxnId="{EC73D28B-E1B0-4A21-84D6-9486C56E714D}">
      <dgm:prSet/>
      <dgm:spPr/>
      <dgm:t>
        <a:bodyPr/>
        <a:lstStyle/>
        <a:p>
          <a:endParaRPr lang="zh-TW"/>
        </a:p>
      </dgm:t>
    </dgm:pt>
    <dgm:pt modelId="{C2A03A5D-2DA3-41E8-8F24-6799C7B3B306}">
      <dgm:prSet phldrT="[文字]" custT="1"/>
      <dgm:spPr/>
      <dgm:t>
        <a:bodyPr/>
        <a:lstStyle/>
        <a:p>
          <a:r>
            <a:rPr lang="zh-TW" altLang="en-US" sz="24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協助評估資料備份機制</a:t>
          </a:r>
          <a:endParaRPr lang="zh-TW" altLang="en-US" sz="24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3DBDC414-6943-4D3B-9DD1-7FEA01498209}" type="parTrans" cxnId="{6D86A109-1672-40FE-A56B-1608AA589410}">
      <dgm:prSet/>
      <dgm:spPr/>
      <dgm:t>
        <a:bodyPr/>
        <a:lstStyle/>
        <a:p>
          <a:endParaRPr lang="zh-TW" altLang="en-US"/>
        </a:p>
      </dgm:t>
    </dgm:pt>
    <dgm:pt modelId="{E38712C3-23BA-4E61-B5FB-DF78B3422BBA}" type="sibTrans" cxnId="{6D86A109-1672-40FE-A56B-1608AA589410}">
      <dgm:prSet/>
      <dgm:spPr/>
      <dgm:t>
        <a:bodyPr/>
        <a:lstStyle/>
        <a:p>
          <a:endParaRPr lang="zh-TW" altLang="en-US"/>
        </a:p>
      </dgm:t>
    </dgm:pt>
    <dgm:pt modelId="{914F9076-7DA7-442E-A2E4-687164027963}">
      <dgm:prSet phldrT="[文字]" custT="1"/>
      <dgm:spPr/>
      <dgm:t>
        <a:bodyPr/>
        <a:lstStyle/>
        <a:p>
          <a:r>
            <a:rPr lang="zh-TW" altLang="en-US" sz="24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協助評估災難復原機制</a:t>
          </a:r>
          <a:endParaRPr lang="zh-TW" altLang="en-US" sz="24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06E5BE8-92A8-4846-94EF-76FBA599D735}" type="parTrans" cxnId="{E118032D-EC5C-415B-9A26-FC8F5B819B17}">
      <dgm:prSet/>
      <dgm:spPr/>
      <dgm:t>
        <a:bodyPr/>
        <a:lstStyle/>
        <a:p>
          <a:endParaRPr lang="zh-TW" altLang="en-US"/>
        </a:p>
      </dgm:t>
    </dgm:pt>
    <dgm:pt modelId="{D9175964-2328-4E61-83E1-198B5FCA00F2}" type="sibTrans" cxnId="{E118032D-EC5C-415B-9A26-FC8F5B819B17}">
      <dgm:prSet/>
      <dgm:spPr/>
      <dgm:t>
        <a:bodyPr/>
        <a:lstStyle/>
        <a:p>
          <a:endParaRPr lang="zh-TW" altLang="en-US"/>
        </a:p>
      </dgm:t>
    </dgm:pt>
    <dgm:pt modelId="{989C080F-BA05-4337-9CEB-BF8BA0A48E63}" type="pres">
      <dgm:prSet presAssocID="{9EFDE1E0-36B2-42FD-8BC1-DEC0FAC5CDC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7085C332-C142-47C1-9F63-E61BC989B7CE}" type="pres">
      <dgm:prSet presAssocID="{9EFDE1E0-36B2-42FD-8BC1-DEC0FAC5CDC6}" presName="dummyMaxCanvas" presStyleCnt="0">
        <dgm:presLayoutVars/>
      </dgm:prSet>
      <dgm:spPr/>
      <dgm:t>
        <a:bodyPr/>
        <a:lstStyle/>
        <a:p>
          <a:endParaRPr lang="zh-TW" altLang="en-US"/>
        </a:p>
      </dgm:t>
    </dgm:pt>
    <dgm:pt modelId="{36542DF8-DC0E-4FF8-B40F-2C3F0A45D205}" type="pres">
      <dgm:prSet presAssocID="{9EFDE1E0-36B2-42FD-8BC1-DEC0FAC5CDC6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A4B3327-31A2-42BF-B7F0-DD46069CE922}" type="pres">
      <dgm:prSet presAssocID="{9EFDE1E0-36B2-42FD-8BC1-DEC0FAC5CDC6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93BF33A-AE2D-4128-811B-BA06ED95BC87}" type="pres">
      <dgm:prSet presAssocID="{9EFDE1E0-36B2-42FD-8BC1-DEC0FAC5CDC6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B6F1F4C-FEB1-48AD-BDA4-9EA9FAC419D4}" type="pres">
      <dgm:prSet presAssocID="{9EFDE1E0-36B2-42FD-8BC1-DEC0FAC5CDC6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D47D47A-F6CF-4124-A438-AAA2FD0A0AC1}" type="pres">
      <dgm:prSet presAssocID="{9EFDE1E0-36B2-42FD-8BC1-DEC0FAC5CDC6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794854D-159D-42C1-BEA9-B4E7A17F117B}" type="pres">
      <dgm:prSet presAssocID="{9EFDE1E0-36B2-42FD-8BC1-DEC0FAC5CDC6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45B1A53-82DF-4138-B122-73C07DA2E543}" type="pres">
      <dgm:prSet presAssocID="{9EFDE1E0-36B2-42FD-8BC1-DEC0FAC5CDC6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BFB1CA5-CF0C-4AB4-AE9C-F05CAB992619}" type="pres">
      <dgm:prSet presAssocID="{9EFDE1E0-36B2-42FD-8BC1-DEC0FAC5CDC6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AF4AE840-2235-4CB7-A991-BCF843BB78D0}" type="presOf" srcId="{E602F495-06AD-4078-A149-C6C8558402F7}" destId="{AB6F1F4C-FEB1-48AD-BDA4-9EA9FAC419D4}" srcOrd="0" destOrd="0" presId="urn:microsoft.com/office/officeart/2005/8/layout/vProcess5"/>
    <dgm:cxn modelId="{E5DD7BD0-5299-49EB-905B-0938B808386D}" type="presOf" srcId="{914F9076-7DA7-442E-A2E4-687164027963}" destId="{393BF33A-AE2D-4128-811B-BA06ED95BC87}" srcOrd="0" destOrd="0" presId="urn:microsoft.com/office/officeart/2005/8/layout/vProcess5"/>
    <dgm:cxn modelId="{974B31EC-33E4-444C-92EE-966C5AF69487}" type="presOf" srcId="{914F9076-7DA7-442E-A2E4-687164027963}" destId="{1BFB1CA5-CF0C-4AB4-AE9C-F05CAB992619}" srcOrd="1" destOrd="0" presId="urn:microsoft.com/office/officeart/2005/8/layout/vProcess5"/>
    <dgm:cxn modelId="{91C3FB48-3F0B-424C-8928-44F05E412BAC}" type="presOf" srcId="{C2A03A5D-2DA3-41E8-8F24-6799C7B3B306}" destId="{F45B1A53-82DF-4138-B122-73C07DA2E543}" srcOrd="1" destOrd="0" presId="urn:microsoft.com/office/officeart/2005/8/layout/vProcess5"/>
    <dgm:cxn modelId="{EC73D28B-E1B0-4A21-84D6-9486C56E714D}" srcId="{9EFDE1E0-36B2-42FD-8BC1-DEC0FAC5CDC6}" destId="{902514D4-9367-48BD-AB98-415C361E8095}" srcOrd="0" destOrd="0" parTransId="{8583B2DE-149D-4FA0-B8A4-627F65C95D74}" sibTransId="{E602F495-06AD-4078-A149-C6C8558402F7}"/>
    <dgm:cxn modelId="{E118032D-EC5C-415B-9A26-FC8F5B819B17}" srcId="{9EFDE1E0-36B2-42FD-8BC1-DEC0FAC5CDC6}" destId="{914F9076-7DA7-442E-A2E4-687164027963}" srcOrd="2" destOrd="0" parTransId="{606E5BE8-92A8-4846-94EF-76FBA599D735}" sibTransId="{D9175964-2328-4E61-83E1-198B5FCA00F2}"/>
    <dgm:cxn modelId="{0E839F69-375D-4311-A2B6-1404C0671B05}" type="presOf" srcId="{902514D4-9367-48BD-AB98-415C361E8095}" destId="{1794854D-159D-42C1-BEA9-B4E7A17F117B}" srcOrd="1" destOrd="0" presId="urn:microsoft.com/office/officeart/2005/8/layout/vProcess5"/>
    <dgm:cxn modelId="{C525045A-AC02-4A10-9026-6DFA1510F4D0}" type="presOf" srcId="{C2A03A5D-2DA3-41E8-8F24-6799C7B3B306}" destId="{6A4B3327-31A2-42BF-B7F0-DD46069CE922}" srcOrd="0" destOrd="0" presId="urn:microsoft.com/office/officeart/2005/8/layout/vProcess5"/>
    <dgm:cxn modelId="{7A77823D-81D6-4211-BCC3-DE81350C8A5A}" type="presOf" srcId="{E38712C3-23BA-4E61-B5FB-DF78B3422BBA}" destId="{3D47D47A-F6CF-4124-A438-AAA2FD0A0AC1}" srcOrd="0" destOrd="0" presId="urn:microsoft.com/office/officeart/2005/8/layout/vProcess5"/>
    <dgm:cxn modelId="{858B2A9D-F46A-4904-B2BC-D93195063488}" type="presOf" srcId="{9EFDE1E0-36B2-42FD-8BC1-DEC0FAC5CDC6}" destId="{989C080F-BA05-4337-9CEB-BF8BA0A48E63}" srcOrd="0" destOrd="0" presId="urn:microsoft.com/office/officeart/2005/8/layout/vProcess5"/>
    <dgm:cxn modelId="{6D86A109-1672-40FE-A56B-1608AA589410}" srcId="{9EFDE1E0-36B2-42FD-8BC1-DEC0FAC5CDC6}" destId="{C2A03A5D-2DA3-41E8-8F24-6799C7B3B306}" srcOrd="1" destOrd="0" parTransId="{3DBDC414-6943-4D3B-9DD1-7FEA01498209}" sibTransId="{E38712C3-23BA-4E61-B5FB-DF78B3422BBA}"/>
    <dgm:cxn modelId="{19D4F792-D646-4DB3-BA52-18E5DA89CC5A}" type="presOf" srcId="{902514D4-9367-48BD-AB98-415C361E8095}" destId="{36542DF8-DC0E-4FF8-B40F-2C3F0A45D205}" srcOrd="0" destOrd="0" presId="urn:microsoft.com/office/officeart/2005/8/layout/vProcess5"/>
    <dgm:cxn modelId="{61E29801-4A21-4099-BF10-BC4C4801B3F0}" type="presParOf" srcId="{989C080F-BA05-4337-9CEB-BF8BA0A48E63}" destId="{7085C332-C142-47C1-9F63-E61BC989B7CE}" srcOrd="0" destOrd="0" presId="urn:microsoft.com/office/officeart/2005/8/layout/vProcess5"/>
    <dgm:cxn modelId="{D826F31A-4399-40C1-A5EB-9431D6A026D7}" type="presParOf" srcId="{989C080F-BA05-4337-9CEB-BF8BA0A48E63}" destId="{36542DF8-DC0E-4FF8-B40F-2C3F0A45D205}" srcOrd="1" destOrd="0" presId="urn:microsoft.com/office/officeart/2005/8/layout/vProcess5"/>
    <dgm:cxn modelId="{A2CD12DE-3D08-4F96-8705-05FF26AC3E94}" type="presParOf" srcId="{989C080F-BA05-4337-9CEB-BF8BA0A48E63}" destId="{6A4B3327-31A2-42BF-B7F0-DD46069CE922}" srcOrd="2" destOrd="0" presId="urn:microsoft.com/office/officeart/2005/8/layout/vProcess5"/>
    <dgm:cxn modelId="{2434ECC8-23AB-455D-ACB1-12CB7871E3B1}" type="presParOf" srcId="{989C080F-BA05-4337-9CEB-BF8BA0A48E63}" destId="{393BF33A-AE2D-4128-811B-BA06ED95BC87}" srcOrd="3" destOrd="0" presId="urn:microsoft.com/office/officeart/2005/8/layout/vProcess5"/>
    <dgm:cxn modelId="{46E0F0AD-049D-49FD-B8CA-9B3E472345F9}" type="presParOf" srcId="{989C080F-BA05-4337-9CEB-BF8BA0A48E63}" destId="{AB6F1F4C-FEB1-48AD-BDA4-9EA9FAC419D4}" srcOrd="4" destOrd="0" presId="urn:microsoft.com/office/officeart/2005/8/layout/vProcess5"/>
    <dgm:cxn modelId="{2295EF23-4EBD-4E92-908F-99EC8B1983D9}" type="presParOf" srcId="{989C080F-BA05-4337-9CEB-BF8BA0A48E63}" destId="{3D47D47A-F6CF-4124-A438-AAA2FD0A0AC1}" srcOrd="5" destOrd="0" presId="urn:microsoft.com/office/officeart/2005/8/layout/vProcess5"/>
    <dgm:cxn modelId="{F8FCDCBA-6606-44BC-9D77-1C43E8DBBEEF}" type="presParOf" srcId="{989C080F-BA05-4337-9CEB-BF8BA0A48E63}" destId="{1794854D-159D-42C1-BEA9-B4E7A17F117B}" srcOrd="6" destOrd="0" presId="urn:microsoft.com/office/officeart/2005/8/layout/vProcess5"/>
    <dgm:cxn modelId="{062933A1-0648-4A6E-AAED-B2609EE72179}" type="presParOf" srcId="{989C080F-BA05-4337-9CEB-BF8BA0A48E63}" destId="{F45B1A53-82DF-4138-B122-73C07DA2E543}" srcOrd="7" destOrd="0" presId="urn:microsoft.com/office/officeart/2005/8/layout/vProcess5"/>
    <dgm:cxn modelId="{2D633D24-590F-448D-A00D-FB754092C02D}" type="presParOf" srcId="{989C080F-BA05-4337-9CEB-BF8BA0A48E63}" destId="{1BFB1CA5-CF0C-4AB4-AE9C-F05CAB992619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96E37D-2341-441E-BF4C-6D222E8119BE}">
      <dsp:nvSpPr>
        <dsp:cNvPr id="0" name=""/>
        <dsp:cNvSpPr/>
      </dsp:nvSpPr>
      <dsp:spPr>
        <a:xfrm>
          <a:off x="1456665" y="439"/>
          <a:ext cx="3677117" cy="143848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接獲轄下各連線單位之請求協助通知時，視需要派員</a:t>
          </a:r>
          <a:r>
            <a:rPr lang="zh-TW" altLang="en-US" sz="2400" kern="1200" baseline="0" dirty="0" smtClean="0">
              <a:solidFill>
                <a:srgbClr val="0070C0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到校</a:t>
          </a:r>
          <a:r>
            <a:rPr lang="zh-TW" altLang="en-US" sz="2400" kern="1200" dirty="0" smtClean="0">
              <a:solidFill>
                <a:srgbClr val="0070C0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參與協助應變處理</a:t>
          </a:r>
          <a:endParaRPr lang="zh-TW" altLang="en-US" sz="2400" kern="1200" dirty="0">
            <a:solidFill>
              <a:srgbClr val="0070C0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498797" y="42571"/>
        <a:ext cx="3592853" cy="1354217"/>
      </dsp:txXfrm>
    </dsp:sp>
    <dsp:sp modelId="{177441B2-957A-4B93-80A5-70F8291A17AF}">
      <dsp:nvSpPr>
        <dsp:cNvPr id="0" name=""/>
        <dsp:cNvSpPr/>
      </dsp:nvSpPr>
      <dsp:spPr>
        <a:xfrm rot="5400000">
          <a:off x="3025508" y="1474882"/>
          <a:ext cx="539430" cy="6473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sz="18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-5400000">
        <a:off x="3101029" y="1528825"/>
        <a:ext cx="388390" cy="377601"/>
      </dsp:txXfrm>
    </dsp:sp>
    <dsp:sp modelId="{63AB2A8D-B189-43F0-94F3-9211B73CC20D}">
      <dsp:nvSpPr>
        <dsp:cNvPr id="0" name=""/>
        <dsp:cNvSpPr/>
      </dsp:nvSpPr>
      <dsp:spPr>
        <a:xfrm>
          <a:off x="1456665" y="2158160"/>
          <a:ext cx="3677117" cy="1438481"/>
        </a:xfrm>
        <a:prstGeom prst="roundRect">
          <a:avLst>
            <a:gd name="adj" fmla="val 10000"/>
          </a:avLst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提供資安改善建議，以增進各連線單位資安防禦能量</a:t>
          </a:r>
          <a:endParaRPr lang="zh-TW" altLang="en-US" sz="24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498797" y="2200292"/>
        <a:ext cx="3592853" cy="13542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7BF602-95E9-4067-98A3-94A6CC682601}">
      <dsp:nvSpPr>
        <dsp:cNvPr id="0" name=""/>
        <dsp:cNvSpPr/>
      </dsp:nvSpPr>
      <dsp:spPr>
        <a:xfrm>
          <a:off x="0" y="3355443"/>
          <a:ext cx="5564066" cy="73408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400" b="1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*</a:t>
          </a:r>
          <a:r>
            <a:rPr lang="zh-TW" altLang="en-US" sz="2400" b="1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 協助後續資安改善建議</a:t>
          </a:r>
          <a:endParaRPr lang="zh-TW" altLang="en-US" sz="2400" b="1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0" y="3355443"/>
        <a:ext cx="5564066" cy="734088"/>
      </dsp:txXfrm>
    </dsp:sp>
    <dsp:sp modelId="{7B51FC0D-4A89-4C6B-8CA2-21ECAF33D345}">
      <dsp:nvSpPr>
        <dsp:cNvPr id="0" name=""/>
        <dsp:cNvSpPr/>
      </dsp:nvSpPr>
      <dsp:spPr>
        <a:xfrm rot="10800000">
          <a:off x="0" y="2237425"/>
          <a:ext cx="5564066" cy="1129028"/>
        </a:xfrm>
        <a:prstGeom prst="upArrowCallout">
          <a:avLst/>
        </a:prstGeom>
        <a:solidFill>
          <a:schemeClr val="accent3">
            <a:hueOff val="-996892"/>
            <a:satOff val="8342"/>
            <a:lumOff val="1569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400" b="1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*</a:t>
          </a:r>
          <a:r>
            <a:rPr lang="zh-TW" altLang="en-US" sz="2400" b="1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 協助進行損害管制作業</a:t>
          </a:r>
          <a:endParaRPr lang="zh-TW" altLang="en-US" sz="2400" b="1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 rot="10800000">
        <a:off x="0" y="2237425"/>
        <a:ext cx="5564066" cy="733609"/>
      </dsp:txXfrm>
    </dsp:sp>
    <dsp:sp modelId="{E03C223C-76E7-476E-ABF7-68271825FC6D}">
      <dsp:nvSpPr>
        <dsp:cNvPr id="0" name=""/>
        <dsp:cNvSpPr/>
      </dsp:nvSpPr>
      <dsp:spPr>
        <a:xfrm rot="10800000">
          <a:off x="0" y="1119408"/>
          <a:ext cx="5564066" cy="1129028"/>
        </a:xfrm>
        <a:prstGeom prst="upArrowCallout">
          <a:avLst/>
        </a:prstGeom>
        <a:solidFill>
          <a:schemeClr val="accent3">
            <a:hueOff val="-1993785"/>
            <a:satOff val="16683"/>
            <a:lumOff val="3137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400" b="1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* </a:t>
          </a:r>
          <a:r>
            <a:rPr lang="zh-TW" altLang="en-US" sz="2400" b="1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協助進行緊急應變處理</a:t>
          </a:r>
          <a:endParaRPr lang="zh-TW" altLang="en-US" sz="2400" b="1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 rot="10800000">
        <a:off x="0" y="1119408"/>
        <a:ext cx="5564066" cy="733609"/>
      </dsp:txXfrm>
    </dsp:sp>
    <dsp:sp modelId="{0482BDF9-2349-45D1-B085-98B8A86583AF}">
      <dsp:nvSpPr>
        <dsp:cNvPr id="0" name=""/>
        <dsp:cNvSpPr/>
      </dsp:nvSpPr>
      <dsp:spPr>
        <a:xfrm rot="10800000">
          <a:off x="0" y="1390"/>
          <a:ext cx="5564066" cy="1129028"/>
        </a:xfrm>
        <a:prstGeom prst="upArrowCallout">
          <a:avLst/>
        </a:prstGeom>
        <a:solidFill>
          <a:schemeClr val="accent3">
            <a:hueOff val="-2990677"/>
            <a:satOff val="25025"/>
            <a:lumOff val="4706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400" b="1" i="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* </a:t>
          </a:r>
          <a:r>
            <a:rPr lang="zh-TW" altLang="en-US" sz="2400" b="1" i="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連線單位發生重要主機資安事件</a:t>
          </a:r>
          <a:endParaRPr lang="zh-TW" altLang="en-US" sz="2400" b="1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 rot="10800000">
        <a:off x="0" y="1390"/>
        <a:ext cx="5564066" cy="7336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BF29CE-0462-4526-B0BE-B43E1114979D}">
      <dsp:nvSpPr>
        <dsp:cNvPr id="0" name=""/>
        <dsp:cNvSpPr/>
      </dsp:nvSpPr>
      <dsp:spPr>
        <a:xfrm>
          <a:off x="1158646" y="39"/>
          <a:ext cx="2365699" cy="141941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i="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協助判斷是否中斷連線</a:t>
          </a:r>
          <a:endParaRPr lang="zh-TW" altLang="en-US" sz="2000" b="1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200219" y="41612"/>
        <a:ext cx="2282553" cy="1336273"/>
      </dsp:txXfrm>
    </dsp:sp>
    <dsp:sp modelId="{537DACE0-3A9F-46F8-9C6D-72710AC4EBBF}">
      <dsp:nvSpPr>
        <dsp:cNvPr id="0" name=""/>
        <dsp:cNvSpPr/>
      </dsp:nvSpPr>
      <dsp:spPr>
        <a:xfrm>
          <a:off x="3732526" y="416402"/>
          <a:ext cx="501528" cy="5866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sz="2500" kern="1200"/>
        </a:p>
      </dsp:txBody>
      <dsp:txXfrm>
        <a:off x="3732526" y="533741"/>
        <a:ext cx="351070" cy="352015"/>
      </dsp:txXfrm>
    </dsp:sp>
    <dsp:sp modelId="{40018D39-98B4-4A46-AF9B-F0F0CFA93E57}">
      <dsp:nvSpPr>
        <dsp:cNvPr id="0" name=""/>
        <dsp:cNvSpPr/>
      </dsp:nvSpPr>
      <dsp:spPr>
        <a:xfrm>
          <a:off x="4470624" y="39"/>
          <a:ext cx="2365699" cy="1419419"/>
        </a:xfrm>
        <a:prstGeom prst="roundRect">
          <a:avLst>
            <a:gd name="adj" fmla="val 10000"/>
          </a:avLst>
        </a:prstGeom>
        <a:solidFill>
          <a:schemeClr val="accent4">
            <a:hueOff val="2900532"/>
            <a:satOff val="-6286"/>
            <a:lumOff val="-268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協助檢視機敏資料是否外洩</a:t>
          </a:r>
          <a:endParaRPr lang="zh-TW" altLang="en-US" sz="2000" b="1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4512197" y="41612"/>
        <a:ext cx="2282553" cy="1336273"/>
      </dsp:txXfrm>
    </dsp:sp>
    <dsp:sp modelId="{8D6938B0-EE69-4B6A-9263-50E4B6CB62CC}">
      <dsp:nvSpPr>
        <dsp:cNvPr id="0" name=""/>
        <dsp:cNvSpPr/>
      </dsp:nvSpPr>
      <dsp:spPr>
        <a:xfrm rot="5400000">
          <a:off x="5402710" y="1585058"/>
          <a:ext cx="501528" cy="5866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4350797"/>
            <a:satOff val="-9429"/>
            <a:lumOff val="-402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500" kern="1200"/>
        </a:p>
      </dsp:txBody>
      <dsp:txXfrm rot="-5400000">
        <a:off x="5477467" y="1627640"/>
        <a:ext cx="352015" cy="351070"/>
      </dsp:txXfrm>
    </dsp:sp>
    <dsp:sp modelId="{F6DDC1A4-7F2E-47A2-8D01-3671EC2F02C1}">
      <dsp:nvSpPr>
        <dsp:cNvPr id="0" name=""/>
        <dsp:cNvSpPr/>
      </dsp:nvSpPr>
      <dsp:spPr>
        <a:xfrm>
          <a:off x="4470624" y="2365738"/>
          <a:ext cx="2365699" cy="1419419"/>
        </a:xfrm>
        <a:prstGeom prst="roundRect">
          <a:avLst>
            <a:gd name="adj" fmla="val 10000"/>
          </a:avLst>
        </a:prstGeom>
        <a:solidFill>
          <a:schemeClr val="accent4">
            <a:hueOff val="5801063"/>
            <a:satOff val="-12571"/>
            <a:lumOff val="-536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i="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協助確認系統、資料庫、系統設定資料毀損程度</a:t>
          </a:r>
          <a:endParaRPr lang="zh-TW" altLang="en-US" sz="2000" b="1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4512197" y="2407311"/>
        <a:ext cx="2282553" cy="1336273"/>
      </dsp:txXfrm>
    </dsp:sp>
    <dsp:sp modelId="{7F7D27BB-F25F-44A9-AAAC-2E66D189E977}">
      <dsp:nvSpPr>
        <dsp:cNvPr id="0" name=""/>
        <dsp:cNvSpPr/>
      </dsp:nvSpPr>
      <dsp:spPr>
        <a:xfrm rot="10800000">
          <a:off x="3760915" y="2782101"/>
          <a:ext cx="501528" cy="5866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8701595"/>
            <a:satOff val="-18857"/>
            <a:lumOff val="-804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500" kern="1200"/>
        </a:p>
      </dsp:txBody>
      <dsp:txXfrm rot="10800000">
        <a:off x="3911373" y="2899440"/>
        <a:ext cx="351070" cy="352015"/>
      </dsp:txXfrm>
    </dsp:sp>
    <dsp:sp modelId="{991CA20C-2388-42CF-BAD6-DA5E14B232D6}">
      <dsp:nvSpPr>
        <dsp:cNvPr id="0" name=""/>
        <dsp:cNvSpPr/>
      </dsp:nvSpPr>
      <dsp:spPr>
        <a:xfrm>
          <a:off x="1158646" y="2365738"/>
          <a:ext cx="2365699" cy="1419419"/>
        </a:xfrm>
        <a:prstGeom prst="roundRect">
          <a:avLst>
            <a:gd name="adj" fmla="val 10000"/>
          </a:avLst>
        </a:prstGeom>
        <a:solidFill>
          <a:schemeClr val="accent4">
            <a:hueOff val="8701595"/>
            <a:satOff val="-18857"/>
            <a:lumOff val="-804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i="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清查系統管理者、使用者帳號及權限，並更換管理者帳號</a:t>
          </a:r>
          <a:endParaRPr lang="zh-TW" altLang="en-US" sz="2000" b="1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200219" y="2407311"/>
        <a:ext cx="2282553" cy="13362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6B00F7-D53D-4200-96E1-A83D5C669CA5}">
      <dsp:nvSpPr>
        <dsp:cNvPr id="0" name=""/>
        <dsp:cNvSpPr/>
      </dsp:nvSpPr>
      <dsp:spPr>
        <a:xfrm>
          <a:off x="2938028" y="715102"/>
          <a:ext cx="55218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52187" y="4572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3199552" y="757909"/>
        <a:ext cx="29139" cy="5827"/>
      </dsp:txXfrm>
    </dsp:sp>
    <dsp:sp modelId="{D2A241D9-A778-46C8-A45A-7CFAE90BFC3F}">
      <dsp:nvSpPr>
        <dsp:cNvPr id="0" name=""/>
        <dsp:cNvSpPr/>
      </dsp:nvSpPr>
      <dsp:spPr>
        <a:xfrm>
          <a:off x="405969" y="665"/>
          <a:ext cx="2533859" cy="152031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zh-TW" sz="2000" b="1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協助檢視</a:t>
          </a:r>
          <a:r>
            <a:rPr lang="en-US" altLang="zh-TW" sz="2000" b="1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log</a:t>
          </a:r>
          <a:r>
            <a:rPr lang="zh-TW" altLang="zh-TW" sz="2000" b="1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，區網</a:t>
          </a:r>
          <a:r>
            <a:rPr lang="en-US" altLang="zh-TW" sz="2000" b="1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IPS</a:t>
          </a:r>
          <a:r>
            <a:rPr lang="zh-TW" altLang="zh-TW" sz="2000" b="1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、</a:t>
          </a:r>
          <a:r>
            <a:rPr lang="zh-TW" altLang="en-US" sz="2000" b="1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路由器</a:t>
          </a:r>
          <a:r>
            <a:rPr lang="zh-TW" altLang="zh-TW" sz="2000" b="1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連線紀錄</a:t>
          </a:r>
          <a:endParaRPr lang="zh-TW" altLang="en-US" sz="2000" kern="1200" dirty="0"/>
        </a:p>
      </dsp:txBody>
      <dsp:txXfrm>
        <a:off x="405969" y="665"/>
        <a:ext cx="2533859" cy="1520315"/>
      </dsp:txXfrm>
    </dsp:sp>
    <dsp:sp modelId="{BE820BAF-7108-493A-98CA-642062AD7F3B}">
      <dsp:nvSpPr>
        <dsp:cNvPr id="0" name=""/>
        <dsp:cNvSpPr/>
      </dsp:nvSpPr>
      <dsp:spPr>
        <a:xfrm>
          <a:off x="1672899" y="1519180"/>
          <a:ext cx="3116646" cy="552187"/>
        </a:xfrm>
        <a:custGeom>
          <a:avLst/>
          <a:gdLst/>
          <a:ahLst/>
          <a:cxnLst/>
          <a:rect l="0" t="0" r="0" b="0"/>
          <a:pathLst>
            <a:path>
              <a:moveTo>
                <a:pt x="3116646" y="0"/>
              </a:moveTo>
              <a:lnTo>
                <a:pt x="3116646" y="293193"/>
              </a:lnTo>
              <a:lnTo>
                <a:pt x="0" y="293193"/>
              </a:lnTo>
              <a:lnTo>
                <a:pt x="0" y="552187"/>
              </a:lnTo>
            </a:path>
          </a:pathLst>
        </a:custGeom>
        <a:noFill/>
        <a:ln w="9525" cap="flat" cmpd="sng" algn="ctr">
          <a:solidFill>
            <a:schemeClr val="accent4">
              <a:hueOff val="4350797"/>
              <a:satOff val="-9429"/>
              <a:lumOff val="-402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3151955" y="1792360"/>
        <a:ext cx="158533" cy="5827"/>
      </dsp:txXfrm>
    </dsp:sp>
    <dsp:sp modelId="{63F7B8FA-124A-450F-967A-F12F5A12EEF5}">
      <dsp:nvSpPr>
        <dsp:cNvPr id="0" name=""/>
        <dsp:cNvSpPr/>
      </dsp:nvSpPr>
      <dsp:spPr>
        <a:xfrm>
          <a:off x="3522616" y="665"/>
          <a:ext cx="2533859" cy="1520315"/>
        </a:xfrm>
        <a:prstGeom prst="rect">
          <a:avLst/>
        </a:prstGeom>
        <a:solidFill>
          <a:schemeClr val="accent4">
            <a:hueOff val="2900532"/>
            <a:satOff val="-6286"/>
            <a:lumOff val="-268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zh-TW" sz="2000" b="1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釐清確認事件原因</a:t>
          </a:r>
        </a:p>
      </dsp:txBody>
      <dsp:txXfrm>
        <a:off x="3522616" y="665"/>
        <a:ext cx="2533859" cy="1520315"/>
      </dsp:txXfrm>
    </dsp:sp>
    <dsp:sp modelId="{F750B303-E211-4A9F-8C5B-713E5149B2FB}">
      <dsp:nvSpPr>
        <dsp:cNvPr id="0" name=""/>
        <dsp:cNvSpPr/>
      </dsp:nvSpPr>
      <dsp:spPr>
        <a:xfrm>
          <a:off x="2938028" y="2818206"/>
          <a:ext cx="55218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52187" y="45720"/>
              </a:lnTo>
            </a:path>
          </a:pathLst>
        </a:custGeom>
        <a:noFill/>
        <a:ln w="9525" cap="flat" cmpd="sng" algn="ctr">
          <a:solidFill>
            <a:schemeClr val="accent4">
              <a:hueOff val="8701595"/>
              <a:satOff val="-18857"/>
              <a:lumOff val="-804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3199552" y="2861012"/>
        <a:ext cx="29139" cy="5827"/>
      </dsp:txXfrm>
    </dsp:sp>
    <dsp:sp modelId="{0B2E2A84-2305-4149-BF0B-BF17E0034E11}">
      <dsp:nvSpPr>
        <dsp:cNvPr id="0" name=""/>
        <dsp:cNvSpPr/>
      </dsp:nvSpPr>
      <dsp:spPr>
        <a:xfrm>
          <a:off x="405969" y="2103768"/>
          <a:ext cx="2533859" cy="1520315"/>
        </a:xfrm>
        <a:prstGeom prst="rect">
          <a:avLst/>
        </a:prstGeom>
        <a:solidFill>
          <a:schemeClr val="accent4">
            <a:hueOff val="5801063"/>
            <a:satOff val="-12571"/>
            <a:lumOff val="-536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請連線單位協力廠商進行還原作業</a:t>
          </a:r>
        </a:p>
      </dsp:txBody>
      <dsp:txXfrm>
        <a:off x="405969" y="2103768"/>
        <a:ext cx="2533859" cy="1520315"/>
      </dsp:txXfrm>
    </dsp:sp>
    <dsp:sp modelId="{5242CA0B-6B9A-47F5-9F26-217FA9F47173}">
      <dsp:nvSpPr>
        <dsp:cNvPr id="0" name=""/>
        <dsp:cNvSpPr/>
      </dsp:nvSpPr>
      <dsp:spPr>
        <a:xfrm>
          <a:off x="3522616" y="2103768"/>
          <a:ext cx="2533859" cy="1520315"/>
        </a:xfrm>
        <a:prstGeom prst="rect">
          <a:avLst/>
        </a:prstGeom>
        <a:solidFill>
          <a:schemeClr val="accent4">
            <a:hueOff val="8701595"/>
            <a:satOff val="-18857"/>
            <a:lumOff val="-804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zh-TW" sz="2000" b="1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視需要請第三方機關進行資安調查</a:t>
          </a:r>
        </a:p>
      </dsp:txBody>
      <dsp:txXfrm>
        <a:off x="3522616" y="2103768"/>
        <a:ext cx="2533859" cy="152031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542DF8-DC0E-4FF8-B40F-2C3F0A45D205}">
      <dsp:nvSpPr>
        <dsp:cNvPr id="0" name=""/>
        <dsp:cNvSpPr/>
      </dsp:nvSpPr>
      <dsp:spPr>
        <a:xfrm>
          <a:off x="0" y="0"/>
          <a:ext cx="4708147" cy="1212623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協助評估資訊安全防護機制</a:t>
          </a:r>
          <a:endParaRPr lang="zh-TW" altLang="en-US" sz="24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35517" y="35517"/>
        <a:ext cx="3399631" cy="1141589"/>
      </dsp:txXfrm>
    </dsp:sp>
    <dsp:sp modelId="{6A4B3327-31A2-42BF-B7F0-DD46069CE922}">
      <dsp:nvSpPr>
        <dsp:cNvPr id="0" name=""/>
        <dsp:cNvSpPr/>
      </dsp:nvSpPr>
      <dsp:spPr>
        <a:xfrm>
          <a:off x="415424" y="1414726"/>
          <a:ext cx="4708147" cy="1212623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97636"/>
            <a:satOff val="-440"/>
            <a:lumOff val="1316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協助評估資料備份機制</a:t>
          </a:r>
          <a:endParaRPr lang="zh-TW" altLang="en-US" sz="24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450941" y="1450243"/>
        <a:ext cx="3433483" cy="1141589"/>
      </dsp:txXfrm>
    </dsp:sp>
    <dsp:sp modelId="{393BF33A-AE2D-4128-811B-BA06ED95BC87}">
      <dsp:nvSpPr>
        <dsp:cNvPr id="0" name=""/>
        <dsp:cNvSpPr/>
      </dsp:nvSpPr>
      <dsp:spPr>
        <a:xfrm>
          <a:off x="830849" y="2829453"/>
          <a:ext cx="4708147" cy="1212623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195272"/>
            <a:satOff val="-880"/>
            <a:lumOff val="2633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協助評估災難復原機制</a:t>
          </a:r>
          <a:endParaRPr lang="zh-TW" altLang="en-US" sz="24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866366" y="2864970"/>
        <a:ext cx="3433483" cy="1141589"/>
      </dsp:txXfrm>
    </dsp:sp>
    <dsp:sp modelId="{AB6F1F4C-FEB1-48AD-BDA4-9EA9FAC419D4}">
      <dsp:nvSpPr>
        <dsp:cNvPr id="0" name=""/>
        <dsp:cNvSpPr/>
      </dsp:nvSpPr>
      <dsp:spPr>
        <a:xfrm>
          <a:off x="3919942" y="919572"/>
          <a:ext cx="788205" cy="78820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500" kern="1200"/>
        </a:p>
      </dsp:txBody>
      <dsp:txXfrm>
        <a:off x="4097288" y="919572"/>
        <a:ext cx="433513" cy="593124"/>
      </dsp:txXfrm>
    </dsp:sp>
    <dsp:sp modelId="{3D47D47A-F6CF-4124-A438-AAA2FD0A0AC1}">
      <dsp:nvSpPr>
        <dsp:cNvPr id="0" name=""/>
        <dsp:cNvSpPr/>
      </dsp:nvSpPr>
      <dsp:spPr>
        <a:xfrm>
          <a:off x="4335367" y="2326215"/>
          <a:ext cx="788205" cy="78820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500" kern="1200"/>
        </a:p>
      </dsp:txBody>
      <dsp:txXfrm>
        <a:off x="4512713" y="2326215"/>
        <a:ext cx="433513" cy="5931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553" cy="497212"/>
          </a:xfrm>
          <a:prstGeom prst="rect">
            <a:avLst/>
          </a:prstGeom>
        </p:spPr>
        <p:txBody>
          <a:bodyPr vert="horz" lIns="91888" tIns="45944" rIns="91888" bIns="45944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532" y="0"/>
            <a:ext cx="2945553" cy="497212"/>
          </a:xfrm>
          <a:prstGeom prst="rect">
            <a:avLst/>
          </a:prstGeom>
        </p:spPr>
        <p:txBody>
          <a:bodyPr vert="horz" lIns="91888" tIns="45944" rIns="91888" bIns="45944" rtlCol="0"/>
          <a:lstStyle>
            <a:lvl1pPr algn="r">
              <a:defRPr sz="1200"/>
            </a:lvl1pPr>
          </a:lstStyle>
          <a:p>
            <a:fld id="{C61A3F01-808F-4563-BFE9-77266A676C55}" type="datetimeFigureOut">
              <a:rPr lang="zh-TW" altLang="en-US" smtClean="0"/>
              <a:t>2021/4/28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29427"/>
            <a:ext cx="2945553" cy="497212"/>
          </a:xfrm>
          <a:prstGeom prst="rect">
            <a:avLst/>
          </a:prstGeom>
        </p:spPr>
        <p:txBody>
          <a:bodyPr vert="horz" lIns="91888" tIns="45944" rIns="91888" bIns="45944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532" y="9429427"/>
            <a:ext cx="2945553" cy="497212"/>
          </a:xfrm>
          <a:prstGeom prst="rect">
            <a:avLst/>
          </a:prstGeom>
        </p:spPr>
        <p:txBody>
          <a:bodyPr vert="horz" lIns="91888" tIns="45944" rIns="91888" bIns="45944" rtlCol="0" anchor="b"/>
          <a:lstStyle>
            <a:lvl1pPr algn="r">
              <a:defRPr sz="1200"/>
            </a:lvl1pPr>
          </a:lstStyle>
          <a:p>
            <a:fld id="{781C11E0-BE12-46AC-BE19-D122FDC9F36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5539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553" cy="497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73" tIns="91873" rIns="91873" bIns="91873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531" y="0"/>
            <a:ext cx="2945553" cy="497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73" tIns="91873" rIns="91873" bIns="91873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412" cy="4465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73" tIns="91873" rIns="91873" bIns="91873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7827"/>
            <a:ext cx="2945553" cy="497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73" tIns="91873" rIns="91873" bIns="91873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531" y="9427827"/>
            <a:ext cx="2945553" cy="497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77" tIns="46326" rIns="92677" bIns="46326" anchor="b" anchorCtr="0">
            <a:noAutofit/>
          </a:bodyPr>
          <a:lstStyle/>
          <a:p>
            <a:pPr algn="r">
              <a:buSzPts val="1200"/>
            </a:pPr>
            <a:fld id="{00000000-1234-1234-1234-123412341234}" type="slidenum">
              <a:rPr lang="en-US" sz="1200" smtClean="0"/>
              <a:pPr algn="r">
                <a:buSzPts val="1200"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5338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:notes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412" cy="4465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73" tIns="91873" rIns="91873" bIns="91873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151" name="Google Shape;1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7712954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6f4f2460b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430" name="Google Shape;430;g6f4f2460b9_0_0:notes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300" cy="44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50" tIns="91850" rIns="91850" bIns="918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31" name="Google Shape;431;g6f4f2460b9_0_0:notes"/>
          <p:cNvSpPr txBox="1">
            <a:spLocks noGrp="1"/>
          </p:cNvSpPr>
          <p:nvPr>
            <p:ph type="sldNum" idx="12"/>
          </p:nvPr>
        </p:nvSpPr>
        <p:spPr>
          <a:xfrm>
            <a:off x="3850531" y="9427827"/>
            <a:ext cx="2945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75" tIns="46325" rIns="92675" bIns="463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34911307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6f4f2460b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430" name="Google Shape;430;g6f4f2460b9_0_0:notes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300" cy="44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50" tIns="91850" rIns="91850" bIns="918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31" name="Google Shape;431;g6f4f2460b9_0_0:notes"/>
          <p:cNvSpPr txBox="1">
            <a:spLocks noGrp="1"/>
          </p:cNvSpPr>
          <p:nvPr>
            <p:ph type="sldNum" idx="12"/>
          </p:nvPr>
        </p:nvSpPr>
        <p:spPr>
          <a:xfrm>
            <a:off x="3850531" y="9427827"/>
            <a:ext cx="2945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75" tIns="46325" rIns="92675" bIns="463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25722652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6f4f2460b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430" name="Google Shape;430;g6f4f2460b9_0_0:notes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300" cy="44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50" tIns="91850" rIns="91850" bIns="918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31" name="Google Shape;431;g6f4f2460b9_0_0:notes"/>
          <p:cNvSpPr txBox="1">
            <a:spLocks noGrp="1"/>
          </p:cNvSpPr>
          <p:nvPr>
            <p:ph type="sldNum" idx="12"/>
          </p:nvPr>
        </p:nvSpPr>
        <p:spPr>
          <a:xfrm>
            <a:off x="3850531" y="9427827"/>
            <a:ext cx="2945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75" tIns="46325" rIns="92675" bIns="463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34790767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g45cb6dd65a_2_0:notes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262" cy="4465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73" tIns="91873" rIns="91873" bIns="91873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593" name="Google Shape;593;g45cb6dd65a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7383236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:notes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412" cy="4465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73" tIns="91873" rIns="91873" bIns="91873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157" name="Google Shape;15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7290868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:notes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412" cy="4465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73" tIns="91873" rIns="91873" bIns="91873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157" name="Google Shape;15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7772348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:notes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412" cy="4465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73" tIns="91873" rIns="91873" bIns="91873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157" name="Google Shape;15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0598974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p62:notes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412" cy="4465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73" tIns="91873" rIns="91873" bIns="91873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679" name="Google Shape;679;p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820688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:notes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412" cy="4465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73" tIns="91873" rIns="91873" bIns="91873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157" name="Google Shape;15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416644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g45cb6dd65a_2_0:notes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262" cy="4465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73" tIns="91873" rIns="91873" bIns="91873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593" name="Google Shape;593;g45cb6dd65a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1489325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318" name="Google Shape;318;p41:notes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300" cy="44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50" tIns="91850" rIns="91850" bIns="918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9" name="Google Shape;319;p41:notes"/>
          <p:cNvSpPr txBox="1">
            <a:spLocks noGrp="1"/>
          </p:cNvSpPr>
          <p:nvPr>
            <p:ph type="sldNum" idx="12"/>
          </p:nvPr>
        </p:nvSpPr>
        <p:spPr>
          <a:xfrm>
            <a:off x="3850531" y="9427827"/>
            <a:ext cx="2945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75" tIns="46325" rIns="92675" bIns="463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6175388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318" name="Google Shape;318;p41:notes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300" cy="44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50" tIns="91850" rIns="91850" bIns="918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9" name="Google Shape;319;p41:notes"/>
          <p:cNvSpPr txBox="1">
            <a:spLocks noGrp="1"/>
          </p:cNvSpPr>
          <p:nvPr>
            <p:ph type="sldNum" idx="12"/>
          </p:nvPr>
        </p:nvSpPr>
        <p:spPr>
          <a:xfrm>
            <a:off x="3850531" y="9427827"/>
            <a:ext cx="2945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75" tIns="46325" rIns="92675" bIns="463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21829958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318" name="Google Shape;318;p41:notes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300" cy="44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50" tIns="91850" rIns="91850" bIns="918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9" name="Google Shape;319;p41:notes"/>
          <p:cNvSpPr txBox="1">
            <a:spLocks noGrp="1"/>
          </p:cNvSpPr>
          <p:nvPr>
            <p:ph type="sldNum" idx="12"/>
          </p:nvPr>
        </p:nvSpPr>
        <p:spPr>
          <a:xfrm>
            <a:off x="3850531" y="9427827"/>
            <a:ext cx="2945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75" tIns="46325" rIns="92675" bIns="463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3036919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:notes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412" cy="4465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73" tIns="91873" rIns="91873" bIns="91873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157" name="Google Shape;15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8413224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91549-43BF-425A-AF25-75262019208C}" type="slidenum">
              <a:rPr lang="en-US" altLang="zh-TW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937264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91549-43BF-425A-AF25-75262019208C}" type="slidenum">
              <a:rPr lang="en-US" altLang="zh-TW" smtClean="0"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8299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1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8" y="762001"/>
            <a:ext cx="219398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4425" spc="-75" baseline="0">
                <a:solidFill>
                  <a:srgbClr val="FFFFFF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2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165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342889" indent="0" algn="ctr">
              <a:buNone/>
              <a:defRPr sz="1650"/>
            </a:lvl2pPr>
            <a:lvl3pPr marL="685777" indent="0" algn="ctr">
              <a:buNone/>
              <a:defRPr sz="1650"/>
            </a:lvl3pPr>
            <a:lvl4pPr marL="1028666" indent="0" algn="ctr">
              <a:buNone/>
              <a:defRPr sz="1500"/>
            </a:lvl4pPr>
            <a:lvl5pPr marL="1371554" indent="0" algn="ctr">
              <a:buNone/>
              <a:defRPr sz="1500"/>
            </a:lvl5pPr>
            <a:lvl6pPr marL="1714443" indent="0" algn="ctr">
              <a:buNone/>
              <a:defRPr sz="1500"/>
            </a:lvl6pPr>
            <a:lvl7pPr marL="2057331" indent="0" algn="ctr">
              <a:buNone/>
              <a:defRPr sz="1500"/>
            </a:lvl7pPr>
            <a:lvl8pPr marL="2400220" indent="0" algn="ctr">
              <a:buNone/>
              <a:defRPr sz="1500"/>
            </a:lvl8pPr>
            <a:lvl9pPr marL="2743109" indent="0" algn="ctr">
              <a:buNone/>
              <a:defRPr sz="15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20A24-ABD1-4C15-A90B-76EFD36FC71D}" type="datetime1">
              <a:rPr lang="zh-TW" altLang="en-US" smtClean="0"/>
              <a:t>2021/4/28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9" name="圖片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204"/>
            <a:ext cx="768957" cy="70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94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1DA67-33D2-4C2A-B5B5-D94B2F1FD771}" type="datetime1">
              <a:rPr lang="zh-TW" altLang="en-US" smtClean="0"/>
              <a:t>2021/4/28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圖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68957" cy="70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363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5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85176-8E02-4653-83FD-38AE48D8A421}" type="datetime1">
              <a:rPr lang="zh-TW" altLang="en-US" smtClean="0"/>
              <a:t>2021/4/28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圖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68957" cy="70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427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標題，文字及物件" type="txAndObj">
  <p:cSld name="標題，文字及物件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1592263" y="260350"/>
            <a:ext cx="7551737" cy="827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Tahoma"/>
              <a:buNone/>
              <a:defRPr sz="3200" b="1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Tahoma"/>
              <a:buNone/>
              <a:defRPr sz="3200" b="1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Tahoma"/>
              <a:buNone/>
              <a:defRPr sz="3200" b="1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Tahoma"/>
              <a:buNone/>
              <a:defRPr sz="3200" b="1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Tahoma"/>
              <a:buNone/>
              <a:defRPr sz="3200" b="1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Tahoma"/>
              <a:buNone/>
              <a:defRPr sz="3200" b="1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Tahoma"/>
              <a:buNone/>
              <a:defRPr sz="3200" b="1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Tahoma"/>
              <a:buNone/>
              <a:defRPr sz="3200" b="1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Tahoma"/>
              <a:buNone/>
              <a:defRPr sz="3200" b="1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900113" y="1484313"/>
            <a:ext cx="3811587" cy="4611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>
              <a:lnSpc>
                <a:spcPct val="120000"/>
              </a:lnSpc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ts val="2800"/>
              <a:buFont typeface="Noto Sans Symbols"/>
              <a:buChar char="❑"/>
              <a:defRPr sz="2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81000" algn="l">
              <a:lnSpc>
                <a:spcPct val="120000"/>
              </a:lnSpc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ts val="2400"/>
              <a:buFont typeface="Noto Sans Symbols"/>
              <a:buChar char="➢"/>
              <a:defRPr sz="2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•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–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4864100" y="1484313"/>
            <a:ext cx="3811588" cy="4611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>
              <a:lnSpc>
                <a:spcPct val="120000"/>
              </a:lnSpc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ts val="2800"/>
              <a:buFont typeface="Noto Sans Symbols"/>
              <a:buChar char="❑"/>
              <a:defRPr sz="2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81000" algn="l">
              <a:lnSpc>
                <a:spcPct val="120000"/>
              </a:lnSpc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ts val="2400"/>
              <a:buFont typeface="Noto Sans Symbols"/>
              <a:buChar char="➢"/>
              <a:defRPr sz="2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•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–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323850" y="657225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2EE38499-09BA-4BA3-B048-BDE53198136A}" type="datetime1">
              <a:rPr lang="zh-TW" altLang="en-US" smtClean="0"/>
              <a:t>2021/4/28</a:t>
            </a:fld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8" name="圖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68957" cy="70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17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物件" type="objOnly">
  <p:cSld name="物件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1"/>
          <p:cNvSpPr txBox="1">
            <a:spLocks noGrp="1"/>
          </p:cNvSpPr>
          <p:nvPr>
            <p:ph type="body" idx="1"/>
          </p:nvPr>
        </p:nvSpPr>
        <p:spPr>
          <a:xfrm>
            <a:off x="900113" y="260350"/>
            <a:ext cx="8243887" cy="583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>
              <a:lnSpc>
                <a:spcPct val="120000"/>
              </a:lnSpc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ts val="2800"/>
              <a:buFont typeface="Noto Sans Symbols"/>
              <a:buChar char="❑"/>
              <a:defRPr sz="2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81000" algn="l">
              <a:lnSpc>
                <a:spcPct val="120000"/>
              </a:lnSpc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ts val="2400"/>
              <a:buFont typeface="Noto Sans Symbols"/>
              <a:buChar char="➢"/>
              <a:defRPr sz="2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•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–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dt" idx="10"/>
          </p:nvPr>
        </p:nvSpPr>
        <p:spPr>
          <a:xfrm>
            <a:off x="323850" y="657225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557620EA-A768-461F-8845-BAF20DBFC411}" type="datetime1">
              <a:rPr lang="zh-TW" altLang="en-US" smtClean="0"/>
              <a:t>2021/4/28</a:t>
            </a:fld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" name="圖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49"/>
            <a:ext cx="768957" cy="70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064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8B9F4-4676-4AFF-89AF-E42D4A76662F}" type="datetime1">
              <a:rPr lang="zh-TW" altLang="en-US" smtClean="0"/>
              <a:t>2021/4/28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68957" cy="70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37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5" y="1298448"/>
            <a:ext cx="5486400" cy="3255264"/>
          </a:xfrm>
        </p:spPr>
        <p:txBody>
          <a:bodyPr anchor="b">
            <a:normAutofit/>
          </a:bodyPr>
          <a:lstStyle>
            <a:lvl1pPr>
              <a:defRPr sz="4425" b="0" spc="-75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65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889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77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55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443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331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22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10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4994-BD4E-4C8D-BC09-3200953A76E0}" type="datetime1">
              <a:rPr lang="zh-TW" altLang="en-US" smtClean="0"/>
              <a:t>2021/4/28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68957" cy="70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45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5" y="868680"/>
            <a:ext cx="2606040" cy="512064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6C9E-1E1B-449D-B9D8-495A57AFB6A5}" type="datetime1">
              <a:rPr lang="zh-TW" altLang="en-US" smtClean="0"/>
              <a:t>2021/4/28</a:t>
            </a:fld>
            <a:endParaRPr lang="zh-TW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979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5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5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889" indent="0">
              <a:buNone/>
              <a:defRPr sz="1500" b="1"/>
            </a:lvl2pPr>
            <a:lvl3pPr marL="685777" indent="0">
              <a:buNone/>
              <a:defRPr sz="1350" b="1"/>
            </a:lvl3pPr>
            <a:lvl4pPr marL="1028666" indent="0">
              <a:buNone/>
              <a:defRPr sz="1200" b="1"/>
            </a:lvl4pPr>
            <a:lvl5pPr marL="1371554" indent="0">
              <a:buNone/>
              <a:defRPr sz="1200" b="1"/>
            </a:lvl5pPr>
            <a:lvl6pPr marL="1714443" indent="0">
              <a:buNone/>
              <a:defRPr sz="1200" b="1"/>
            </a:lvl6pPr>
            <a:lvl7pPr marL="2057331" indent="0">
              <a:buNone/>
              <a:defRPr sz="1200" b="1"/>
            </a:lvl7pPr>
            <a:lvl8pPr marL="2400220" indent="0">
              <a:buNone/>
              <a:defRPr sz="1200" b="1"/>
            </a:lvl8pPr>
            <a:lvl9pPr marL="2743109" indent="0">
              <a:buNone/>
              <a:defRPr sz="12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5" y="1930936"/>
            <a:ext cx="2606040" cy="402336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8" y="1023588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5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889" indent="0">
              <a:buNone/>
              <a:defRPr sz="1500" b="1"/>
            </a:lvl2pPr>
            <a:lvl3pPr marL="685777" indent="0">
              <a:buNone/>
              <a:defRPr sz="1350" b="1"/>
            </a:lvl3pPr>
            <a:lvl4pPr marL="1028666" indent="0">
              <a:buNone/>
              <a:defRPr sz="1200" b="1"/>
            </a:lvl4pPr>
            <a:lvl5pPr marL="1371554" indent="0">
              <a:buNone/>
              <a:defRPr sz="1200" b="1"/>
            </a:lvl5pPr>
            <a:lvl6pPr marL="1714443" indent="0">
              <a:buNone/>
              <a:defRPr sz="1200" b="1"/>
            </a:lvl6pPr>
            <a:lvl7pPr marL="2057331" indent="0">
              <a:buNone/>
              <a:defRPr sz="1200" b="1"/>
            </a:lvl7pPr>
            <a:lvl8pPr marL="2400220" indent="0">
              <a:buNone/>
              <a:defRPr sz="1200" b="1"/>
            </a:lvl8pPr>
            <a:lvl9pPr marL="2743109" indent="0">
              <a:buNone/>
              <a:defRPr sz="12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8" y="1930936"/>
            <a:ext cx="2606040" cy="402336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64A2D-18E6-4845-9A53-AE160B40E214}" type="datetime1">
              <a:rPr lang="zh-TW" altLang="en-US" smtClean="0"/>
              <a:t>2021/4/28</a:t>
            </a:fld>
            <a:endParaRPr lang="zh-TW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0968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71261-3B40-471B-B8C6-A34C8990B36C}" type="datetime1">
              <a:rPr lang="zh-TW" altLang="en-US" smtClean="0"/>
              <a:t>2021/4/28</a:t>
            </a:fld>
            <a:endParaRPr lang="zh-TW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altLang="zh-TW" smtClean="0"/>
              <a:t>‹#›</a:t>
            </a:fld>
            <a:endParaRPr lang="zh-TW" altLang="en-US"/>
          </a:p>
        </p:txBody>
      </p:sp>
      <p:pic>
        <p:nvPicPr>
          <p:cNvPr id="9" name="圖片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68957" cy="70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47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81B66-4371-4C52-B212-C37AF53E06E9}" type="datetime1">
              <a:rPr lang="zh-TW" altLang="en-US" smtClean="0"/>
              <a:t>2021/4/28</a:t>
            </a:fld>
            <a:endParaRPr 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圖片 7" descr="大海浪 (半透明)" title="海浪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7"/>
            <a:ext cx="9143999" cy="685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542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377440"/>
          </a:xfrm>
        </p:spPr>
        <p:txBody>
          <a:bodyPr anchor="b">
            <a:normAutofit/>
          </a:bodyPr>
          <a:lstStyle>
            <a:lvl1pPr>
              <a:defRPr sz="2400" b="0" baseline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5" y="868680"/>
            <a:ext cx="5486400" cy="512064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494176"/>
            <a:ext cx="212598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050">
                <a:solidFill>
                  <a:srgbClr val="FFFFFF"/>
                </a:solidFill>
              </a:defRPr>
            </a:lvl1pPr>
            <a:lvl2pPr marL="342889" indent="0">
              <a:buNone/>
              <a:defRPr sz="900"/>
            </a:lvl2pPr>
            <a:lvl3pPr marL="685777" indent="0">
              <a:buNone/>
              <a:defRPr sz="750"/>
            </a:lvl3pPr>
            <a:lvl4pPr marL="1028666" indent="0">
              <a:buNone/>
              <a:defRPr sz="675"/>
            </a:lvl4pPr>
            <a:lvl5pPr marL="1371554" indent="0">
              <a:buNone/>
              <a:defRPr sz="675"/>
            </a:lvl5pPr>
            <a:lvl6pPr marL="1714443" indent="0">
              <a:buNone/>
              <a:defRPr sz="675"/>
            </a:lvl6pPr>
            <a:lvl7pPr marL="2057331" indent="0">
              <a:buNone/>
              <a:defRPr sz="675"/>
            </a:lvl7pPr>
            <a:lvl8pPr marL="2400220" indent="0">
              <a:buNone/>
              <a:defRPr sz="675"/>
            </a:lvl8pPr>
            <a:lvl9pPr marL="2743109" indent="0">
              <a:buNone/>
              <a:defRPr sz="675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CC63-A4CB-4130-9160-BAF3466E65A5}" type="datetime1">
              <a:rPr lang="zh-TW" altLang="en-US" smtClean="0"/>
              <a:t>2021/4/28</a:t>
            </a:fld>
            <a:endParaRPr lang="zh-TW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圖片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273"/>
            <a:ext cx="768957" cy="70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55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37744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2400"/>
            </a:lvl1pPr>
            <a:lvl2pPr marL="342889" indent="0">
              <a:buNone/>
              <a:defRPr sz="2100"/>
            </a:lvl2pPr>
            <a:lvl3pPr marL="685777" indent="0">
              <a:buNone/>
              <a:defRPr sz="1800"/>
            </a:lvl3pPr>
            <a:lvl4pPr marL="1028666" indent="0">
              <a:buNone/>
              <a:defRPr sz="1500"/>
            </a:lvl4pPr>
            <a:lvl5pPr marL="1371554" indent="0">
              <a:buNone/>
              <a:defRPr sz="1500"/>
            </a:lvl5pPr>
            <a:lvl6pPr marL="1714443" indent="0">
              <a:buNone/>
              <a:defRPr sz="1500"/>
            </a:lvl6pPr>
            <a:lvl7pPr marL="2057331" indent="0">
              <a:buNone/>
              <a:defRPr sz="1500"/>
            </a:lvl7pPr>
            <a:lvl8pPr marL="2400220" indent="0">
              <a:buNone/>
              <a:defRPr sz="1500"/>
            </a:lvl8pPr>
            <a:lvl9pPr marL="2743109" indent="0">
              <a:buNone/>
              <a:defRPr sz="15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493008"/>
            <a:ext cx="212598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050">
                <a:solidFill>
                  <a:srgbClr val="FFFFFF"/>
                </a:solidFill>
              </a:defRPr>
            </a:lvl1pPr>
            <a:lvl2pPr marL="342889" indent="0">
              <a:buNone/>
              <a:defRPr sz="900"/>
            </a:lvl2pPr>
            <a:lvl3pPr marL="685777" indent="0">
              <a:buNone/>
              <a:defRPr sz="750"/>
            </a:lvl3pPr>
            <a:lvl4pPr marL="1028666" indent="0">
              <a:buNone/>
              <a:defRPr sz="675"/>
            </a:lvl4pPr>
            <a:lvl5pPr marL="1371554" indent="0">
              <a:buNone/>
              <a:defRPr sz="675"/>
            </a:lvl5pPr>
            <a:lvl6pPr marL="1714443" indent="0">
              <a:buNone/>
              <a:defRPr sz="675"/>
            </a:lvl6pPr>
            <a:lvl7pPr marL="2057331" indent="0">
              <a:buNone/>
              <a:defRPr sz="675"/>
            </a:lvl7pPr>
            <a:lvl8pPr marL="2400220" indent="0">
              <a:buNone/>
              <a:defRPr sz="675"/>
            </a:lvl8pPr>
            <a:lvl9pPr marL="2743109" indent="0">
              <a:buNone/>
              <a:defRPr sz="675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B34C5-F3B6-409B-A34A-2D9202A72451}" type="datetime1">
              <a:rPr lang="zh-TW" altLang="en-US" smtClean="0"/>
              <a:t>2021/4/28</a:t>
            </a:fld>
            <a:endParaRPr lang="zh-TW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2"/>
            <a:ext cx="4433638" cy="3651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圖片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68957" cy="70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174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2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9"/>
            <a:ext cx="2210611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8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16A0295-EBDC-41BB-AB67-0F1740E78908}" type="datetime1">
              <a:rPr lang="zh-TW" altLang="en-US" smtClean="0"/>
              <a:t>2021/4/28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2" y="6356352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1" y="6356352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accent1"/>
                </a:solidFill>
              </a:defRPr>
            </a:lvl1pPr>
          </a:lstStyle>
          <a:p>
            <a:fld id="{93FAC58A-B48C-4DB2-8B91-363AD8F0324C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193331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5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685777" rtl="0" eaLnBrk="1" latinLnBrk="0" hangingPunct="1">
        <a:lnSpc>
          <a:spcPct val="90000"/>
        </a:lnSpc>
        <a:spcBef>
          <a:spcPct val="0"/>
        </a:spcBef>
        <a:buNone/>
        <a:defRPr sz="2700" kern="1200" spc="-45" baseline="0">
          <a:solidFill>
            <a:srgbClr val="FFFFFF"/>
          </a:solidFill>
          <a:latin typeface="標楷體" panose="03000509000000000000" pitchFamily="65" charset="-120"/>
          <a:ea typeface="標楷體" panose="03000509000000000000" pitchFamily="65" charset="-120"/>
          <a:cs typeface="+mj-cs"/>
        </a:defRPr>
      </a:lvl1pPr>
    </p:titleStyle>
    <p:bodyStyle>
      <a:lvl1pPr marL="137155" indent="-137155" algn="l" defTabSz="685777" rtl="0" eaLnBrk="1" latinLnBrk="0" hangingPunct="1">
        <a:lnSpc>
          <a:spcPct val="90000"/>
        </a:lnSpc>
        <a:spcBef>
          <a:spcPts val="900"/>
        </a:spcBef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標楷體" panose="03000509000000000000" pitchFamily="65" charset="-120"/>
          <a:ea typeface="標楷體" panose="03000509000000000000" pitchFamily="65" charset="-120"/>
          <a:cs typeface="+mn-cs"/>
        </a:defRPr>
      </a:lvl1pPr>
      <a:lvl2pPr marL="514333" indent="-137155" algn="l" defTabSz="685777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350" kern="1200">
          <a:solidFill>
            <a:schemeClr val="tx1">
              <a:lumMod val="65000"/>
              <a:lumOff val="35000"/>
            </a:schemeClr>
          </a:solidFill>
          <a:latin typeface="標楷體" panose="03000509000000000000" pitchFamily="65" charset="-120"/>
          <a:ea typeface="標楷體" panose="03000509000000000000" pitchFamily="65" charset="-120"/>
          <a:cs typeface="+mn-cs"/>
        </a:defRPr>
      </a:lvl2pPr>
      <a:lvl3pPr marL="857221" indent="-137155" algn="l" defTabSz="685777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200" kern="1200">
          <a:solidFill>
            <a:schemeClr val="tx1">
              <a:lumMod val="65000"/>
              <a:lumOff val="35000"/>
            </a:schemeClr>
          </a:solidFill>
          <a:latin typeface="標楷體" panose="03000509000000000000" pitchFamily="65" charset="-120"/>
          <a:ea typeface="標楷體" panose="03000509000000000000" pitchFamily="65" charset="-120"/>
          <a:cs typeface="+mn-cs"/>
        </a:defRPr>
      </a:lvl3pPr>
      <a:lvl4pPr marL="1200110" indent="-137155" algn="l" defTabSz="685777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標楷體" panose="03000509000000000000" pitchFamily="65" charset="-120"/>
          <a:ea typeface="標楷體" panose="03000509000000000000" pitchFamily="65" charset="-120"/>
          <a:cs typeface="+mn-cs"/>
        </a:defRPr>
      </a:lvl4pPr>
      <a:lvl5pPr marL="1542999" indent="-137155" algn="l" defTabSz="685777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標楷體" panose="03000509000000000000" pitchFamily="65" charset="-120"/>
          <a:ea typeface="標楷體" panose="03000509000000000000" pitchFamily="65" charset="-120"/>
          <a:cs typeface="+mn-cs"/>
        </a:defRPr>
      </a:lvl5pPr>
      <a:lvl6pPr marL="1885887" indent="-171444" algn="l" defTabSz="685777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228775" indent="-171444" algn="l" defTabSz="685777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571664" indent="-171444" algn="l" defTabSz="685777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914553" indent="-171444" algn="l" defTabSz="685777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9" algn="l" defTabSz="68577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6" algn="l" defTabSz="68577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4" algn="l" defTabSz="68577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3" algn="l" defTabSz="68577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1" algn="l" defTabSz="68577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09" algn="l" defTabSz="68577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msrc.microsoft.com/update-guide/vulnerability/CVE-2021-24078" TargetMode="Externa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tanet_ncu@cc.ncu.edu.tw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>
            <a:spLocks noGrp="1"/>
          </p:cNvSpPr>
          <p:nvPr>
            <p:ph type="ctrTitle"/>
          </p:nvPr>
        </p:nvSpPr>
        <p:spPr>
          <a:xfrm>
            <a:off x="802386" y="1298448"/>
            <a:ext cx="6025134" cy="3255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buClr>
                <a:srgbClr val="003399"/>
              </a:buClr>
              <a:buSzPts val="4000"/>
            </a:pPr>
            <a:r>
              <a:rPr lang="zh-TW" altLang="en-US" sz="4000" dirty="0">
                <a:solidFill>
                  <a:srgbClr val="003399"/>
                </a:solidFill>
                <a:cs typeface="Arial"/>
              </a:rPr>
              <a:t>桃園區域網路</a:t>
            </a:r>
            <a:r>
              <a:rPr lang="zh-TW" altLang="en-US" sz="4000" dirty="0" smtClean="0">
                <a:solidFill>
                  <a:srgbClr val="003399"/>
                </a:solidFill>
                <a:cs typeface="Arial"/>
              </a:rPr>
              <a:t>中心</a:t>
            </a:r>
            <a:r>
              <a:rPr lang="en-US" altLang="zh-TW" sz="4000" dirty="0" smtClean="0">
                <a:solidFill>
                  <a:srgbClr val="003399"/>
                </a:solidFill>
                <a:cs typeface="Arial"/>
              </a:rPr>
              <a:t/>
            </a:r>
            <a:br>
              <a:rPr lang="en-US" altLang="zh-TW" sz="4000" dirty="0" smtClean="0">
                <a:solidFill>
                  <a:srgbClr val="003399"/>
                </a:solidFill>
                <a:cs typeface="Arial"/>
              </a:rPr>
            </a:br>
            <a:r>
              <a:rPr lang="zh-TW" altLang="en-US" sz="4000" dirty="0" smtClean="0">
                <a:solidFill>
                  <a:srgbClr val="003399"/>
                </a:solidFill>
                <a:cs typeface="Arial"/>
              </a:rPr>
              <a:t>管理委員會</a:t>
            </a:r>
            <a:r>
              <a:rPr lang="zh-TW" altLang="en-US" sz="4000" dirty="0">
                <a:solidFill>
                  <a:srgbClr val="003399"/>
                </a:solidFill>
                <a:cs typeface="Arial"/>
                <a:sym typeface="Arial"/>
              </a:rPr>
              <a:t/>
            </a:r>
            <a:br>
              <a:rPr lang="zh-TW" altLang="en-US" sz="4000" dirty="0">
                <a:solidFill>
                  <a:srgbClr val="003399"/>
                </a:solidFill>
                <a:cs typeface="Arial"/>
                <a:sym typeface="Arial"/>
              </a:rPr>
            </a:br>
            <a:r>
              <a:rPr lang="zh-TW" altLang="en-US" sz="4000" dirty="0">
                <a:solidFill>
                  <a:srgbClr val="003399"/>
                </a:solidFill>
                <a:cs typeface="Arial"/>
                <a:sym typeface="Arial"/>
              </a:rPr>
              <a:t>第</a:t>
            </a:r>
            <a:r>
              <a:rPr lang="en-US" altLang="zh-TW" sz="4000" dirty="0" smtClean="0">
                <a:solidFill>
                  <a:srgbClr val="003399"/>
                </a:solidFill>
                <a:cs typeface="Arial"/>
                <a:sym typeface="Arial"/>
              </a:rPr>
              <a:t>67</a:t>
            </a:r>
            <a:r>
              <a:rPr lang="zh-TW" altLang="en-US" sz="4000" dirty="0" smtClean="0">
                <a:solidFill>
                  <a:srgbClr val="003399"/>
                </a:solidFill>
                <a:cs typeface="Arial"/>
                <a:sym typeface="Arial"/>
              </a:rPr>
              <a:t>次</a:t>
            </a:r>
            <a:r>
              <a:rPr lang="zh-TW" altLang="en-US" sz="4000" dirty="0">
                <a:solidFill>
                  <a:srgbClr val="003399"/>
                </a:solidFill>
                <a:cs typeface="Arial"/>
                <a:sym typeface="Arial"/>
              </a:rPr>
              <a:t>會議</a:t>
            </a:r>
            <a:r>
              <a:rPr lang="en-US" sz="3200" i="0" u="none" dirty="0">
                <a:solidFill>
                  <a:srgbClr val="003399"/>
                </a:solidFill>
                <a:sym typeface="Tahoma"/>
              </a:rPr>
              <a:t/>
            </a:r>
            <a:br>
              <a:rPr lang="en-US" sz="3200" i="0" u="none" dirty="0">
                <a:solidFill>
                  <a:srgbClr val="003399"/>
                </a:solidFill>
                <a:sym typeface="Tahoma"/>
              </a:rPr>
            </a:br>
            <a:endParaRPr dirty="0"/>
          </a:p>
        </p:txBody>
      </p:sp>
      <p:sp>
        <p:nvSpPr>
          <p:cNvPr id="154" name="Google Shape;154;p24"/>
          <p:cNvSpPr txBox="1">
            <a:spLocks noGrp="1"/>
          </p:cNvSpPr>
          <p:nvPr>
            <p:ph type="subTitle" idx="1"/>
          </p:nvPr>
        </p:nvSpPr>
        <p:spPr>
          <a:xfrm>
            <a:off x="1596888" y="3502342"/>
            <a:ext cx="5458506" cy="827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lang="en-US" sz="2400" dirty="0" smtClean="0">
              <a:solidFill>
                <a:srgbClr val="000000"/>
              </a:solidFill>
              <a:latin typeface="標楷體" panose="03000509000000000000" pitchFamily="65" charset="-120"/>
              <a:ea typeface="標楷體" panose="03000509000000000000" pitchFamily="65" charset="-120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單  位</a:t>
            </a:r>
            <a:r>
              <a:rPr lang="en-US" sz="240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: </a:t>
            </a:r>
            <a:r>
              <a:rPr lang="zh-TW" altLang="en-US" sz="2400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桃園區域網路中心</a:t>
            </a:r>
            <a:endParaRPr sz="2400" b="0" i="0" u="none" dirty="0">
              <a:solidFill>
                <a:srgbClr val="000000"/>
              </a:solidFill>
              <a:latin typeface="標楷體" panose="03000509000000000000" pitchFamily="65" charset="-120"/>
              <a:ea typeface="標楷體" panose="03000509000000000000" pitchFamily="65" charset="-120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 dirty="0" err="1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報告人</a:t>
            </a:r>
            <a:r>
              <a:rPr lang="en-US" sz="240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: </a:t>
            </a:r>
            <a:r>
              <a:rPr lang="en-US" sz="2400" dirty="0" err="1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許時準組長</a:t>
            </a:r>
            <a:endParaRPr lang="en-US" sz="2400" dirty="0" smtClean="0">
              <a:solidFill>
                <a:srgbClr val="000000"/>
              </a:solidFill>
              <a:latin typeface="標楷體" panose="03000509000000000000" pitchFamily="65" charset="-120"/>
              <a:ea typeface="標楷體" panose="03000509000000000000" pitchFamily="65" charset="-120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</a:pPr>
            <a:r>
              <a:rPr lang="zh-TW" altLang="en-US" sz="2400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日  期</a:t>
            </a:r>
            <a:r>
              <a:rPr lang="en-US" altLang="zh-TW" sz="2400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:</a:t>
            </a:r>
            <a:r>
              <a:rPr lang="zh-TW" altLang="en-US" sz="2400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20</a:t>
            </a:r>
            <a:r>
              <a:rPr lang="en-US" altLang="zh-TW" sz="2400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21</a:t>
            </a:r>
            <a:r>
              <a:rPr lang="en-US" sz="2400" b="0" i="0" u="none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/</a:t>
            </a:r>
            <a:r>
              <a:rPr lang="en-US" altLang="zh-TW" sz="2400" b="0" i="0" u="none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04</a:t>
            </a:r>
            <a:r>
              <a:rPr lang="en-US" sz="2400" b="0" i="0" u="none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/</a:t>
            </a:r>
            <a:r>
              <a:rPr lang="en-US" altLang="zh-TW" sz="2400" b="0" i="0" u="none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29</a:t>
            </a:r>
            <a:endParaRPr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4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lnSpc>
                <a:spcPct val="90000"/>
              </a:lnSpc>
              <a:buSzPts val="2700"/>
            </a:pPr>
            <a:r>
              <a:rPr lang="zh-TW" altLang="en-US" sz="3200" spc="-75" dirty="0">
                <a:solidFill>
                  <a:srgbClr val="003399"/>
                </a:solidFill>
              </a:rPr>
              <a:t>教育訓練</a:t>
            </a:r>
            <a:r>
              <a:rPr lang="en-US" altLang="zh-TW" sz="3200" spc="-75" dirty="0" smtClean="0">
                <a:solidFill>
                  <a:srgbClr val="003399"/>
                </a:solidFill>
              </a:rPr>
              <a:t>(3)</a:t>
            </a:r>
            <a:endParaRPr sz="3200" spc="-75" dirty="0">
              <a:solidFill>
                <a:srgbClr val="003399"/>
              </a:solidFill>
            </a:endParaRPr>
          </a:p>
        </p:txBody>
      </p:sp>
      <p:sp>
        <p:nvSpPr>
          <p:cNvPr id="323" name="Google Shape;323;p41"/>
          <p:cNvSpPr txBox="1">
            <a:spLocks noGrp="1"/>
          </p:cNvSpPr>
          <p:nvPr>
            <p:ph type="body" idx="1"/>
          </p:nvPr>
        </p:nvSpPr>
        <p:spPr>
          <a:xfrm>
            <a:off x="2702104" y="1040857"/>
            <a:ext cx="5835228" cy="47458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87580" lvl="0" indent="-285750">
              <a:spcBef>
                <a:spcPts val="0"/>
              </a:spcBef>
              <a:buNone/>
            </a:pPr>
            <a:r>
              <a:rPr lang="en-US" sz="1800" b="0" i="0" u="none" strike="noStrike" cap="none" dirty="0" smtClean="0">
                <a:solidFill>
                  <a:srgbClr val="555DAB"/>
                </a:solidFill>
                <a:latin typeface="DFKai-SB"/>
                <a:ea typeface="DFKai-SB"/>
                <a:cs typeface="DFKai-SB"/>
                <a:sym typeface="DFKai-SB"/>
              </a:rPr>
              <a:t>❑</a:t>
            </a:r>
            <a:r>
              <a:rPr lang="zh-TW" altLang="en-US" sz="1800" dirty="0">
                <a:solidFill>
                  <a:srgbClr val="555DAB"/>
                </a:solidFill>
                <a:latin typeface="DFKai-SB"/>
                <a:ea typeface="DFKai-SB"/>
                <a:cs typeface="DFKai-SB"/>
                <a:sym typeface="DFKai-SB"/>
              </a:rPr>
              <a:t>主機滲透測試與 </a:t>
            </a:r>
            <a:r>
              <a:rPr lang="en-US" altLang="zh-TW" sz="1800" dirty="0" err="1">
                <a:solidFill>
                  <a:srgbClr val="555DAB"/>
                </a:solidFill>
                <a:latin typeface="DFKai-SB"/>
                <a:ea typeface="DFKai-SB"/>
                <a:cs typeface="DFKai-SB"/>
                <a:sym typeface="DFKai-SB"/>
              </a:rPr>
              <a:t>vulnhub</a:t>
            </a:r>
            <a:r>
              <a:rPr lang="en-US" altLang="zh-TW" sz="1800" dirty="0">
                <a:solidFill>
                  <a:srgbClr val="555DAB"/>
                </a:solidFill>
                <a:latin typeface="DFKai-SB"/>
                <a:ea typeface="DFKai-SB"/>
                <a:cs typeface="DFKai-SB"/>
                <a:sym typeface="DFKai-SB"/>
              </a:rPr>
              <a:t> </a:t>
            </a:r>
            <a:r>
              <a:rPr lang="zh-TW" altLang="en-US" sz="1800" dirty="0">
                <a:solidFill>
                  <a:srgbClr val="555DAB"/>
                </a:solidFill>
                <a:latin typeface="DFKai-SB"/>
                <a:ea typeface="DFKai-SB"/>
                <a:cs typeface="DFKai-SB"/>
                <a:sym typeface="DFKai-SB"/>
              </a:rPr>
              <a:t>靶機初</a:t>
            </a:r>
            <a:r>
              <a:rPr lang="zh-TW" altLang="en-US" sz="1800" dirty="0" smtClean="0">
                <a:solidFill>
                  <a:srgbClr val="555DAB"/>
                </a:solidFill>
                <a:latin typeface="DFKai-SB"/>
                <a:ea typeface="DFKai-SB"/>
                <a:cs typeface="DFKai-SB"/>
                <a:sym typeface="DFKai-SB"/>
              </a:rPr>
              <a:t>探</a:t>
            </a:r>
            <a:endParaRPr lang="en-US" altLang="zh-TW" sz="1800" dirty="0" smtClean="0">
              <a:solidFill>
                <a:srgbClr val="555DAB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285750" marR="87580" lvl="0" indent="-285750">
              <a:spcBef>
                <a:spcPts val="0"/>
              </a:spcBef>
              <a:buNone/>
            </a:pPr>
            <a:endParaRPr lang="en-US" altLang="zh-TW" sz="1800" dirty="0" smtClean="0">
              <a:solidFill>
                <a:srgbClr val="555DAB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285750" marR="87580" lvl="0" indent="-285750">
              <a:spcBef>
                <a:spcPts val="0"/>
              </a:spcBef>
              <a:buNone/>
            </a:pPr>
            <a:r>
              <a:rPr lang="en-US" altLang="zh-TW" sz="1800" dirty="0" smtClean="0">
                <a:solidFill>
                  <a:srgbClr val="555DAB"/>
                </a:solidFill>
                <a:latin typeface="DFKai-SB"/>
                <a:ea typeface="DFKai-SB"/>
                <a:cs typeface="DFKai-SB"/>
                <a:sym typeface="DFKai-SB"/>
              </a:rPr>
              <a:t>❑ </a:t>
            </a:r>
            <a:r>
              <a:rPr lang="en-US" altLang="zh-TW" sz="1800" dirty="0" smtClean="0"/>
              <a:t>110</a:t>
            </a:r>
            <a:r>
              <a:rPr lang="zh-TW" altLang="en-US" sz="1800" dirty="0" smtClean="0"/>
              <a:t>年</a:t>
            </a:r>
            <a:r>
              <a:rPr lang="en-US" altLang="zh-TW" sz="1800" dirty="0" smtClean="0"/>
              <a:t>05</a:t>
            </a:r>
            <a:r>
              <a:rPr lang="zh-TW" altLang="en-US" sz="1800" dirty="0" smtClean="0"/>
              <a:t>月</a:t>
            </a:r>
            <a:r>
              <a:rPr lang="en-US" altLang="zh-TW" sz="1800" dirty="0" smtClean="0"/>
              <a:t>25</a:t>
            </a:r>
            <a:r>
              <a:rPr lang="zh-TW" altLang="en-US" sz="1800" dirty="0" smtClean="0"/>
              <a:t>日</a:t>
            </a:r>
            <a:r>
              <a:rPr lang="en-US" altLang="zh-TW" sz="1800" dirty="0"/>
              <a:t>(</a:t>
            </a:r>
            <a:r>
              <a:rPr lang="zh-TW" altLang="en-US" sz="1800" dirty="0"/>
              <a:t>星期二</a:t>
            </a:r>
            <a:r>
              <a:rPr lang="en-US" altLang="zh-TW" sz="1800" dirty="0"/>
              <a:t>)09:00</a:t>
            </a:r>
            <a:r>
              <a:rPr lang="zh-TW" altLang="en-US" sz="1800" dirty="0"/>
              <a:t>至 </a:t>
            </a:r>
            <a:r>
              <a:rPr lang="en-US" altLang="zh-TW" sz="1800" dirty="0"/>
              <a:t>16:00</a:t>
            </a:r>
            <a:r>
              <a:rPr lang="en-US" sz="1800" dirty="0">
                <a:solidFill>
                  <a:schemeClr val="dk1"/>
                </a:solidFill>
              </a:rPr>
              <a:t/>
            </a:r>
            <a:br>
              <a:rPr lang="en-US" sz="1800" dirty="0">
                <a:solidFill>
                  <a:schemeClr val="dk1"/>
                </a:solidFill>
              </a:rPr>
            </a:br>
            <a:endParaRPr sz="1800" dirty="0">
              <a:solidFill>
                <a:schemeClr val="dk1"/>
              </a:solidFill>
            </a:endParaRPr>
          </a:p>
          <a:p>
            <a:pPr marL="285750" marR="87580" lvl="0" indent="-285750">
              <a:spcBef>
                <a:spcPts val="0"/>
              </a:spcBef>
              <a:buNone/>
            </a:pPr>
            <a:r>
              <a:rPr lang="en-US" sz="1800" dirty="0" smtClean="0">
                <a:solidFill>
                  <a:srgbClr val="555DAB"/>
                </a:solidFill>
              </a:rPr>
              <a:t>❑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  <a:sym typeface="DFKai-SB"/>
              </a:rPr>
              <a:t>講師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sym typeface="DFKai-SB"/>
              </a:rPr>
              <a:t>：</a:t>
            </a:r>
            <a:r>
              <a:rPr lang="zh-TW" altLang="en-US" sz="1800" dirty="0">
                <a:sym typeface="DFKai-SB"/>
              </a:rPr>
              <a:t>國立宜蘭大學圖書資訊館施衣喬老師</a:t>
            </a:r>
            <a:endParaRPr lang="en-US" altLang="zh-TW" sz="1800" dirty="0"/>
          </a:p>
          <a:p>
            <a:pPr marL="285750" marR="87580" lvl="0" indent="-285750">
              <a:spcBef>
                <a:spcPts val="0"/>
              </a:spcBef>
              <a:buNone/>
            </a:pPr>
            <a:endParaRPr sz="1800" dirty="0">
              <a:sym typeface="DFKai-SB"/>
            </a:endParaRPr>
          </a:p>
          <a:p>
            <a:pPr marL="285750" marR="8758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 dirty="0">
                <a:sym typeface="DFKai-SB"/>
              </a:rPr>
              <a:t>❑</a:t>
            </a:r>
            <a:r>
              <a:rPr lang="en-US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sym typeface="DFKai-SB"/>
              </a:rPr>
              <a:t>課程大綱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DFKai-SB"/>
              </a:rPr>
              <a:t/>
            </a:r>
            <a:b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DFKai-SB"/>
              </a:rPr>
            </a:br>
            <a:endParaRPr sz="1800" dirty="0">
              <a:solidFill>
                <a:schemeClr val="tx1">
                  <a:lumMod val="95000"/>
                  <a:lumOff val="5000"/>
                </a:schemeClr>
              </a:solidFill>
              <a:sym typeface="DFKai-SB"/>
            </a:endParaRPr>
          </a:p>
          <a:p>
            <a:pPr marL="285750" marR="87580" lvl="0" indent="-285750">
              <a:spcBef>
                <a:spcPts val="0"/>
              </a:spcBef>
              <a:buNone/>
            </a:pPr>
            <a:r>
              <a:rPr lang="zh-TW" altLang="en-US" sz="1800" dirty="0">
                <a:sym typeface="DFKai-SB"/>
              </a:rPr>
              <a:t>    </a:t>
            </a:r>
            <a:r>
              <a:rPr lang="en-US" sz="1800" dirty="0">
                <a:sym typeface="DFKai-SB"/>
              </a:rPr>
              <a:t>　</a:t>
            </a:r>
            <a:r>
              <a:rPr lang="zh-TW" altLang="en-US" sz="1800" dirty="0" smtClean="0">
                <a:sym typeface="DFKai-SB"/>
              </a:rPr>
              <a:t>介紹</a:t>
            </a:r>
            <a:r>
              <a:rPr lang="zh-TW" altLang="en-US" sz="1800" dirty="0">
                <a:sym typeface="DFKai-SB"/>
              </a:rPr>
              <a:t>主機滲透測試與 </a:t>
            </a:r>
            <a:r>
              <a:rPr lang="en-US" altLang="zh-TW" sz="1800" dirty="0" err="1">
                <a:sym typeface="DFKai-SB"/>
              </a:rPr>
              <a:t>vulnhub</a:t>
            </a:r>
            <a:r>
              <a:rPr lang="en-US" altLang="zh-TW" sz="1800" dirty="0">
                <a:sym typeface="DFKai-SB"/>
              </a:rPr>
              <a:t> </a:t>
            </a:r>
            <a:r>
              <a:rPr lang="zh-TW" altLang="en-US" sz="1800" dirty="0">
                <a:sym typeface="DFKai-SB"/>
              </a:rPr>
              <a:t>平台，該平台可提供各種漏洞環境，透過該平台所提供的虛擬機器，練習基礎的主機滲透測試，並在實作課程中了解常見的主機弱點與因應對策</a:t>
            </a:r>
            <a:r>
              <a:rPr lang="zh-TW" altLang="en-US" sz="1800" dirty="0" smtClean="0">
                <a:sym typeface="DFKai-SB"/>
              </a:rPr>
              <a:t>。</a:t>
            </a:r>
            <a:r>
              <a:rPr lang="en-US" altLang="zh-TW" sz="1800" dirty="0" smtClean="0">
                <a:sym typeface="DFKai-SB"/>
              </a:rPr>
              <a:t/>
            </a:r>
            <a:br>
              <a:rPr lang="en-US" altLang="zh-TW" sz="1800" dirty="0" smtClean="0">
                <a:sym typeface="DFKai-SB"/>
              </a:rPr>
            </a:br>
            <a:endParaRPr lang="zh-TW" altLang="en-US" sz="1800" dirty="0">
              <a:sym typeface="DFKai-SB"/>
            </a:endParaRPr>
          </a:p>
          <a:p>
            <a:pPr marL="285750" marR="87580" lvl="0" indent="-285750">
              <a:spcBef>
                <a:spcPts val="0"/>
              </a:spcBef>
              <a:buNone/>
            </a:pPr>
            <a:r>
              <a:rPr lang="zh-TW" altLang="en-US" sz="1800" dirty="0">
                <a:sym typeface="DFKai-SB"/>
              </a:rPr>
              <a:t>　</a:t>
            </a:r>
            <a:r>
              <a:rPr lang="en-US" altLang="zh-TW" sz="1800" dirty="0">
                <a:sym typeface="DFKai-SB"/>
              </a:rPr>
              <a:t>(1) </a:t>
            </a:r>
            <a:r>
              <a:rPr lang="en-US" altLang="zh-TW" sz="1800" dirty="0" err="1">
                <a:sym typeface="DFKai-SB"/>
              </a:rPr>
              <a:t>vulnhub</a:t>
            </a:r>
            <a:r>
              <a:rPr lang="en-US" altLang="zh-TW" sz="1800" dirty="0">
                <a:sym typeface="DFKai-SB"/>
              </a:rPr>
              <a:t> </a:t>
            </a:r>
            <a:r>
              <a:rPr lang="zh-TW" altLang="en-US" sz="1800" dirty="0">
                <a:sym typeface="DFKai-SB"/>
              </a:rPr>
              <a:t>平台介紹</a:t>
            </a:r>
          </a:p>
          <a:p>
            <a:pPr marL="285750" marR="87580" lvl="0" indent="-285750">
              <a:spcBef>
                <a:spcPts val="0"/>
              </a:spcBef>
              <a:buNone/>
            </a:pPr>
            <a:r>
              <a:rPr lang="zh-TW" altLang="en-US" sz="1800" dirty="0">
                <a:sym typeface="DFKai-SB"/>
              </a:rPr>
              <a:t>　</a:t>
            </a:r>
            <a:r>
              <a:rPr lang="en-US" altLang="zh-TW" sz="1800" dirty="0">
                <a:sym typeface="DFKai-SB"/>
              </a:rPr>
              <a:t>(2) </a:t>
            </a:r>
            <a:r>
              <a:rPr lang="zh-TW" altLang="en-US" sz="1800" dirty="0">
                <a:sym typeface="DFKai-SB"/>
              </a:rPr>
              <a:t>檢測工具使用及介紹</a:t>
            </a:r>
          </a:p>
          <a:p>
            <a:pPr marL="285750" marR="87580" lvl="0" indent="-285750">
              <a:spcBef>
                <a:spcPts val="0"/>
              </a:spcBef>
              <a:buNone/>
            </a:pPr>
            <a:r>
              <a:rPr lang="zh-TW" altLang="en-US" sz="1800" dirty="0">
                <a:sym typeface="DFKai-SB"/>
              </a:rPr>
              <a:t>　</a:t>
            </a:r>
            <a:r>
              <a:rPr lang="en-US" altLang="zh-TW" sz="1800" dirty="0">
                <a:sym typeface="DFKai-SB"/>
              </a:rPr>
              <a:t>(3) </a:t>
            </a:r>
            <a:r>
              <a:rPr lang="zh-TW" altLang="en-US" sz="1800" dirty="0">
                <a:sym typeface="DFKai-SB"/>
              </a:rPr>
              <a:t>套件網站弱點與因應對策</a:t>
            </a:r>
          </a:p>
          <a:p>
            <a:pPr marL="285750" marR="87580" lvl="0" indent="-285750">
              <a:spcBef>
                <a:spcPts val="0"/>
              </a:spcBef>
              <a:buNone/>
            </a:pPr>
            <a:r>
              <a:rPr lang="zh-TW" altLang="en-US" sz="1800" dirty="0">
                <a:sym typeface="DFKai-SB"/>
              </a:rPr>
              <a:t>　</a:t>
            </a:r>
            <a:r>
              <a:rPr lang="en-US" altLang="zh-TW" sz="1800" dirty="0">
                <a:sym typeface="DFKai-SB"/>
              </a:rPr>
              <a:t>(4) </a:t>
            </a:r>
            <a:r>
              <a:rPr lang="zh-TW" altLang="en-US" sz="1800" dirty="0">
                <a:sym typeface="DFKai-SB"/>
              </a:rPr>
              <a:t>主機權限弱點與因應對策</a:t>
            </a:r>
          </a:p>
          <a:p>
            <a:pPr marL="285750" marR="87580" lvl="0" indent="-285750">
              <a:spcBef>
                <a:spcPts val="0"/>
              </a:spcBef>
              <a:buNone/>
            </a:pPr>
            <a:r>
              <a:rPr lang="zh-TW" altLang="en-US" sz="1800" dirty="0">
                <a:sym typeface="DFKai-SB"/>
              </a:rPr>
              <a:t>　</a:t>
            </a:r>
            <a:r>
              <a:rPr lang="en-US" altLang="zh-TW" sz="1800" dirty="0">
                <a:sym typeface="DFKai-SB"/>
              </a:rPr>
              <a:t>(5) Q&amp;A</a:t>
            </a:r>
          </a:p>
        </p:txBody>
      </p:sp>
      <p:sp>
        <p:nvSpPr>
          <p:cNvPr id="322" name="Google Shape;322;p4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8781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142999"/>
            <a:ext cx="2624328" cy="2435469"/>
          </a:xfrm>
        </p:spPr>
        <p:txBody>
          <a:bodyPr>
            <a:normAutofit/>
          </a:bodyPr>
          <a:lstStyle/>
          <a:p>
            <a:r>
              <a:rPr lang="zh-TW" altLang="en-US" sz="3200" spc="-75" dirty="0" smtClean="0">
                <a:solidFill>
                  <a:srgbClr val="003399"/>
                </a:solidFill>
              </a:rPr>
              <a:t>加強</a:t>
            </a:r>
            <a:r>
              <a:rPr lang="zh-TW" altLang="en-US" sz="3200" spc="-75" dirty="0">
                <a:solidFill>
                  <a:srgbClr val="003399"/>
                </a:solidFill>
              </a:rPr>
              <a:t>遠端存取控制</a:t>
            </a:r>
            <a:r>
              <a:rPr lang="zh-TW" altLang="en-US" sz="3200" spc="-75" dirty="0" smtClean="0">
                <a:solidFill>
                  <a:srgbClr val="003399"/>
                </a:solidFill>
              </a:rPr>
              <a:t>機制</a:t>
            </a:r>
            <a:endParaRPr lang="zh-TW" altLang="en-US" sz="3200" spc="-75" dirty="0">
              <a:solidFill>
                <a:srgbClr val="003399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900935" y="868679"/>
            <a:ext cx="5750696" cy="5154051"/>
          </a:xfrm>
        </p:spPr>
        <p:txBody>
          <a:bodyPr>
            <a:normAutofit/>
          </a:bodyPr>
          <a:lstStyle/>
          <a:p>
            <a:pPr marL="342900" indent="-342900">
              <a:buFont typeface="+mj-ea"/>
              <a:buAutoNum type="ea1ChtPeriod"/>
            </a:pPr>
            <a:r>
              <a:rPr lang="zh-TW" altLang="en-US" sz="2000" dirty="0"/>
              <a:t>教育部</a:t>
            </a:r>
            <a:r>
              <a:rPr lang="en-US" altLang="zh-TW" sz="2000" dirty="0"/>
              <a:t>110</a:t>
            </a:r>
            <a:r>
              <a:rPr lang="zh-TW" altLang="en-US" sz="2000" dirty="0"/>
              <a:t>年</a:t>
            </a:r>
            <a:r>
              <a:rPr lang="en-US" altLang="zh-TW" sz="2000" dirty="0"/>
              <a:t>3</a:t>
            </a:r>
            <a:r>
              <a:rPr lang="zh-TW" altLang="en-US" sz="2000" dirty="0"/>
              <a:t>月</a:t>
            </a:r>
            <a:r>
              <a:rPr lang="en-US" altLang="zh-TW" sz="2000" dirty="0"/>
              <a:t>9</a:t>
            </a:r>
            <a:r>
              <a:rPr lang="zh-TW" altLang="en-US" sz="2000" dirty="0"/>
              <a:t>日臺教資</a:t>
            </a:r>
            <a:r>
              <a:rPr lang="en-US" altLang="zh-TW" sz="2000" dirty="0"/>
              <a:t>(</a:t>
            </a:r>
            <a:r>
              <a:rPr lang="zh-TW" altLang="en-US" sz="2000" dirty="0"/>
              <a:t>四</a:t>
            </a:r>
            <a:r>
              <a:rPr lang="en-US" altLang="zh-TW" sz="2000" dirty="0"/>
              <a:t>)</a:t>
            </a:r>
            <a:r>
              <a:rPr lang="zh-TW" altLang="en-US" sz="2000" dirty="0"/>
              <a:t>字</a:t>
            </a:r>
            <a:r>
              <a:rPr lang="zh-TW" altLang="en-US" sz="2000" dirty="0" smtClean="0"/>
              <a:t>第</a:t>
            </a:r>
            <a:r>
              <a:rPr lang="en-US" altLang="zh-TW" sz="2000" dirty="0" smtClean="0"/>
              <a:t>100029358</a:t>
            </a:r>
            <a:r>
              <a:rPr lang="zh-TW" altLang="en-US" sz="2000" dirty="0" smtClean="0"/>
              <a:t>號函</a:t>
            </a:r>
            <a:r>
              <a:rPr lang="en-US" altLang="zh-TW" sz="2000" dirty="0" smtClean="0"/>
              <a:t/>
            </a:r>
            <a:br>
              <a:rPr lang="en-US" altLang="zh-TW" sz="2000" dirty="0" smtClean="0"/>
            </a:br>
            <a:endParaRPr lang="en-US" altLang="zh-TW" sz="2000" dirty="0" smtClean="0"/>
          </a:p>
          <a:p>
            <a:pPr marL="342900" indent="-342900">
              <a:buFont typeface="+mj-ea"/>
              <a:buAutoNum type="ea1ChtPeriod"/>
            </a:pPr>
            <a:r>
              <a:rPr lang="zh-TW" altLang="en-US" sz="2000" dirty="0" smtClean="0"/>
              <a:t>各</a:t>
            </a:r>
            <a:r>
              <a:rPr lang="zh-TW" altLang="en-US" sz="2000" dirty="0"/>
              <a:t>機關開放機關內部同仁及委外廠商進行</a:t>
            </a:r>
            <a:r>
              <a:rPr lang="zh-TW" altLang="en-US" sz="2000" dirty="0">
                <a:solidFill>
                  <a:srgbClr val="0070C0"/>
                </a:solidFill>
              </a:rPr>
              <a:t>遠端維護資通</a:t>
            </a:r>
            <a:r>
              <a:rPr lang="zh-TW" altLang="en-US" sz="2000" dirty="0" smtClean="0">
                <a:solidFill>
                  <a:srgbClr val="0070C0"/>
                </a:solidFill>
              </a:rPr>
              <a:t>系統</a:t>
            </a:r>
            <a:r>
              <a:rPr lang="en-US" altLang="zh-TW" sz="2000" dirty="0">
                <a:solidFill>
                  <a:srgbClr val="0070C0"/>
                </a:solidFill>
              </a:rPr>
              <a:t>,</a:t>
            </a:r>
            <a:r>
              <a:rPr lang="zh-TW" altLang="en-US" sz="2000" dirty="0">
                <a:solidFill>
                  <a:srgbClr val="0070C0"/>
                </a:solidFill>
              </a:rPr>
              <a:t>應採「原則禁止、例外允許」</a:t>
            </a:r>
            <a:r>
              <a:rPr lang="zh-TW" altLang="en-US" sz="2000" dirty="0"/>
              <a:t>方式</a:t>
            </a:r>
            <a:r>
              <a:rPr lang="zh-TW" altLang="en-US" sz="2000" dirty="0" smtClean="0"/>
              <a:t>辦理。</a:t>
            </a:r>
            <a:r>
              <a:rPr lang="en-US" altLang="zh-TW" sz="2000" dirty="0" smtClean="0"/>
              <a:t/>
            </a:r>
            <a:br>
              <a:rPr lang="en-US" altLang="zh-TW" sz="2000" dirty="0" smtClean="0"/>
            </a:br>
            <a:endParaRPr lang="en-US" altLang="zh-TW" sz="2000" dirty="0"/>
          </a:p>
          <a:p>
            <a:pPr marL="342900" indent="-342900">
              <a:buFont typeface="+mj-ea"/>
              <a:buAutoNum type="ea1ChtPeriod"/>
            </a:pPr>
            <a:r>
              <a:rPr lang="zh-TW" altLang="en-US" sz="2000" dirty="0" smtClean="0"/>
              <a:t>依</a:t>
            </a:r>
            <a:r>
              <a:rPr lang="zh-TW" altLang="en-US" sz="2000" dirty="0"/>
              <a:t>資通安全管理法施行細則第</a:t>
            </a:r>
            <a:r>
              <a:rPr lang="en-US" altLang="zh-TW" sz="2000" dirty="0"/>
              <a:t>4</a:t>
            </a:r>
            <a:r>
              <a:rPr lang="zh-TW" altLang="en-US" sz="2000" dirty="0"/>
              <a:t>條及資通安全責任等級</a:t>
            </a:r>
            <a:r>
              <a:rPr lang="zh-TW" altLang="en-US" sz="2000" dirty="0" smtClean="0"/>
              <a:t>分級</a:t>
            </a:r>
            <a:r>
              <a:rPr lang="zh-TW" altLang="en-US" sz="2000" dirty="0"/>
              <a:t>辦法附表十中有關遠端存取相關規定辦理</a:t>
            </a:r>
            <a:r>
              <a:rPr lang="en-US" altLang="zh-TW" sz="2000" dirty="0"/>
              <a:t>,</a:t>
            </a:r>
            <a:r>
              <a:rPr lang="zh-TW" altLang="en-US" sz="2000" dirty="0"/>
              <a:t>並建立</a:t>
            </a:r>
            <a:r>
              <a:rPr lang="zh-TW" altLang="en-US" sz="2000" dirty="0" smtClean="0"/>
              <a:t>及落實</a:t>
            </a:r>
            <a:r>
              <a:rPr lang="zh-TW" altLang="en-US" sz="2000" dirty="0"/>
              <a:t>管理機制</a:t>
            </a:r>
            <a:r>
              <a:rPr lang="zh-TW" altLang="en-US" sz="2000" dirty="0" smtClean="0"/>
              <a:t>。</a:t>
            </a:r>
            <a:r>
              <a:rPr lang="en-US" altLang="zh-TW" sz="2000" dirty="0" smtClean="0"/>
              <a:t/>
            </a:r>
            <a:br>
              <a:rPr lang="en-US" altLang="zh-TW" sz="2000" dirty="0" smtClean="0"/>
            </a:br>
            <a:endParaRPr lang="zh-TW" altLang="en-US" sz="2000" dirty="0"/>
          </a:p>
          <a:p>
            <a:pPr marL="342900" indent="-342900">
              <a:buFont typeface="+mj-ea"/>
              <a:buAutoNum type="ea1ChtPeriod"/>
            </a:pPr>
            <a:r>
              <a:rPr lang="zh-TW" altLang="en-US" sz="2000" dirty="0" smtClean="0"/>
              <a:t>開放</a:t>
            </a:r>
            <a:r>
              <a:rPr lang="zh-TW" altLang="en-US" sz="2000" dirty="0"/>
              <a:t>遠端存取期間原則以短天期為限</a:t>
            </a:r>
            <a:r>
              <a:rPr lang="en-US" altLang="zh-TW" sz="2000" dirty="0"/>
              <a:t>,</a:t>
            </a:r>
            <a:r>
              <a:rPr lang="zh-TW" altLang="en-US" sz="2000" dirty="0"/>
              <a:t>並建立異常</a:t>
            </a:r>
            <a:r>
              <a:rPr lang="zh-TW" altLang="en-US" sz="2000" dirty="0" smtClean="0"/>
              <a:t>行為管理</a:t>
            </a:r>
            <a:r>
              <a:rPr lang="zh-TW" altLang="en-US" sz="2000" dirty="0"/>
              <a:t>機制</a:t>
            </a:r>
            <a:r>
              <a:rPr lang="zh-TW" altLang="en-US" sz="2000" dirty="0" smtClean="0"/>
              <a:t>。</a:t>
            </a:r>
            <a:r>
              <a:rPr lang="en-US" altLang="zh-TW" sz="2000" dirty="0" smtClean="0"/>
              <a:t/>
            </a:r>
            <a:br>
              <a:rPr lang="en-US" altLang="zh-TW" sz="2000" dirty="0" smtClean="0"/>
            </a:br>
            <a:endParaRPr lang="zh-TW" altLang="en-US" sz="2000" dirty="0"/>
          </a:p>
          <a:p>
            <a:pPr marL="342900" indent="-342900">
              <a:buFont typeface="+mj-ea"/>
              <a:buAutoNum type="ea1ChtPeriod"/>
            </a:pPr>
            <a:r>
              <a:rPr lang="zh-TW" altLang="en-US" sz="2000" dirty="0" smtClean="0"/>
              <a:t>於</a:t>
            </a:r>
            <a:r>
              <a:rPr lang="zh-TW" altLang="en-US" sz="2000" dirty="0"/>
              <a:t>結束遠端存取期間後</a:t>
            </a:r>
            <a:r>
              <a:rPr lang="en-US" altLang="zh-TW" sz="2000" dirty="0"/>
              <a:t>,</a:t>
            </a:r>
            <a:r>
              <a:rPr lang="zh-TW" altLang="en-US" sz="2000" dirty="0"/>
              <a:t>應確實關閉網路連線</a:t>
            </a:r>
            <a:r>
              <a:rPr lang="en-US" altLang="zh-TW" sz="2000" dirty="0"/>
              <a:t>,</a:t>
            </a:r>
            <a:r>
              <a:rPr lang="zh-TW" altLang="en-US" sz="2000" dirty="0"/>
              <a:t>並</a:t>
            </a:r>
            <a:r>
              <a:rPr lang="zh-TW" altLang="en-US" sz="2000" dirty="0" smtClean="0"/>
              <a:t>更換遠端存取</a:t>
            </a:r>
            <a:r>
              <a:rPr lang="zh-TW" altLang="en-US" sz="2000" dirty="0"/>
              <a:t>通道</a:t>
            </a:r>
            <a:r>
              <a:rPr lang="en-US" altLang="zh-TW" sz="2000" dirty="0"/>
              <a:t>(</a:t>
            </a:r>
            <a:r>
              <a:rPr lang="zh-TW" altLang="en-US" sz="2000" dirty="0"/>
              <a:t>如 </a:t>
            </a:r>
            <a:r>
              <a:rPr lang="en-US" altLang="zh-TW" sz="2000" dirty="0"/>
              <a:t>VPN)</a:t>
            </a:r>
            <a:r>
              <a:rPr lang="zh-TW" altLang="en-US" sz="2000" dirty="0"/>
              <a:t>登入密碼。</a:t>
            </a:r>
          </a:p>
        </p:txBody>
      </p:sp>
    </p:spTree>
    <p:extLst>
      <p:ext uri="{BB962C8B-B14F-4D97-AF65-F5344CB8AC3E}">
        <p14:creationId xmlns:p14="http://schemas.microsoft.com/office/powerpoint/2010/main" val="4026181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792223"/>
            <a:ext cx="2642616" cy="2435469"/>
          </a:xfrm>
        </p:spPr>
        <p:txBody>
          <a:bodyPr>
            <a:normAutofit/>
          </a:bodyPr>
          <a:lstStyle/>
          <a:p>
            <a:r>
              <a:rPr lang="zh-TW" altLang="en-US" sz="3200" spc="-75" dirty="0">
                <a:solidFill>
                  <a:srgbClr val="003399"/>
                </a:solidFill>
              </a:rPr>
              <a:t>教育體系電子郵件服務與安全管理</a:t>
            </a:r>
            <a:r>
              <a:rPr lang="zh-TW" altLang="en-US" sz="3200" spc="-75" dirty="0" smtClean="0">
                <a:solidFill>
                  <a:srgbClr val="003399"/>
                </a:solidFill>
              </a:rPr>
              <a:t>指引</a:t>
            </a:r>
            <a:endParaRPr lang="zh-TW" altLang="en-US" sz="3200" spc="-75" dirty="0">
              <a:solidFill>
                <a:srgbClr val="003399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839389" y="644826"/>
            <a:ext cx="5750696" cy="4730261"/>
          </a:xfrm>
        </p:spPr>
        <p:txBody>
          <a:bodyPr>
            <a:normAutofit/>
          </a:bodyPr>
          <a:lstStyle/>
          <a:p>
            <a:pPr marL="342900" indent="-342900">
              <a:buFont typeface="+mj-ea"/>
              <a:buAutoNum type="ea1ChtPeriod"/>
            </a:pPr>
            <a:r>
              <a:rPr lang="zh-TW" altLang="en-US" sz="2000" dirty="0" smtClean="0"/>
              <a:t>行政院</a:t>
            </a:r>
            <a:r>
              <a:rPr lang="zh-TW" altLang="en-US" sz="2000" dirty="0"/>
              <a:t>資通安全處</a:t>
            </a:r>
            <a:r>
              <a:rPr lang="en-US" altLang="zh-TW" sz="2000" dirty="0" smtClean="0"/>
              <a:t>109</a:t>
            </a:r>
            <a:r>
              <a:rPr lang="zh-TW" altLang="en-US" sz="2000" dirty="0" smtClean="0"/>
              <a:t>年</a:t>
            </a:r>
            <a:r>
              <a:rPr lang="en-US" altLang="zh-TW" sz="2000" dirty="0"/>
              <a:t>3</a:t>
            </a:r>
            <a:r>
              <a:rPr lang="zh-TW" altLang="en-US" sz="2000" dirty="0"/>
              <a:t>月</a:t>
            </a:r>
            <a:r>
              <a:rPr lang="en-US" altLang="zh-TW" sz="2000" dirty="0"/>
              <a:t>2</a:t>
            </a:r>
            <a:r>
              <a:rPr lang="zh-TW" altLang="en-US" sz="2000" dirty="0"/>
              <a:t>日臺教資</a:t>
            </a:r>
            <a:r>
              <a:rPr lang="en-US" altLang="zh-TW" sz="2000" dirty="0"/>
              <a:t>(</a:t>
            </a:r>
            <a:r>
              <a:rPr lang="zh-TW" altLang="en-US" sz="2000" dirty="0"/>
              <a:t>四</a:t>
            </a:r>
            <a:r>
              <a:rPr lang="en-US" altLang="zh-TW" sz="2000" dirty="0"/>
              <a:t>)</a:t>
            </a:r>
            <a:r>
              <a:rPr lang="zh-TW" altLang="en-US" sz="2000" dirty="0"/>
              <a:t>字第</a:t>
            </a:r>
            <a:r>
              <a:rPr lang="en-US" altLang="zh-TW" sz="2000" dirty="0"/>
              <a:t>1090008789</a:t>
            </a:r>
            <a:r>
              <a:rPr lang="zh-TW" altLang="en-US" sz="2000" dirty="0"/>
              <a:t>號函</a:t>
            </a:r>
            <a:r>
              <a:rPr lang="en-US" altLang="zh-TW" sz="2000" dirty="0" smtClean="0"/>
              <a:t/>
            </a:r>
            <a:br>
              <a:rPr lang="en-US" altLang="zh-TW" sz="2000" dirty="0" smtClean="0"/>
            </a:br>
            <a:endParaRPr lang="en-US" altLang="zh-TW" sz="2000" dirty="0" smtClean="0"/>
          </a:p>
          <a:p>
            <a:pPr marL="342900" indent="-342900">
              <a:buFont typeface="+mj-ea"/>
              <a:buAutoNum type="ea1ChtPeriod"/>
            </a:pPr>
            <a:r>
              <a:rPr lang="zh-TW" altLang="en-US" sz="2000" dirty="0"/>
              <a:t>各單位辦理公務業務或核心業務時，應使用單位配發之電子信箱</a:t>
            </a:r>
            <a:r>
              <a:rPr lang="zh-TW" altLang="en-US" sz="2000" dirty="0" smtClean="0"/>
              <a:t>收發公務</a:t>
            </a:r>
            <a:r>
              <a:rPr lang="zh-TW" altLang="en-US" sz="2000" dirty="0"/>
              <a:t>所需資訊，不得使用非公務信箱進行公務郵件收發等事宜</a:t>
            </a:r>
            <a:r>
              <a:rPr lang="zh-TW" altLang="en-US" sz="2000" dirty="0" smtClean="0"/>
              <a:t>。</a:t>
            </a:r>
            <a:r>
              <a:rPr lang="en-US" altLang="zh-TW" sz="2000" dirty="0" smtClean="0"/>
              <a:t/>
            </a:r>
            <a:br>
              <a:rPr lang="en-US" altLang="zh-TW" sz="2000" dirty="0" smtClean="0"/>
            </a:br>
            <a:endParaRPr lang="en-US" altLang="zh-TW" sz="2000" dirty="0"/>
          </a:p>
          <a:p>
            <a:pPr marL="342900" indent="-342900">
              <a:buFont typeface="+mj-ea"/>
              <a:buAutoNum type="ea1ChtPeriod"/>
            </a:pPr>
            <a:r>
              <a:rPr lang="zh-TW" altLang="en-US" sz="2000" dirty="0"/>
              <a:t>各單位應定期辦理使用電子郵件服務教育訓練，提醒使用者勿開啟</a:t>
            </a:r>
            <a:r>
              <a:rPr lang="zh-TW" altLang="en-US" sz="2000" dirty="0" smtClean="0"/>
              <a:t>來路不明</a:t>
            </a:r>
            <a:r>
              <a:rPr lang="zh-TW" altLang="en-US" sz="2000" dirty="0"/>
              <a:t>之電子郵件，並加強如電子郵件相關政策、管理、使用</a:t>
            </a:r>
            <a:r>
              <a:rPr lang="zh-TW" altLang="en-US" sz="2000" dirty="0" smtClean="0"/>
              <a:t>注意事項</a:t>
            </a:r>
            <a:r>
              <a:rPr lang="zh-TW" altLang="en-US" sz="2000" dirty="0"/>
              <a:t>及新型態威脅等資安宣導。。</a:t>
            </a:r>
            <a:r>
              <a:rPr lang="en-US" altLang="zh-TW" sz="2000" dirty="0" smtClean="0"/>
              <a:t/>
            </a:r>
            <a:br>
              <a:rPr lang="en-US" altLang="zh-TW" sz="2000" dirty="0" smtClean="0"/>
            </a:b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18392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142999"/>
            <a:ext cx="2514600" cy="2435469"/>
          </a:xfrm>
        </p:spPr>
        <p:txBody>
          <a:bodyPr>
            <a:normAutofit/>
          </a:bodyPr>
          <a:lstStyle/>
          <a:p>
            <a:r>
              <a:rPr lang="zh-TW" altLang="en-US" sz="3200" spc="-75" dirty="0" smtClean="0">
                <a:solidFill>
                  <a:srgbClr val="003399"/>
                </a:solidFill>
              </a:rPr>
              <a:t>微軟</a:t>
            </a:r>
            <a:r>
              <a:rPr lang="en-US" altLang="zh-TW" sz="3200" spc="-75" dirty="0" smtClean="0">
                <a:solidFill>
                  <a:srgbClr val="003399"/>
                </a:solidFill>
              </a:rPr>
              <a:t>DNS</a:t>
            </a:r>
            <a:r>
              <a:rPr lang="zh-TW" altLang="en-US" sz="3200" spc="-75" dirty="0" smtClean="0">
                <a:solidFill>
                  <a:srgbClr val="003399"/>
                </a:solidFill>
              </a:rPr>
              <a:t>伺服器安全漏洞</a:t>
            </a:r>
            <a:endParaRPr lang="zh-TW" altLang="en-US" sz="3200" spc="-75" dirty="0">
              <a:solidFill>
                <a:srgbClr val="003399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892142" y="297179"/>
            <a:ext cx="5750696" cy="5154051"/>
          </a:xfrm>
        </p:spPr>
        <p:txBody>
          <a:bodyPr>
            <a:normAutofit/>
          </a:bodyPr>
          <a:lstStyle/>
          <a:p>
            <a:pPr marL="342900" indent="-342900">
              <a:buFont typeface="+mj-ea"/>
              <a:buAutoNum type="ea1ChtPeriod"/>
            </a:pPr>
            <a:r>
              <a:rPr lang="en-US" altLang="zh-TW" sz="2000" dirty="0" smtClean="0"/>
              <a:t>2021/02/20 </a:t>
            </a:r>
            <a:r>
              <a:rPr lang="zh-TW" altLang="en-US" sz="2000" dirty="0" smtClean="0"/>
              <a:t>行政院</a:t>
            </a:r>
            <a:r>
              <a:rPr lang="zh-TW" altLang="en-US" sz="2000" dirty="0"/>
              <a:t>國家資通安全會報技術服務</a:t>
            </a:r>
            <a:r>
              <a:rPr lang="zh-TW" altLang="en-US" sz="2000" dirty="0" smtClean="0"/>
              <a:t>中心資</a:t>
            </a:r>
            <a:r>
              <a:rPr lang="zh-TW" altLang="en-US" sz="2000" dirty="0"/>
              <a:t>安訊息警訊 </a:t>
            </a:r>
            <a:r>
              <a:rPr lang="en-US" altLang="zh-TW" sz="2000" dirty="0"/>
              <a:t>NISAC-ANA-202102-0954</a:t>
            </a:r>
          </a:p>
          <a:p>
            <a:pPr marL="342900" indent="-342900">
              <a:buFont typeface="+mj-ea"/>
              <a:buAutoNum type="ea1ChtPeriod"/>
            </a:pPr>
            <a:endParaRPr lang="en-US" altLang="zh-TW" sz="2000" dirty="0"/>
          </a:p>
          <a:p>
            <a:pPr marL="342900" indent="-342900">
              <a:buFont typeface="+mj-ea"/>
              <a:buAutoNum type="ea1ChtPeriod"/>
            </a:pPr>
            <a:r>
              <a:rPr lang="zh-TW" altLang="en-US" sz="2000" dirty="0"/>
              <a:t>研究人員發現微軟</a:t>
            </a:r>
            <a:r>
              <a:rPr lang="en-US" altLang="zh-TW" sz="2000" dirty="0"/>
              <a:t>Windows DNS</a:t>
            </a:r>
            <a:r>
              <a:rPr lang="zh-TW" altLang="en-US" sz="2000" dirty="0"/>
              <a:t>伺服器因輸入驗證不足，導致存在安全漏洞</a:t>
            </a:r>
            <a:r>
              <a:rPr lang="en-US" altLang="zh-TW" sz="2000" dirty="0"/>
              <a:t>(CVE-2021-24078)</a:t>
            </a:r>
            <a:r>
              <a:rPr lang="zh-TW" altLang="en-US" sz="2000" dirty="0"/>
              <a:t>，遠端攻擊者可藉由發送特製封包，利用此漏洞進而執行任意程式碼</a:t>
            </a:r>
            <a:r>
              <a:rPr lang="zh-TW" altLang="en-US" sz="2000" dirty="0" smtClean="0"/>
              <a:t>。</a:t>
            </a:r>
            <a:endParaRPr lang="en-US" altLang="zh-TW" sz="2000" dirty="0" smtClean="0"/>
          </a:p>
          <a:p>
            <a:pPr marL="342900" indent="-342900">
              <a:buFont typeface="+mj-ea"/>
              <a:buAutoNum type="ea1ChtPeriod"/>
            </a:pPr>
            <a:endParaRPr lang="zh-TW" altLang="en-US" sz="2000" dirty="0"/>
          </a:p>
          <a:p>
            <a:pPr marL="342900" indent="-342900">
              <a:buFont typeface="+mj-ea"/>
              <a:buAutoNum type="ea1ChtPeriod"/>
            </a:pPr>
            <a:r>
              <a:rPr lang="zh-TW" altLang="en-US" sz="2000" dirty="0"/>
              <a:t>目前微軟官方已針對此漏洞釋出更新程式，請各機關聯絡設備維護廠商或參考以下網址進行更新</a:t>
            </a:r>
            <a:r>
              <a:rPr lang="zh-TW" altLang="en-US" sz="2000" dirty="0" smtClean="0"/>
              <a:t>：</a:t>
            </a:r>
            <a:r>
              <a:rPr lang="en-US" altLang="zh-TW" sz="2000" dirty="0" smtClean="0">
                <a:hlinkClick r:id="rId2"/>
              </a:rPr>
              <a:t>https</a:t>
            </a:r>
            <a:r>
              <a:rPr lang="en-US" altLang="zh-TW" sz="2000" dirty="0">
                <a:hlinkClick r:id="rId2"/>
              </a:rPr>
              <a:t>://msrc.microsoft.com/update-guide/vulnerability/CVE-2021-24078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5943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142999"/>
            <a:ext cx="2642616" cy="2435469"/>
          </a:xfrm>
        </p:spPr>
        <p:txBody>
          <a:bodyPr>
            <a:normAutofit/>
          </a:bodyPr>
          <a:lstStyle/>
          <a:p>
            <a:r>
              <a:rPr lang="en-US" altLang="zh-TW" sz="3200" spc="-75" dirty="0">
                <a:solidFill>
                  <a:srgbClr val="003399"/>
                </a:solidFill>
              </a:rPr>
              <a:t>VMware </a:t>
            </a:r>
            <a:r>
              <a:rPr lang="en-US" altLang="zh-TW" sz="3200" spc="-75" dirty="0" err="1" smtClean="0">
                <a:solidFill>
                  <a:srgbClr val="003399"/>
                </a:solidFill>
              </a:rPr>
              <a:t>vCenter</a:t>
            </a:r>
            <a:r>
              <a:rPr lang="en-US" altLang="zh-TW" sz="3200" spc="-75" dirty="0" smtClean="0">
                <a:solidFill>
                  <a:srgbClr val="003399"/>
                </a:solidFill>
              </a:rPr>
              <a:t/>
            </a:r>
            <a:br>
              <a:rPr lang="en-US" altLang="zh-TW" sz="3200" spc="-75" dirty="0" smtClean="0">
                <a:solidFill>
                  <a:srgbClr val="003399"/>
                </a:solidFill>
              </a:rPr>
            </a:br>
            <a:r>
              <a:rPr lang="zh-TW" altLang="en-US" sz="3200" spc="-75" dirty="0" smtClean="0">
                <a:solidFill>
                  <a:srgbClr val="003399"/>
                </a:solidFill>
              </a:rPr>
              <a:t>安全漏洞</a:t>
            </a:r>
            <a:endParaRPr lang="zh-TW" altLang="en-US" sz="3200" spc="-75" dirty="0">
              <a:solidFill>
                <a:srgbClr val="003399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900935" y="868679"/>
            <a:ext cx="5750696" cy="5154051"/>
          </a:xfrm>
        </p:spPr>
        <p:txBody>
          <a:bodyPr>
            <a:normAutofit/>
          </a:bodyPr>
          <a:lstStyle/>
          <a:p>
            <a:pPr marL="342900" indent="-342900">
              <a:buFont typeface="+mj-ea"/>
              <a:buAutoNum type="ea1ChtPeriod"/>
            </a:pPr>
            <a:r>
              <a:rPr lang="en-US" altLang="zh-TW" sz="2000" dirty="0" smtClean="0"/>
              <a:t>2021/04/15</a:t>
            </a:r>
            <a:r>
              <a:rPr lang="zh-TW" altLang="en-US" sz="2000" dirty="0" smtClean="0"/>
              <a:t> </a:t>
            </a:r>
            <a:r>
              <a:rPr lang="zh-TW" altLang="en-US" sz="2000" dirty="0"/>
              <a:t>國家資安資訊分享與分析中心 </a:t>
            </a:r>
            <a:r>
              <a:rPr lang="en-US" altLang="zh-TW" sz="2000" dirty="0" smtClean="0"/>
              <a:t>NISAC-ANA-202104-0524</a:t>
            </a:r>
            <a:r>
              <a:rPr lang="zh-TW" altLang="en-US" sz="2000" dirty="0"/>
              <a:t>漏洞預警</a:t>
            </a:r>
            <a:endParaRPr lang="en-US" altLang="zh-TW" sz="2000" dirty="0"/>
          </a:p>
          <a:p>
            <a:pPr marL="342900" indent="-342900">
              <a:buFont typeface="+mj-ea"/>
              <a:buAutoNum type="ea1ChtPeriod"/>
            </a:pPr>
            <a:endParaRPr lang="en-US" altLang="zh-TW" sz="2000" dirty="0"/>
          </a:p>
          <a:p>
            <a:pPr marL="342900" indent="-342900">
              <a:buFont typeface="+mj-ea"/>
              <a:buAutoNum type="ea1ChtPeriod"/>
            </a:pPr>
            <a:r>
              <a:rPr lang="zh-TW" altLang="en-US" sz="2000" dirty="0"/>
              <a:t>研究人員發現</a:t>
            </a:r>
            <a:r>
              <a:rPr lang="en-US" altLang="zh-TW" sz="2000" dirty="0"/>
              <a:t>VMware </a:t>
            </a:r>
            <a:r>
              <a:rPr lang="en-US" altLang="zh-TW" sz="2000" dirty="0" err="1"/>
              <a:t>vCenter</a:t>
            </a:r>
            <a:r>
              <a:rPr lang="zh-TW" altLang="en-US" sz="2000" dirty="0"/>
              <a:t>存在安全漏洞</a:t>
            </a:r>
            <a:r>
              <a:rPr lang="en-US" altLang="zh-TW" sz="2000" dirty="0"/>
              <a:t>(CVE-2021-21972)</a:t>
            </a:r>
            <a:r>
              <a:rPr lang="zh-TW" altLang="en-US" sz="2000" dirty="0"/>
              <a:t>，遠端攻擊者可使用</a:t>
            </a:r>
            <a:r>
              <a:rPr lang="en-US" altLang="zh-TW" sz="2000" dirty="0"/>
              <a:t>vSphere</a:t>
            </a:r>
            <a:r>
              <a:rPr lang="zh-TW" altLang="en-US" sz="2000" dirty="0"/>
              <a:t>客戶端軟體</a:t>
            </a:r>
            <a:r>
              <a:rPr lang="en-US" altLang="zh-TW" sz="2000" dirty="0"/>
              <a:t>(HTML5)</a:t>
            </a:r>
            <a:r>
              <a:rPr lang="zh-TW" altLang="en-US" sz="2000" dirty="0"/>
              <a:t>藉由埠號</a:t>
            </a:r>
            <a:r>
              <a:rPr lang="en-US" altLang="zh-TW" sz="2000" dirty="0"/>
              <a:t>443</a:t>
            </a:r>
            <a:r>
              <a:rPr lang="zh-TW" altLang="en-US" sz="2000" dirty="0"/>
              <a:t>發送特製請求連線，利用此漏洞進而執行任意程式碼</a:t>
            </a:r>
            <a:r>
              <a:rPr lang="zh-TW" altLang="en-US" sz="2000" dirty="0" smtClean="0"/>
              <a:t>。</a:t>
            </a:r>
            <a:endParaRPr lang="en-US" altLang="zh-TW" sz="2000" dirty="0" smtClean="0"/>
          </a:p>
          <a:p>
            <a:pPr marL="342900" indent="-342900">
              <a:buFont typeface="+mj-ea"/>
              <a:buAutoNum type="ea1ChtPeriod"/>
            </a:pPr>
            <a:endParaRPr lang="en-US" altLang="zh-TW" sz="2000" dirty="0" smtClean="0"/>
          </a:p>
          <a:p>
            <a:pPr marL="342900" indent="-342900">
              <a:buFont typeface="+mj-ea"/>
              <a:buAutoNum type="ea1ChtPeriod"/>
            </a:pPr>
            <a:r>
              <a:rPr lang="zh-TW" altLang="en-US" sz="2000" dirty="0" smtClean="0"/>
              <a:t>漏洞</a:t>
            </a:r>
            <a:r>
              <a:rPr lang="zh-TW" altLang="en-US" sz="2000" dirty="0"/>
              <a:t>影響平台版本如下</a:t>
            </a:r>
            <a:r>
              <a:rPr lang="en-US" altLang="zh-TW" sz="2000" dirty="0"/>
              <a:t>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zh-TW" sz="1600" dirty="0" err="1" smtClean="0"/>
              <a:t>vCenter</a:t>
            </a:r>
            <a:r>
              <a:rPr lang="en-US" altLang="zh-TW" sz="1600" dirty="0" smtClean="0"/>
              <a:t> </a:t>
            </a:r>
            <a:r>
              <a:rPr lang="en-US" altLang="zh-TW" sz="1600" dirty="0"/>
              <a:t>Server 7.0</a:t>
            </a:r>
            <a:r>
              <a:rPr lang="zh-TW" altLang="en-US" sz="1600" dirty="0"/>
              <a:t>版本至</a:t>
            </a:r>
            <a:r>
              <a:rPr lang="en-US" altLang="zh-TW" sz="1600" dirty="0"/>
              <a:t>7.0U1c</a:t>
            </a:r>
            <a:r>
              <a:rPr lang="zh-TW" altLang="en-US" sz="1600" dirty="0"/>
              <a:t>版本</a:t>
            </a:r>
            <a:r>
              <a:rPr lang="en-US" altLang="zh-TW" sz="1600" dirty="0"/>
              <a:t>(</a:t>
            </a:r>
            <a:r>
              <a:rPr lang="zh-TW" altLang="en-US" sz="1600" dirty="0"/>
              <a:t>不包含</a:t>
            </a:r>
            <a:r>
              <a:rPr lang="en-US" altLang="zh-TW" sz="1600" dirty="0"/>
              <a:t>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zh-TW" sz="1600" dirty="0" err="1" smtClean="0"/>
              <a:t>vCenter</a:t>
            </a:r>
            <a:r>
              <a:rPr lang="en-US" altLang="zh-TW" sz="1600" dirty="0" smtClean="0"/>
              <a:t> </a:t>
            </a:r>
            <a:r>
              <a:rPr lang="en-US" altLang="zh-TW" sz="1600" dirty="0"/>
              <a:t>Server 6.7</a:t>
            </a:r>
            <a:r>
              <a:rPr lang="zh-TW" altLang="en-US" sz="1600" dirty="0"/>
              <a:t>版本至</a:t>
            </a:r>
            <a:r>
              <a:rPr lang="en-US" altLang="zh-TW" sz="1600" dirty="0"/>
              <a:t>6.7U3l</a:t>
            </a:r>
            <a:r>
              <a:rPr lang="zh-TW" altLang="en-US" sz="1600" dirty="0"/>
              <a:t>版本</a:t>
            </a:r>
            <a:r>
              <a:rPr lang="en-US" altLang="zh-TW" sz="1600" dirty="0"/>
              <a:t>(</a:t>
            </a:r>
            <a:r>
              <a:rPr lang="zh-TW" altLang="en-US" sz="1600" dirty="0"/>
              <a:t>不包含</a:t>
            </a:r>
            <a:r>
              <a:rPr lang="en-US" altLang="zh-TW" sz="1600" dirty="0"/>
              <a:t>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zh-TW" sz="1600" dirty="0" err="1" smtClean="0"/>
              <a:t>vCenter</a:t>
            </a:r>
            <a:r>
              <a:rPr lang="en-US" altLang="zh-TW" sz="1600" dirty="0" smtClean="0"/>
              <a:t> </a:t>
            </a:r>
            <a:r>
              <a:rPr lang="en-US" altLang="zh-TW" sz="1600" dirty="0"/>
              <a:t>Server 6.5</a:t>
            </a:r>
            <a:r>
              <a:rPr lang="zh-TW" altLang="en-US" sz="1600" dirty="0"/>
              <a:t>版本至</a:t>
            </a:r>
            <a:r>
              <a:rPr lang="en-US" altLang="zh-TW" sz="1600" dirty="0"/>
              <a:t>6.5U3n</a:t>
            </a:r>
            <a:r>
              <a:rPr lang="zh-TW" altLang="en-US" sz="1600" dirty="0"/>
              <a:t>版本</a:t>
            </a:r>
            <a:r>
              <a:rPr lang="en-US" altLang="zh-TW" sz="1600" dirty="0"/>
              <a:t>(</a:t>
            </a:r>
            <a:r>
              <a:rPr lang="zh-TW" altLang="en-US" sz="1600" dirty="0" smtClean="0"/>
              <a:t>不包含</a:t>
            </a:r>
            <a:r>
              <a:rPr lang="en-US" altLang="zh-TW" sz="1600" dirty="0"/>
              <a:t>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zh-TW" sz="1600" dirty="0" smtClean="0"/>
              <a:t>Cloud </a:t>
            </a:r>
            <a:r>
              <a:rPr lang="en-US" altLang="zh-TW" sz="1600" dirty="0"/>
              <a:t>Foundation (</a:t>
            </a:r>
            <a:r>
              <a:rPr lang="en-US" altLang="zh-TW" sz="1600" dirty="0" err="1"/>
              <a:t>vCenter</a:t>
            </a:r>
            <a:r>
              <a:rPr lang="en-US" altLang="zh-TW" sz="1600" dirty="0"/>
              <a:t> Server) 4.0</a:t>
            </a:r>
            <a:r>
              <a:rPr lang="zh-TW" altLang="en-US" sz="1600" dirty="0"/>
              <a:t>版本至</a:t>
            </a:r>
            <a:r>
              <a:rPr lang="en-US" altLang="zh-TW" sz="1600" dirty="0"/>
              <a:t>42</a:t>
            </a:r>
            <a:r>
              <a:rPr lang="zh-TW" altLang="en-US" sz="1600" dirty="0"/>
              <a:t>版本</a:t>
            </a:r>
            <a:r>
              <a:rPr lang="en-US" altLang="zh-TW" sz="1600" dirty="0"/>
              <a:t>(</a:t>
            </a:r>
            <a:r>
              <a:rPr lang="zh-TW" altLang="en-US" sz="1600" dirty="0"/>
              <a:t>不包含</a:t>
            </a:r>
            <a:r>
              <a:rPr lang="en-US" altLang="zh-TW" sz="1600" dirty="0"/>
              <a:t>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zh-TW" sz="1600" dirty="0" smtClean="0"/>
              <a:t>Cloud </a:t>
            </a:r>
            <a:r>
              <a:rPr lang="en-US" altLang="zh-TW" sz="1600" dirty="0"/>
              <a:t>Foundation (</a:t>
            </a:r>
            <a:r>
              <a:rPr lang="en-US" altLang="zh-TW" sz="1600" dirty="0" err="1"/>
              <a:t>vCenter</a:t>
            </a:r>
            <a:r>
              <a:rPr lang="en-US" altLang="zh-TW" sz="1600" dirty="0"/>
              <a:t> Server) </a:t>
            </a:r>
            <a:r>
              <a:rPr lang="en-US" altLang="zh-TW" sz="1600" dirty="0" smtClean="0"/>
              <a:t>3.0</a:t>
            </a:r>
            <a:r>
              <a:rPr lang="zh-TW" altLang="en-US" sz="1600" dirty="0"/>
              <a:t>版本</a:t>
            </a:r>
            <a:r>
              <a:rPr lang="en-US" altLang="zh-TW" sz="1600" dirty="0"/>
              <a:t>3.10.1.2</a:t>
            </a:r>
            <a:r>
              <a:rPr lang="zh-TW" altLang="en-US" sz="1600" dirty="0"/>
              <a:t>版本</a:t>
            </a:r>
            <a:r>
              <a:rPr lang="en-US" altLang="zh-TW" sz="1600" dirty="0"/>
              <a:t>(</a:t>
            </a:r>
            <a:r>
              <a:rPr lang="zh-TW" altLang="en-US" sz="1600" dirty="0"/>
              <a:t>不包含</a:t>
            </a:r>
            <a:r>
              <a:rPr lang="en-US" altLang="zh-TW" sz="1600" dirty="0"/>
              <a:t>)</a:t>
            </a:r>
            <a:endParaRPr lang="en-US" altLang="zh-TW" sz="1600" dirty="0" smtClean="0"/>
          </a:p>
        </p:txBody>
      </p:sp>
    </p:spTree>
    <p:extLst>
      <p:ext uri="{BB962C8B-B14F-4D97-AF65-F5344CB8AC3E}">
        <p14:creationId xmlns:p14="http://schemas.microsoft.com/office/powerpoint/2010/main" val="6628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2024" y="1142999"/>
            <a:ext cx="1926922" cy="2435469"/>
          </a:xfrm>
        </p:spPr>
        <p:txBody>
          <a:bodyPr>
            <a:normAutofit/>
          </a:bodyPr>
          <a:lstStyle/>
          <a:p>
            <a:r>
              <a:rPr lang="zh-TW" altLang="en-US" sz="3200" spc="-75" dirty="0" smtClean="0">
                <a:solidFill>
                  <a:srgbClr val="003399"/>
                </a:solidFill>
              </a:rPr>
              <a:t>勒索軟體</a:t>
            </a:r>
            <a:endParaRPr lang="zh-TW" altLang="en-US" sz="3200" spc="-75" dirty="0">
              <a:solidFill>
                <a:srgbClr val="003399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900935" y="868679"/>
            <a:ext cx="5750696" cy="3896751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+mj-ea"/>
              <a:buAutoNum type="ea1ChtPeriod"/>
            </a:pPr>
            <a:r>
              <a:rPr lang="en-US" altLang="zh-TW" sz="2000" dirty="0" smtClean="0"/>
              <a:t>2021/4/20 </a:t>
            </a:r>
            <a:r>
              <a:rPr lang="zh-TW" altLang="en-US" sz="2000" dirty="0" smtClean="0"/>
              <a:t>美國</a:t>
            </a:r>
            <a:r>
              <a:rPr lang="zh-TW" altLang="en-US" sz="2000" dirty="0"/>
              <a:t>網路媒體</a:t>
            </a:r>
            <a:r>
              <a:rPr lang="en-US" altLang="zh-TW" sz="2000" dirty="0" err="1" smtClean="0"/>
              <a:t>Bleepingcomputer</a:t>
            </a:r>
            <a:r>
              <a:rPr lang="zh-TW" altLang="en-US" sz="2000" dirty="0" smtClean="0"/>
              <a:t> 披露</a:t>
            </a:r>
            <a:r>
              <a:rPr lang="zh-TW" altLang="en-US" sz="2000" dirty="0"/>
              <a:t>，一群使用勒索軟體</a:t>
            </a:r>
            <a:r>
              <a:rPr lang="en-US" altLang="zh-TW" sz="2000" dirty="0" err="1"/>
              <a:t>Revil</a:t>
            </a:r>
            <a:r>
              <a:rPr lang="zh-TW" altLang="en-US" sz="2000" dirty="0"/>
              <a:t>的駭客試圖勒索</a:t>
            </a:r>
            <a:r>
              <a:rPr lang="en-US" altLang="zh-TW" sz="2000" dirty="0"/>
              <a:t>Apple</a:t>
            </a:r>
            <a:r>
              <a:rPr lang="zh-TW" altLang="en-US" sz="2000" dirty="0"/>
              <a:t>要求買回產品藍圖，更涉嫌從</a:t>
            </a:r>
            <a:r>
              <a:rPr lang="en-US" altLang="zh-TW" sz="2000" dirty="0"/>
              <a:t>Apple</a:t>
            </a:r>
            <a:r>
              <a:rPr lang="zh-TW" altLang="en-US" sz="2000" dirty="0"/>
              <a:t>筆電製造商廣達電腦的網路中竊取大量數據資料，並要求支付天價</a:t>
            </a:r>
            <a:r>
              <a:rPr lang="zh-TW" altLang="en-US" sz="2000" dirty="0" smtClean="0"/>
              <a:t>贖金。</a:t>
            </a:r>
            <a:r>
              <a:rPr lang="en-US" altLang="zh-TW" sz="2000" dirty="0" smtClean="0"/>
              <a:t/>
            </a:r>
            <a:br>
              <a:rPr lang="en-US" altLang="zh-TW" sz="2000" dirty="0" smtClean="0"/>
            </a:br>
            <a:endParaRPr lang="en-US" altLang="zh-TW" sz="2000" dirty="0"/>
          </a:p>
          <a:p>
            <a:pPr marL="342900" indent="-342900">
              <a:buFont typeface="+mj-ea"/>
              <a:buAutoNum type="ea1ChtPeriod"/>
            </a:pPr>
            <a:r>
              <a:rPr lang="zh-TW" altLang="en-US" sz="2000" dirty="0" smtClean="0"/>
              <a:t>建議</a:t>
            </a:r>
            <a:r>
              <a:rPr lang="en-US" altLang="zh-TW" sz="2000" dirty="0" smtClean="0"/>
              <a:t/>
            </a:r>
            <a:br>
              <a:rPr lang="en-US" altLang="zh-TW" sz="2000" dirty="0" smtClean="0"/>
            </a:br>
            <a:r>
              <a:rPr lang="en-US" altLang="zh-TW" sz="2000" dirty="0" smtClean="0"/>
              <a:t/>
            </a:r>
            <a:br>
              <a:rPr lang="en-US" altLang="zh-TW" sz="2000" dirty="0" smtClean="0"/>
            </a:br>
            <a:r>
              <a:rPr lang="en-US" altLang="zh-TW" sz="2000" dirty="0" smtClean="0"/>
              <a:t>1.</a:t>
            </a:r>
            <a:r>
              <a:rPr lang="zh-TW" altLang="en-US" sz="2000" dirty="0" smtClean="0"/>
              <a:t>評估防護</a:t>
            </a:r>
            <a:r>
              <a:rPr lang="zh-TW" altLang="en-US" sz="2000" dirty="0"/>
              <a:t>軟體、</a:t>
            </a:r>
            <a:r>
              <a:rPr lang="zh-TW" altLang="en-US" sz="2000" dirty="0" smtClean="0"/>
              <a:t>設備</a:t>
            </a:r>
            <a:r>
              <a:rPr lang="en-US" altLang="zh-TW" sz="2000" dirty="0" smtClean="0"/>
              <a:t/>
            </a:r>
            <a:br>
              <a:rPr lang="en-US" altLang="zh-TW" sz="2000" dirty="0" smtClean="0"/>
            </a:br>
            <a:r>
              <a:rPr lang="en-US" altLang="zh-TW" sz="2000" dirty="0" smtClean="0"/>
              <a:t/>
            </a:r>
            <a:br>
              <a:rPr lang="en-US" altLang="zh-TW" sz="2000" dirty="0" smtClean="0"/>
            </a:br>
            <a:r>
              <a:rPr lang="en-US" altLang="zh-TW" sz="2000" dirty="0" smtClean="0"/>
              <a:t>2.</a:t>
            </a:r>
            <a:r>
              <a:rPr lang="zh-TW" altLang="en-US" sz="2000" dirty="0" smtClean="0"/>
              <a:t>人員</a:t>
            </a:r>
            <a:r>
              <a:rPr lang="zh-TW" altLang="en-US" sz="2000" dirty="0"/>
              <a:t>教育</a:t>
            </a:r>
            <a:r>
              <a:rPr lang="zh-TW" altLang="en-US" sz="2000" dirty="0" smtClean="0"/>
              <a:t>訓練</a:t>
            </a:r>
            <a:r>
              <a:rPr lang="en-US" altLang="zh-TW" sz="2000" dirty="0" smtClean="0"/>
              <a:t/>
            </a:r>
            <a:br>
              <a:rPr lang="en-US" altLang="zh-TW" sz="2000" dirty="0" smtClean="0"/>
            </a:br>
            <a:r>
              <a:rPr lang="en-US" altLang="zh-TW" sz="2000" dirty="0" smtClean="0"/>
              <a:t/>
            </a:r>
            <a:br>
              <a:rPr lang="en-US" altLang="zh-TW" sz="2000" dirty="0" smtClean="0"/>
            </a:br>
            <a:r>
              <a:rPr lang="en-US" altLang="zh-TW" sz="2000" dirty="0" smtClean="0"/>
              <a:t>3.</a:t>
            </a:r>
            <a:r>
              <a:rPr lang="zh-TW" altLang="en-US" sz="2000" dirty="0" smtClean="0"/>
              <a:t>確認</a:t>
            </a:r>
            <a:r>
              <a:rPr lang="zh-TW" altLang="en-US" sz="2000" dirty="0"/>
              <a:t>備份</a:t>
            </a:r>
            <a:r>
              <a:rPr lang="zh-TW" altLang="en-US" sz="2000" dirty="0" smtClean="0"/>
              <a:t>計畫</a:t>
            </a:r>
            <a:r>
              <a:rPr lang="en-US" altLang="zh-TW" sz="2000" dirty="0" smtClean="0"/>
              <a:t/>
            </a:r>
            <a:br>
              <a:rPr lang="en-US" altLang="zh-TW" sz="2000" dirty="0" smtClean="0"/>
            </a:br>
            <a:r>
              <a:rPr lang="en-US" altLang="zh-TW" sz="2000" dirty="0" smtClean="0"/>
              <a:t/>
            </a:r>
            <a:br>
              <a:rPr lang="en-US" altLang="zh-TW" sz="2000" dirty="0" smtClean="0"/>
            </a:br>
            <a:r>
              <a:rPr lang="en-US" altLang="zh-TW" sz="2000" dirty="0" smtClean="0"/>
              <a:t>4.</a:t>
            </a:r>
            <a:r>
              <a:rPr lang="zh-TW" altLang="en-US" sz="2000" dirty="0" smtClean="0"/>
              <a:t>定期</a:t>
            </a:r>
            <a:r>
              <a:rPr lang="zh-TW" altLang="en-US" sz="2000" dirty="0"/>
              <a:t>實施災害演練。 </a:t>
            </a:r>
            <a:endParaRPr lang="en-US" altLang="zh-TW" sz="1600" dirty="0" smtClean="0"/>
          </a:p>
        </p:txBody>
      </p:sp>
    </p:spTree>
    <p:extLst>
      <p:ext uri="{BB962C8B-B14F-4D97-AF65-F5344CB8AC3E}">
        <p14:creationId xmlns:p14="http://schemas.microsoft.com/office/powerpoint/2010/main" val="174952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/>
          <p:nvPr/>
        </p:nvSpPr>
        <p:spPr>
          <a:xfrm>
            <a:off x="6948487" y="657225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300"/>
              <a:buFont typeface="Tahoma"/>
              <a:buNone/>
            </a:pPr>
            <a:endParaRPr dirty="0"/>
          </a:p>
        </p:txBody>
      </p:sp>
      <p:sp>
        <p:nvSpPr>
          <p:cNvPr id="160" name="Google Shape;160;p2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Tahoma"/>
              <a:buNone/>
            </a:pPr>
            <a:r>
              <a:rPr lang="zh-TW" altLang="en-US" sz="3200" dirty="0" smtClean="0">
                <a:solidFill>
                  <a:srgbClr val="003399"/>
                </a:solidFill>
                <a:cs typeface="Tahoma"/>
                <a:sym typeface="Tahoma"/>
              </a:rPr>
              <a:t>年度</a:t>
            </a:r>
            <a:r>
              <a:rPr lang="zh-TW" altLang="en-US" sz="3200" i="0" u="none" dirty="0" smtClean="0">
                <a:solidFill>
                  <a:srgbClr val="003399"/>
                </a:solidFill>
                <a:cs typeface="Tahoma"/>
                <a:sym typeface="Tahoma"/>
              </a:rPr>
              <a:t>重點</a:t>
            </a:r>
            <a:r>
              <a:rPr lang="en-US" altLang="zh-TW" sz="3200" i="0" u="none" dirty="0" smtClean="0">
                <a:solidFill>
                  <a:srgbClr val="003399"/>
                </a:solidFill>
                <a:cs typeface="Tahoma"/>
                <a:sym typeface="Tahoma"/>
              </a:rPr>
              <a:t/>
            </a:r>
            <a:br>
              <a:rPr lang="en-US" altLang="zh-TW" sz="3200" i="0" u="none" dirty="0" smtClean="0">
                <a:solidFill>
                  <a:srgbClr val="003399"/>
                </a:solidFill>
                <a:cs typeface="Tahoma"/>
                <a:sym typeface="Tahoma"/>
              </a:rPr>
            </a:br>
            <a:r>
              <a:rPr lang="zh-TW" altLang="en-US" sz="3200" i="0" u="none" dirty="0" smtClean="0">
                <a:solidFill>
                  <a:srgbClr val="003399"/>
                </a:solidFill>
                <a:cs typeface="Tahoma"/>
                <a:sym typeface="Tahoma"/>
              </a:rPr>
              <a:t>工作</a:t>
            </a:r>
            <a:endParaRPr dirty="0"/>
          </a:p>
        </p:txBody>
      </p:sp>
      <p:sp>
        <p:nvSpPr>
          <p:cNvPr id="161" name="Google Shape;161;p25"/>
          <p:cNvSpPr txBox="1">
            <a:spLocks noGrp="1"/>
          </p:cNvSpPr>
          <p:nvPr>
            <p:ph idx="1"/>
          </p:nvPr>
        </p:nvSpPr>
        <p:spPr>
          <a:xfrm>
            <a:off x="2861817" y="1704449"/>
            <a:ext cx="5486400" cy="4149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33400" lvl="0" indent="-533400">
              <a:lnSpc>
                <a:spcPct val="120000"/>
              </a:lnSpc>
              <a:spcBef>
                <a:spcPts val="0"/>
              </a:spcBef>
              <a:buSzPts val="2400"/>
              <a:buNone/>
            </a:pPr>
            <a:r>
              <a:rPr lang="en-US" sz="2400" b="0" i="0" u="none" dirty="0">
                <a:solidFill>
                  <a:srgbClr val="000000"/>
                </a:solidFill>
                <a:cs typeface="Trebuchet MS"/>
                <a:sym typeface="Trebuchet MS"/>
              </a:rPr>
              <a:t>1</a:t>
            </a:r>
            <a:r>
              <a:rPr lang="en-US" sz="2400" b="0" i="0" u="none" dirty="0" smtClean="0">
                <a:solidFill>
                  <a:srgbClr val="000000"/>
                </a:solidFill>
                <a:cs typeface="Trebuchet MS"/>
                <a:sym typeface="Trebuchet MS"/>
              </a:rPr>
              <a:t>.</a:t>
            </a:r>
            <a:r>
              <a:rPr lang="zh-TW" altLang="en-US" sz="2400" dirty="0">
                <a:solidFill>
                  <a:srgbClr val="000000"/>
                </a:solidFill>
                <a:cs typeface="Trebuchet MS"/>
                <a:sym typeface="Trebuchet MS"/>
              </a:rPr>
              <a:t>成立桃園區網中心資安關懷</a:t>
            </a:r>
            <a:r>
              <a:rPr lang="zh-TW" altLang="en-US" sz="2400" dirty="0" smtClean="0">
                <a:solidFill>
                  <a:srgbClr val="000000"/>
                </a:solidFill>
                <a:cs typeface="Trebuchet MS"/>
                <a:sym typeface="Trebuchet MS"/>
              </a:rPr>
              <a:t>團隊</a:t>
            </a:r>
            <a:r>
              <a:rPr lang="en-US" altLang="zh-TW" sz="2400" dirty="0" smtClean="0">
                <a:solidFill>
                  <a:srgbClr val="000000"/>
                </a:solidFill>
                <a:cs typeface="Trebuchet MS"/>
                <a:sym typeface="Trebuchet MS"/>
              </a:rPr>
              <a:t/>
            </a:r>
            <a:br>
              <a:rPr lang="en-US" altLang="zh-TW" sz="2400" dirty="0" smtClean="0">
                <a:solidFill>
                  <a:srgbClr val="000000"/>
                </a:solidFill>
                <a:cs typeface="Trebuchet MS"/>
                <a:sym typeface="Trebuchet MS"/>
              </a:rPr>
            </a:br>
            <a:endParaRPr lang="en-US" altLang="zh-TW" sz="2400" dirty="0" smtClean="0">
              <a:solidFill>
                <a:srgbClr val="000000"/>
              </a:solidFill>
            </a:endParaRPr>
          </a:p>
          <a:p>
            <a:pPr marL="533400" lvl="0" indent="-533400">
              <a:lnSpc>
                <a:spcPct val="120000"/>
              </a:lnSpc>
              <a:spcBef>
                <a:spcPts val="0"/>
              </a:spcBef>
              <a:buSzPts val="2400"/>
              <a:buNone/>
            </a:pPr>
            <a:r>
              <a:rPr lang="en-US" altLang="zh-TW" sz="2400" dirty="0" smtClean="0">
                <a:solidFill>
                  <a:srgbClr val="000000"/>
                </a:solidFill>
              </a:rPr>
              <a:t>2.</a:t>
            </a:r>
            <a:r>
              <a:rPr lang="zh-TW" altLang="en-US" sz="2400" dirty="0">
                <a:solidFill>
                  <a:srgbClr val="000000"/>
                </a:solidFill>
              </a:rPr>
              <a:t>桃園區網高中職 </a:t>
            </a:r>
            <a:r>
              <a:rPr lang="en-US" altLang="zh-TW" sz="2400" dirty="0">
                <a:solidFill>
                  <a:srgbClr val="000000"/>
                </a:solidFill>
              </a:rPr>
              <a:t>DNS </a:t>
            </a:r>
            <a:r>
              <a:rPr lang="zh-TW" altLang="en-US" sz="2400" dirty="0">
                <a:solidFill>
                  <a:srgbClr val="000000"/>
                </a:solidFill>
              </a:rPr>
              <a:t>向上</a:t>
            </a:r>
            <a:r>
              <a:rPr lang="zh-TW" altLang="en-US" sz="2400" dirty="0" smtClean="0">
                <a:solidFill>
                  <a:srgbClr val="000000"/>
                </a:solidFill>
              </a:rPr>
              <a:t>集中</a:t>
            </a:r>
            <a:r>
              <a:rPr lang="en-US" altLang="zh-TW" sz="2400" dirty="0" smtClean="0">
                <a:solidFill>
                  <a:srgbClr val="000000"/>
                </a:solidFill>
              </a:rPr>
              <a:t/>
            </a:r>
            <a:br>
              <a:rPr lang="en-US" altLang="zh-TW" sz="2400" dirty="0" smtClean="0">
                <a:solidFill>
                  <a:srgbClr val="000000"/>
                </a:solidFill>
              </a:rPr>
            </a:br>
            <a:endParaRPr lang="en-US" altLang="zh-TW" sz="2400" dirty="0">
              <a:solidFill>
                <a:srgbClr val="000000"/>
              </a:solidFill>
            </a:endParaRPr>
          </a:p>
          <a:p>
            <a:pPr marL="533400" lvl="0" indent="-533400">
              <a:lnSpc>
                <a:spcPct val="120000"/>
              </a:lnSpc>
              <a:spcBef>
                <a:spcPts val="0"/>
              </a:spcBef>
              <a:buSzPts val="2400"/>
              <a:buNone/>
            </a:pPr>
            <a:r>
              <a:rPr lang="en-US" altLang="zh-TW" sz="2400" dirty="0" smtClean="0">
                <a:solidFill>
                  <a:srgbClr val="000000"/>
                </a:solidFill>
              </a:rPr>
              <a:t>3.</a:t>
            </a:r>
            <a:r>
              <a:rPr lang="zh-TW" altLang="en-US" sz="2400" dirty="0">
                <a:solidFill>
                  <a:srgbClr val="000000"/>
                </a:solidFill>
              </a:rPr>
              <a:t>桃園區網大專院校</a:t>
            </a:r>
            <a:r>
              <a:rPr lang="en-US" altLang="zh-TW" sz="2400" dirty="0">
                <a:solidFill>
                  <a:srgbClr val="000000"/>
                </a:solidFill>
              </a:rPr>
              <a:t>bind</a:t>
            </a:r>
            <a:r>
              <a:rPr lang="zh-TW" altLang="en-US" sz="2400" dirty="0">
                <a:solidFill>
                  <a:srgbClr val="000000"/>
                </a:solidFill>
              </a:rPr>
              <a:t>版本</a:t>
            </a:r>
            <a:r>
              <a:rPr lang="zh-TW" altLang="en-US" sz="2400" dirty="0" smtClean="0">
                <a:solidFill>
                  <a:srgbClr val="000000"/>
                </a:solidFill>
              </a:rPr>
              <a:t>更新</a:t>
            </a:r>
            <a:r>
              <a:rPr lang="en-US" altLang="zh-TW" sz="2400" dirty="0" smtClean="0">
                <a:solidFill>
                  <a:srgbClr val="000000"/>
                </a:solidFill>
              </a:rPr>
              <a:t/>
            </a:r>
            <a:br>
              <a:rPr lang="en-US" altLang="zh-TW" sz="2400" dirty="0" smtClean="0">
                <a:solidFill>
                  <a:srgbClr val="000000"/>
                </a:solidFill>
              </a:rPr>
            </a:br>
            <a:endParaRPr lang="en-US" altLang="zh-TW" sz="2400" dirty="0" smtClean="0">
              <a:solidFill>
                <a:srgbClr val="000000"/>
              </a:solidFill>
            </a:endParaRPr>
          </a:p>
          <a:p>
            <a:pPr marL="533400" lvl="0" indent="-533400">
              <a:lnSpc>
                <a:spcPct val="120000"/>
              </a:lnSpc>
              <a:spcBef>
                <a:spcPts val="0"/>
              </a:spcBef>
              <a:buSzPts val="2400"/>
              <a:buNone/>
            </a:pPr>
            <a:r>
              <a:rPr lang="en-US" altLang="zh-TW" sz="2400" dirty="0" smtClean="0">
                <a:solidFill>
                  <a:srgbClr val="000000"/>
                </a:solidFill>
              </a:rPr>
              <a:t>4.</a:t>
            </a:r>
            <a:r>
              <a:rPr lang="zh-TW" altLang="en-US" sz="2400" dirty="0" smtClean="0">
                <a:solidFill>
                  <a:srgbClr val="000000"/>
                </a:solidFill>
              </a:rPr>
              <a:t>二</a:t>
            </a:r>
            <a:r>
              <a:rPr lang="zh-TW" altLang="en-US" sz="2400" dirty="0">
                <a:solidFill>
                  <a:srgbClr val="000000"/>
                </a:solidFill>
              </a:rPr>
              <a:t>年內所有連線學校導入</a:t>
            </a:r>
            <a:r>
              <a:rPr lang="en-US" altLang="zh-TW" sz="2400" dirty="0">
                <a:solidFill>
                  <a:srgbClr val="000000"/>
                </a:solidFill>
              </a:rPr>
              <a:t>IPv6</a:t>
            </a:r>
            <a:r>
              <a:rPr lang="zh-TW" altLang="en-US" sz="2400" dirty="0" smtClean="0">
                <a:solidFill>
                  <a:srgbClr val="000000"/>
                </a:solidFill>
              </a:rPr>
              <a:t>環境</a:t>
            </a:r>
            <a:endParaRPr lang="en-US" altLang="zh-TW" sz="2400" dirty="0" smtClean="0">
              <a:solidFill>
                <a:srgbClr val="000000"/>
              </a:solidFill>
            </a:endParaRPr>
          </a:p>
          <a:p>
            <a:pPr marL="533400" lvl="0" indent="-5334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sz="2400" dirty="0"/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884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spc="-75" dirty="0">
                <a:solidFill>
                  <a:srgbClr val="003399"/>
                </a:solidFill>
              </a:rPr>
              <a:t>成立桃園區網中心資安關懷團隊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graphicFrame>
        <p:nvGraphicFramePr>
          <p:cNvPr id="7" name="內容版面配置區 4" descr="遞增圖片輔色流程圖" title="SmartArt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9563518"/>
              </p:ext>
            </p:extLst>
          </p:nvPr>
        </p:nvGraphicFramePr>
        <p:xfrm>
          <a:off x="2318004" y="1408030"/>
          <a:ext cx="6590448" cy="35970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文字方塊 5"/>
          <p:cNvSpPr txBox="1"/>
          <p:nvPr/>
        </p:nvSpPr>
        <p:spPr>
          <a:xfrm>
            <a:off x="3445466" y="5343327"/>
            <a:ext cx="4941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到校關懷協助時間，週一至週五上班日： 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8-17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時</a:t>
            </a:r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桃園區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網負責同仁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: 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張二川技正、周小慧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資料管理師</a:t>
            </a:r>
          </a:p>
        </p:txBody>
      </p:sp>
    </p:spTree>
    <p:extLst>
      <p:ext uri="{BB962C8B-B14F-4D97-AF65-F5344CB8AC3E}">
        <p14:creationId xmlns:p14="http://schemas.microsoft.com/office/powerpoint/2010/main" val="39347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spc="-75" dirty="0">
                <a:solidFill>
                  <a:srgbClr val="003399"/>
                </a:solidFill>
              </a:rPr>
              <a:t>資安關懷團隊作業程序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graphicFrame>
        <p:nvGraphicFramePr>
          <p:cNvPr id="2" name="資料庫圖表 1"/>
          <p:cNvGraphicFramePr/>
          <p:nvPr>
            <p:extLst>
              <p:ext uri="{D42A27DB-BD31-4B8C-83A1-F6EECF244321}">
                <p14:modId xmlns:p14="http://schemas.microsoft.com/office/powerpoint/2010/main" val="3399741818"/>
              </p:ext>
            </p:extLst>
          </p:nvPr>
        </p:nvGraphicFramePr>
        <p:xfrm>
          <a:off x="3003480" y="1123839"/>
          <a:ext cx="5564067" cy="40909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01470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spc="-75" dirty="0">
                <a:solidFill>
                  <a:srgbClr val="003399"/>
                </a:solidFill>
              </a:rPr>
              <a:t>緊急應變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graphicFrame>
        <p:nvGraphicFramePr>
          <p:cNvPr id="5" name="圖表 4" descr="隨機結果流程圖" title="SmartArt"/>
          <p:cNvGraphicFramePr/>
          <p:nvPr>
            <p:extLst>
              <p:ext uri="{D42A27DB-BD31-4B8C-83A1-F6EECF244321}">
                <p14:modId xmlns:p14="http://schemas.microsoft.com/office/powerpoint/2010/main" val="2139746152"/>
              </p:ext>
            </p:extLst>
          </p:nvPr>
        </p:nvGraphicFramePr>
        <p:xfrm>
          <a:off x="1720246" y="1344231"/>
          <a:ext cx="7994970" cy="3785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6070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/>
          </a:p>
        </p:txBody>
      </p:sp>
      <p:sp>
        <p:nvSpPr>
          <p:cNvPr id="7" name="文字方塊 6"/>
          <p:cNvSpPr txBox="1"/>
          <p:nvPr/>
        </p:nvSpPr>
        <p:spPr>
          <a:xfrm>
            <a:off x="2090737" y="202893"/>
            <a:ext cx="5389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zh-TW" sz="16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桃園區域網路中心管理委員會第</a:t>
            </a:r>
            <a:r>
              <a:rPr lang="en-US" altLang="zh-TW" sz="16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67</a:t>
            </a:r>
            <a:r>
              <a:rPr lang="zh-TW" altLang="zh-TW" sz="16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次會議暨資安</a:t>
            </a:r>
            <a:r>
              <a:rPr lang="zh-TW" altLang="zh-TW" sz="1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講座</a:t>
            </a:r>
            <a:endParaRPr lang="zh-TW" altLang="zh-TW" sz="1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0737" y="531937"/>
            <a:ext cx="5567363" cy="632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1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spc="-75" dirty="0">
                <a:solidFill>
                  <a:srgbClr val="003399"/>
                </a:solidFill>
              </a:rPr>
              <a:t>損害管制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graphicFrame>
        <p:nvGraphicFramePr>
          <p:cNvPr id="5" name="圖表 4" descr="隨機結果流程圖" title="SmartArt"/>
          <p:cNvGraphicFramePr/>
          <p:nvPr>
            <p:extLst>
              <p:ext uri="{D42A27DB-BD31-4B8C-83A1-F6EECF244321}">
                <p14:modId xmlns:p14="http://schemas.microsoft.com/office/powerpoint/2010/main" val="3586296239"/>
              </p:ext>
            </p:extLst>
          </p:nvPr>
        </p:nvGraphicFramePr>
        <p:xfrm>
          <a:off x="2681554" y="1828799"/>
          <a:ext cx="6462445" cy="36247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483989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spc="-75" dirty="0">
                <a:solidFill>
                  <a:srgbClr val="003399"/>
                </a:solidFill>
              </a:rPr>
              <a:t>提供資安改善建議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graphicFrame>
        <p:nvGraphicFramePr>
          <p:cNvPr id="5" name="圖表 4" descr="圓形箭號流程圖" title="SmartArt"/>
          <p:cNvGraphicFramePr/>
          <p:nvPr>
            <p:extLst>
              <p:ext uri="{D42A27DB-BD31-4B8C-83A1-F6EECF244321}">
                <p14:modId xmlns:p14="http://schemas.microsoft.com/office/powerpoint/2010/main" val="3985534981"/>
              </p:ext>
            </p:extLst>
          </p:nvPr>
        </p:nvGraphicFramePr>
        <p:xfrm>
          <a:off x="3163213" y="1290210"/>
          <a:ext cx="5538997" cy="40420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798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6f4f2460b9_0_0"/>
          <p:cNvSpPr txBox="1">
            <a:spLocks noGrp="1"/>
          </p:cNvSpPr>
          <p:nvPr>
            <p:ph type="title"/>
          </p:nvPr>
        </p:nvSpPr>
        <p:spPr>
          <a:xfrm>
            <a:off x="189689" y="1123839"/>
            <a:ext cx="2210700" cy="460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SzPts val="2700"/>
            </a:pPr>
            <a:r>
              <a:rPr lang="zh-TW" altLang="en-US" sz="3200" spc="-75" dirty="0">
                <a:solidFill>
                  <a:srgbClr val="003399"/>
                </a:solidFill>
              </a:rPr>
              <a:t>桃園區網高中職 </a:t>
            </a:r>
            <a:r>
              <a:rPr lang="en-US" altLang="zh-TW" sz="3200" spc="-75" dirty="0">
                <a:solidFill>
                  <a:srgbClr val="003399"/>
                </a:solidFill>
              </a:rPr>
              <a:t>DNS </a:t>
            </a:r>
            <a:r>
              <a:rPr lang="zh-TW" altLang="en-US" sz="3200" spc="-75" dirty="0">
                <a:solidFill>
                  <a:srgbClr val="003399"/>
                </a:solidFill>
              </a:rPr>
              <a:t>向上</a:t>
            </a:r>
            <a:r>
              <a:rPr lang="zh-TW" altLang="en-US" sz="3200" spc="-75" dirty="0" smtClean="0">
                <a:solidFill>
                  <a:srgbClr val="003399"/>
                </a:solidFill>
              </a:rPr>
              <a:t>集中</a:t>
            </a:r>
            <a:endParaRPr sz="3200" spc="-75" dirty="0">
              <a:solidFill>
                <a:srgbClr val="003399"/>
              </a:solidFill>
            </a:endParaRPr>
          </a:p>
        </p:txBody>
      </p:sp>
      <p:sp>
        <p:nvSpPr>
          <p:cNvPr id="435" name="Google Shape;435;g6f4f2460b9_0_0"/>
          <p:cNvSpPr txBox="1">
            <a:spLocks noGrp="1"/>
          </p:cNvSpPr>
          <p:nvPr>
            <p:ph type="sldNum" idx="12"/>
          </p:nvPr>
        </p:nvSpPr>
        <p:spPr>
          <a:xfrm>
            <a:off x="7975601" y="6356352"/>
            <a:ext cx="1148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  <p:sp>
        <p:nvSpPr>
          <p:cNvPr id="8" name="Google Shape;445;p37"/>
          <p:cNvSpPr>
            <a:spLocks noGrp="1"/>
          </p:cNvSpPr>
          <p:nvPr>
            <p:ph idx="1"/>
          </p:nvPr>
        </p:nvSpPr>
        <p:spPr>
          <a:xfrm>
            <a:off x="2822585" y="833693"/>
            <a:ext cx="5367302" cy="4970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b="0" i="0" u="none" strike="noStrike" cap="none" dirty="0" smtClean="0">
                <a:solidFill>
                  <a:schemeClr val="tx1"/>
                </a:solidFill>
                <a:cs typeface="Noto Sans Symbols"/>
                <a:sym typeface="Noto Sans Symbols"/>
              </a:rPr>
              <a:t>❑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為加強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DNS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安全性，並減少學校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建置管理</a:t>
            </a:r>
            <a:r>
              <a:rPr lang="en-US" altLang="zh-TW" sz="2000" dirty="0">
                <a:solidFill>
                  <a:schemeClr val="tx1"/>
                </a:solidFill>
                <a:cs typeface="Noto Sans Symbols"/>
                <a:sym typeface="Noto Sans Symbols"/>
              </a:rPr>
              <a:t>DNS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系統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負擔，桃園區網</a:t>
            </a:r>
            <a:r>
              <a:rPr lang="zh-TW" altLang="en-US" sz="2000" b="0" i="0" u="none" strike="noStrike" cap="none" dirty="0" smtClean="0">
                <a:solidFill>
                  <a:schemeClr val="tx1"/>
                </a:solidFill>
                <a:cs typeface="Noto Sans Symbols"/>
                <a:sym typeface="Noto Sans Symbols"/>
              </a:rPr>
              <a:t>與桃園市網合作，協助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桃園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區網高中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職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 DNS 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向上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集中。</a:t>
            </a:r>
            <a:endParaRPr lang="en-US" altLang="zh-TW" sz="2000" dirty="0" smtClean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endParaRPr lang="en-US" altLang="zh-TW" sz="2000" dirty="0" smtClean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R="87580" lvl="1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u"/>
            </a:pP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第一階段，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5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月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~8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月，完成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7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所高中職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DNS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向上集中。</a:t>
            </a:r>
            <a:endParaRPr lang="en-US" altLang="zh-TW" sz="2000" dirty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R="87580" lvl="1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u"/>
            </a:pP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第二階段，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9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月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~12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月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，完成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9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所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高中職</a:t>
            </a:r>
            <a:r>
              <a:rPr lang="en-US" altLang="zh-TW" sz="2000" dirty="0">
                <a:solidFill>
                  <a:schemeClr val="tx1"/>
                </a:solidFill>
                <a:cs typeface="Noto Sans Symbols"/>
                <a:sym typeface="Noto Sans Symbols"/>
              </a:rPr>
              <a:t>DNS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向上集中。</a:t>
            </a:r>
            <a:endParaRPr lang="en-US" altLang="zh-TW" sz="2000" dirty="0" smtClean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R="87580" lvl="1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u"/>
            </a:pPr>
            <a:endParaRPr lang="en-US" altLang="zh-TW" sz="2000" dirty="0" smtClean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❑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請各高中職提供各校完整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DNS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紀錄交由桃園區網協助設定，設定完成後關閉貴校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DNS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系統。</a:t>
            </a:r>
            <a:endParaRPr lang="en-US" altLang="zh-TW" sz="2000" dirty="0" smtClean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❑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區網負責同仁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: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 周小慧資料管理師。</a:t>
            </a:r>
            <a:endParaRPr lang="zh-TW" altLang="en-US" sz="2000" dirty="0">
              <a:solidFill>
                <a:schemeClr val="tx1"/>
              </a:solidFill>
              <a:cs typeface="Noto Sans Symbols"/>
              <a:sym typeface="Noto Sans Symbols"/>
            </a:endParaRPr>
          </a:p>
        </p:txBody>
      </p:sp>
    </p:spTree>
    <p:extLst>
      <p:ext uri="{BB962C8B-B14F-4D97-AF65-F5344CB8AC3E}">
        <p14:creationId xmlns:p14="http://schemas.microsoft.com/office/powerpoint/2010/main" val="29674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6f4f2460b9_0_0"/>
          <p:cNvSpPr txBox="1">
            <a:spLocks noGrp="1"/>
          </p:cNvSpPr>
          <p:nvPr>
            <p:ph type="title"/>
          </p:nvPr>
        </p:nvSpPr>
        <p:spPr>
          <a:xfrm>
            <a:off x="189689" y="1123839"/>
            <a:ext cx="2210700" cy="460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SzPts val="2700"/>
            </a:pPr>
            <a:r>
              <a:rPr lang="zh-TW" altLang="en-US" sz="3200" spc="-75" dirty="0">
                <a:solidFill>
                  <a:srgbClr val="003399"/>
                </a:solidFill>
              </a:rPr>
              <a:t>桃園區</a:t>
            </a:r>
            <a:r>
              <a:rPr lang="zh-TW" altLang="en-US" sz="3200" spc="-75" dirty="0" smtClean="0">
                <a:solidFill>
                  <a:srgbClr val="003399"/>
                </a:solidFill>
              </a:rPr>
              <a:t>網大專院校</a:t>
            </a:r>
            <a:r>
              <a:rPr lang="en-US" altLang="zh-TW" sz="3200" spc="-75" dirty="0">
                <a:solidFill>
                  <a:srgbClr val="003399"/>
                </a:solidFill>
              </a:rPr>
              <a:t>bind</a:t>
            </a:r>
            <a:r>
              <a:rPr lang="zh-TW" altLang="en-US" sz="3200" spc="-75" dirty="0">
                <a:solidFill>
                  <a:srgbClr val="003399"/>
                </a:solidFill>
              </a:rPr>
              <a:t>版本更新</a:t>
            </a:r>
            <a:endParaRPr sz="3200" spc="-75" dirty="0">
              <a:solidFill>
                <a:srgbClr val="003399"/>
              </a:solidFill>
            </a:endParaRPr>
          </a:p>
        </p:txBody>
      </p:sp>
      <p:sp>
        <p:nvSpPr>
          <p:cNvPr id="435" name="Google Shape;435;g6f4f2460b9_0_0"/>
          <p:cNvSpPr txBox="1">
            <a:spLocks noGrp="1"/>
          </p:cNvSpPr>
          <p:nvPr>
            <p:ph type="sldNum" idx="12"/>
          </p:nvPr>
        </p:nvSpPr>
        <p:spPr>
          <a:xfrm>
            <a:off x="7975601" y="6356352"/>
            <a:ext cx="1148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  <p:sp>
        <p:nvSpPr>
          <p:cNvPr id="8" name="Google Shape;445;p37"/>
          <p:cNvSpPr>
            <a:spLocks noGrp="1"/>
          </p:cNvSpPr>
          <p:nvPr>
            <p:ph idx="1"/>
          </p:nvPr>
        </p:nvSpPr>
        <p:spPr>
          <a:xfrm>
            <a:off x="2822585" y="833693"/>
            <a:ext cx="5367302" cy="4893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b="0" i="0" u="none" strike="noStrike" cap="none" dirty="0" smtClean="0">
                <a:solidFill>
                  <a:schemeClr val="tx1"/>
                </a:solidFill>
                <a:cs typeface="Noto Sans Symbols"/>
                <a:sym typeface="Noto Sans Symbols"/>
              </a:rPr>
              <a:t>❑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大專院校如使用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bind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，桃園區網協助更新至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BIND9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最新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版本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，並確認</a:t>
            </a:r>
            <a:r>
              <a:rPr lang="en-US" altLang="zh-TW" sz="2000" dirty="0">
                <a:solidFill>
                  <a:schemeClr val="tx1"/>
                </a:solidFill>
                <a:cs typeface="Noto Sans Symbols"/>
                <a:sym typeface="Noto Sans Symbols"/>
              </a:rPr>
              <a:t>DNS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伺服器僅允許單位內使用者進行遞迴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查詢、</a:t>
            </a:r>
            <a:r>
              <a:rPr lang="en-US" altLang="zh-TW" sz="2000" dirty="0">
                <a:solidFill>
                  <a:schemeClr val="tx1"/>
                </a:solidFill>
                <a:cs typeface="Noto Sans Symbols"/>
                <a:sym typeface="Noto Sans Symbols"/>
              </a:rPr>
              <a:t>Zone Transfer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的限制及</a:t>
            </a:r>
            <a:r>
              <a:rPr lang="en-US" altLang="zh-TW" sz="2000" dirty="0">
                <a:solidFill>
                  <a:schemeClr val="tx1"/>
                </a:solidFill>
                <a:cs typeface="Noto Sans Symbols"/>
                <a:sym typeface="Noto Sans Symbols"/>
              </a:rPr>
              <a:t>Administrator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權限的設定等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。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/>
            </a:r>
            <a:b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</a:br>
            <a:endParaRPr lang="en-US" altLang="zh-TW" sz="2000" dirty="0" smtClean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L="285750" marR="8758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❑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如使用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Windows DNS Server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，請隨時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注意安全性更新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。正確設定關閉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遞迴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查詢，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或是調整服務設定，限制遞迴查詢功能僅提供本地網域使用者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。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/>
            </a:r>
            <a:b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</a:br>
            <a:endParaRPr lang="en-US" altLang="zh-TW" sz="2000" dirty="0" smtClean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L="285750" marR="8758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TW" sz="2000" dirty="0">
                <a:solidFill>
                  <a:schemeClr val="tx1"/>
                </a:solidFill>
                <a:cs typeface="Noto Sans Symbols"/>
                <a:sym typeface="Noto Sans Symbols"/>
              </a:rPr>
              <a:t>❑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區網負責同仁</a:t>
            </a:r>
            <a:r>
              <a:rPr lang="en-US" altLang="zh-TW" sz="2000" dirty="0">
                <a:solidFill>
                  <a:schemeClr val="tx1"/>
                </a:solidFill>
                <a:cs typeface="Noto Sans Symbols"/>
                <a:sym typeface="Noto Sans Symbols"/>
              </a:rPr>
              <a:t>: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 陳奕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翰先生。</a:t>
            </a:r>
            <a:endParaRPr lang="zh-TW" altLang="en-US" sz="2000" dirty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L="285750" marR="87580" indent="-285750">
              <a:lnSpc>
                <a:spcPct val="120000"/>
              </a:lnSpc>
              <a:spcBef>
                <a:spcPts val="0"/>
              </a:spcBef>
              <a:buNone/>
            </a:pPr>
            <a:endParaRPr lang="zh-TW" altLang="en-US" sz="2000" dirty="0">
              <a:solidFill>
                <a:schemeClr val="tx1"/>
              </a:solidFill>
              <a:cs typeface="Noto Sans Symbols"/>
              <a:sym typeface="Noto Sans Symbols"/>
            </a:endParaRPr>
          </a:p>
        </p:txBody>
      </p:sp>
    </p:spTree>
    <p:extLst>
      <p:ext uri="{BB962C8B-B14F-4D97-AF65-F5344CB8AC3E}">
        <p14:creationId xmlns:p14="http://schemas.microsoft.com/office/powerpoint/2010/main" val="407933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6f4f2460b9_0_0"/>
          <p:cNvSpPr txBox="1">
            <a:spLocks noGrp="1"/>
          </p:cNvSpPr>
          <p:nvPr>
            <p:ph type="title"/>
          </p:nvPr>
        </p:nvSpPr>
        <p:spPr>
          <a:xfrm>
            <a:off x="189689" y="1123839"/>
            <a:ext cx="2210700" cy="460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SzPts val="2700"/>
            </a:pPr>
            <a:r>
              <a:rPr lang="zh-TW" altLang="en-US" sz="3200" spc="-75" dirty="0">
                <a:solidFill>
                  <a:srgbClr val="003399"/>
                </a:solidFill>
              </a:rPr>
              <a:t>二年內</a:t>
            </a:r>
            <a:r>
              <a:rPr lang="zh-TW" altLang="en-US" sz="3200" spc="-75" dirty="0" smtClean="0">
                <a:solidFill>
                  <a:srgbClr val="003399"/>
                </a:solidFill>
              </a:rPr>
              <a:t>所有</a:t>
            </a:r>
            <a:r>
              <a:rPr lang="zh-TW" altLang="en-US" sz="3200" spc="-75" dirty="0">
                <a:solidFill>
                  <a:srgbClr val="003399"/>
                </a:solidFill>
              </a:rPr>
              <a:t>連線</a:t>
            </a:r>
            <a:r>
              <a:rPr lang="zh-TW" altLang="en-US" sz="3200" spc="-75" dirty="0" smtClean="0">
                <a:solidFill>
                  <a:srgbClr val="003399"/>
                </a:solidFill>
              </a:rPr>
              <a:t>學校導入</a:t>
            </a:r>
            <a:r>
              <a:rPr lang="en-US" altLang="zh-TW" sz="3200" spc="-75" dirty="0">
                <a:solidFill>
                  <a:srgbClr val="003399"/>
                </a:solidFill>
              </a:rPr>
              <a:t>IPv6</a:t>
            </a:r>
            <a:r>
              <a:rPr lang="zh-TW" altLang="en-US" sz="3200" spc="-75" dirty="0">
                <a:solidFill>
                  <a:srgbClr val="003399"/>
                </a:solidFill>
              </a:rPr>
              <a:t>環境</a:t>
            </a:r>
            <a:endParaRPr sz="3200" spc="-75" dirty="0">
              <a:solidFill>
                <a:srgbClr val="003399"/>
              </a:solidFill>
            </a:endParaRPr>
          </a:p>
        </p:txBody>
      </p:sp>
      <p:sp>
        <p:nvSpPr>
          <p:cNvPr id="435" name="Google Shape;435;g6f4f2460b9_0_0"/>
          <p:cNvSpPr txBox="1">
            <a:spLocks noGrp="1"/>
          </p:cNvSpPr>
          <p:nvPr>
            <p:ph type="sldNum" idx="12"/>
          </p:nvPr>
        </p:nvSpPr>
        <p:spPr>
          <a:xfrm>
            <a:off x="7975601" y="6356352"/>
            <a:ext cx="1148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  <p:sp>
        <p:nvSpPr>
          <p:cNvPr id="8" name="Google Shape;445;p37"/>
          <p:cNvSpPr>
            <a:spLocks noGrp="1"/>
          </p:cNvSpPr>
          <p:nvPr>
            <p:ph idx="1"/>
          </p:nvPr>
        </p:nvSpPr>
        <p:spPr>
          <a:xfrm>
            <a:off x="2822584" y="833693"/>
            <a:ext cx="5787159" cy="4601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b="0" i="0" u="none" strike="noStrike" cap="none" dirty="0" smtClean="0">
                <a:solidFill>
                  <a:schemeClr val="tx1"/>
                </a:solidFill>
                <a:cs typeface="Noto Sans Symbols"/>
                <a:sym typeface="Noto Sans Symbols"/>
              </a:rPr>
              <a:t>❑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二年內完成桃園區網所有連線學校導入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IPv6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環境 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(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該校路由設備必須能支援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IPv6)</a:t>
            </a:r>
          </a:p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endParaRPr lang="en-US" altLang="zh-TW" sz="2000" dirty="0" smtClean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R="87580" lvl="1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u"/>
            </a:pP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第一階段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，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2021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年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5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月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~12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月，協助桃園區網所有大專院校及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4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所有意願先行導入之高中職，導入</a:t>
            </a:r>
            <a:r>
              <a:rPr lang="en-US" altLang="zh-TW" sz="2000" dirty="0">
                <a:solidFill>
                  <a:schemeClr val="tx1"/>
                </a:solidFill>
                <a:cs typeface="Noto Sans Symbols"/>
                <a:sym typeface="Noto Sans Symbols"/>
              </a:rPr>
              <a:t>IPv6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環境。</a:t>
            </a:r>
            <a:endParaRPr lang="en-US" altLang="zh-TW" sz="2000" dirty="0" smtClean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R="87580" lvl="1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u"/>
            </a:pPr>
            <a:endParaRPr lang="en-US" altLang="zh-TW" sz="2000" dirty="0" smtClean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R="87580" lvl="1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u"/>
            </a:pP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第二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階段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，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2022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年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1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月</a:t>
            </a:r>
            <a:r>
              <a:rPr lang="en-US" altLang="zh-TW" sz="2000" dirty="0">
                <a:solidFill>
                  <a:schemeClr val="tx1"/>
                </a:solidFill>
                <a:cs typeface="Noto Sans Symbols"/>
                <a:sym typeface="Noto Sans Symbols"/>
              </a:rPr>
              <a:t>~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12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月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，協助桃園區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網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9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所高中職導入</a:t>
            </a:r>
            <a:r>
              <a:rPr lang="en-US" altLang="zh-TW" sz="2000" dirty="0">
                <a:solidFill>
                  <a:schemeClr val="tx1"/>
                </a:solidFill>
                <a:cs typeface="Noto Sans Symbols"/>
                <a:sym typeface="Noto Sans Symbols"/>
              </a:rPr>
              <a:t>IPv6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環境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。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/>
            </a:r>
            <a:b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</a:br>
            <a:endParaRPr lang="en-US" altLang="zh-TW" sz="2000" dirty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L="285750" marR="8758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TW" sz="2000" dirty="0">
                <a:solidFill>
                  <a:schemeClr val="tx1"/>
                </a:solidFill>
                <a:cs typeface="Noto Sans Symbols"/>
                <a:sym typeface="Noto Sans Symbols"/>
              </a:rPr>
              <a:t>❑ 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桃園區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網負責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同仁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: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 呂芳發顧問、陳奕翰先生。</a:t>
            </a:r>
            <a:endParaRPr lang="zh-TW" altLang="en-US" sz="2000" dirty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endParaRPr lang="zh-TW" altLang="en-US" sz="2000" dirty="0">
              <a:solidFill>
                <a:schemeClr val="tx1"/>
              </a:solidFill>
              <a:cs typeface="Noto Sans Symbols"/>
              <a:sym typeface="Noto Sans Symbols"/>
            </a:endParaRPr>
          </a:p>
        </p:txBody>
      </p:sp>
    </p:spTree>
    <p:extLst>
      <p:ext uri="{BB962C8B-B14F-4D97-AF65-F5344CB8AC3E}">
        <p14:creationId xmlns:p14="http://schemas.microsoft.com/office/powerpoint/2010/main" val="71970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75"/>
          <p:cNvSpPr txBox="1"/>
          <p:nvPr/>
        </p:nvSpPr>
        <p:spPr>
          <a:xfrm>
            <a:off x="6948487" y="657225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300"/>
              <a:buFont typeface="Tahoma"/>
              <a:buNone/>
            </a:pPr>
            <a:endParaRPr dirty="0"/>
          </a:p>
        </p:txBody>
      </p:sp>
      <p:sp>
        <p:nvSpPr>
          <p:cNvPr id="596" name="Google Shape;596;p75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Arial"/>
              <a:buNone/>
            </a:pPr>
            <a:r>
              <a:rPr lang="zh-TW" altLang="en-US" sz="3200" dirty="0" smtClean="0">
                <a:solidFill>
                  <a:srgbClr val="003399"/>
                </a:solidFill>
              </a:rPr>
              <a:t>討論議案</a:t>
            </a:r>
            <a:endParaRPr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98" name="Google Shape;598;p75"/>
          <p:cNvSpPr txBox="1"/>
          <p:nvPr/>
        </p:nvSpPr>
        <p:spPr>
          <a:xfrm>
            <a:off x="6813333" y="644128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300"/>
              <a:buFont typeface="Tahoma"/>
              <a:buNone/>
            </a:pPr>
            <a:endParaRPr dirty="0"/>
          </a:p>
        </p:txBody>
      </p:sp>
      <p:sp>
        <p:nvSpPr>
          <p:cNvPr id="599" name="Google Shape;599;p75"/>
          <p:cNvSpPr txBox="1"/>
          <p:nvPr/>
        </p:nvSpPr>
        <p:spPr>
          <a:xfrm>
            <a:off x="6678178" y="6310314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300"/>
              <a:buFont typeface="Tahoma"/>
              <a:buNone/>
            </a:pPr>
            <a:endParaRPr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594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/>
          <p:nvPr/>
        </p:nvSpPr>
        <p:spPr>
          <a:xfrm>
            <a:off x="6948487" y="657225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300"/>
              <a:buFont typeface="Tahoma"/>
              <a:buNone/>
            </a:pPr>
            <a:endParaRPr dirty="0"/>
          </a:p>
        </p:txBody>
      </p:sp>
      <p:sp>
        <p:nvSpPr>
          <p:cNvPr id="160" name="Google Shape;160;p2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buClr>
                <a:srgbClr val="003399"/>
              </a:buClr>
              <a:buSzPts val="3200"/>
            </a:pPr>
            <a:r>
              <a:rPr lang="zh-TW" altLang="en-US" sz="3200" dirty="0" smtClean="0">
                <a:solidFill>
                  <a:srgbClr val="003399"/>
                </a:solidFill>
                <a:cs typeface="Tahoma"/>
                <a:sym typeface="Tahoma"/>
              </a:rPr>
              <a:t>議案一</a:t>
            </a:r>
            <a:endParaRPr dirty="0"/>
          </a:p>
        </p:txBody>
      </p:sp>
      <p:sp>
        <p:nvSpPr>
          <p:cNvPr id="161" name="Google Shape;161;p25"/>
          <p:cNvSpPr txBox="1">
            <a:spLocks noGrp="1"/>
          </p:cNvSpPr>
          <p:nvPr>
            <p:ph idx="1"/>
          </p:nvPr>
        </p:nvSpPr>
        <p:spPr>
          <a:xfrm>
            <a:off x="2861817" y="861647"/>
            <a:ext cx="5991670" cy="49924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33400" lvl="0" indent="-533400">
              <a:lnSpc>
                <a:spcPct val="120000"/>
              </a:lnSpc>
              <a:spcBef>
                <a:spcPts val="0"/>
              </a:spcBef>
              <a:buSzPts val="2400"/>
              <a:buNone/>
            </a:pPr>
            <a:r>
              <a:rPr lang="zh-TW" altLang="en-US" sz="2400" dirty="0" smtClean="0">
                <a:solidFill>
                  <a:srgbClr val="000000"/>
                </a:solidFill>
                <a:cs typeface="Trebuchet MS"/>
                <a:sym typeface="Trebuchet MS"/>
              </a:rPr>
              <a:t>議案</a:t>
            </a:r>
            <a:r>
              <a:rPr lang="zh-TW" altLang="en-US" sz="2400" dirty="0">
                <a:solidFill>
                  <a:srgbClr val="000000"/>
                </a:solidFill>
                <a:cs typeface="Trebuchet MS"/>
                <a:sym typeface="Trebuchet MS"/>
              </a:rPr>
              <a:t>一、</a:t>
            </a:r>
            <a:r>
              <a:rPr lang="zh-TW" altLang="en-US" sz="2400" dirty="0" smtClean="0">
                <a:solidFill>
                  <a:srgbClr val="000000"/>
                </a:solidFill>
                <a:cs typeface="Trebuchet MS"/>
                <a:sym typeface="Trebuchet MS"/>
              </a:rPr>
              <a:t>確認第</a:t>
            </a:r>
            <a:r>
              <a:rPr lang="en-US" altLang="zh-TW" sz="2400" dirty="0" smtClean="0">
                <a:solidFill>
                  <a:srgbClr val="000000"/>
                </a:solidFill>
                <a:cs typeface="Trebuchet MS"/>
                <a:sym typeface="Trebuchet MS"/>
              </a:rPr>
              <a:t>66</a:t>
            </a:r>
            <a:r>
              <a:rPr lang="zh-TW" altLang="en-US" sz="2400" dirty="0" smtClean="0">
                <a:solidFill>
                  <a:srgbClr val="000000"/>
                </a:solidFill>
                <a:cs typeface="Trebuchet MS"/>
                <a:sym typeface="Trebuchet MS"/>
              </a:rPr>
              <a:t>次會議紀錄。</a:t>
            </a:r>
            <a:endParaRPr lang="zh-TW" altLang="en-US" sz="2400" dirty="0">
              <a:solidFill>
                <a:srgbClr val="000000"/>
              </a:solidFill>
              <a:cs typeface="Trebuchet MS"/>
              <a:sym typeface="Trebuchet MS"/>
            </a:endParaRPr>
          </a:p>
          <a:p>
            <a:pPr marL="533400" lvl="0" indent="-533400">
              <a:lnSpc>
                <a:spcPct val="120000"/>
              </a:lnSpc>
              <a:spcBef>
                <a:spcPts val="0"/>
              </a:spcBef>
              <a:buSzPts val="2400"/>
              <a:buNone/>
            </a:pPr>
            <a:r>
              <a:rPr lang="zh-TW" altLang="en-US" sz="2400" dirty="0" smtClean="0">
                <a:solidFill>
                  <a:srgbClr val="000000"/>
                </a:solidFill>
                <a:sym typeface="Trebuchet MS"/>
              </a:rPr>
              <a:t>說明</a:t>
            </a:r>
            <a:r>
              <a:rPr lang="en-US" altLang="zh-TW" sz="2400" dirty="0" smtClean="0">
                <a:solidFill>
                  <a:srgbClr val="000000"/>
                </a:solidFill>
                <a:sym typeface="Trebuchet MS"/>
              </a:rPr>
              <a:t>:</a:t>
            </a:r>
            <a:endParaRPr lang="zh-TW" altLang="en-US" sz="2400" dirty="0">
              <a:solidFill>
                <a:srgbClr val="000000"/>
              </a:solidFill>
              <a:sym typeface="Trebuchet MS"/>
            </a:endParaRPr>
          </a:p>
          <a:p>
            <a:pPr marL="533400" lvl="0" indent="-533400">
              <a:lnSpc>
                <a:spcPct val="120000"/>
              </a:lnSpc>
              <a:spcBef>
                <a:spcPts val="0"/>
              </a:spcBef>
              <a:buSzPts val="2400"/>
              <a:buNone/>
            </a:pPr>
            <a:r>
              <a:rPr lang="zh-TW" altLang="en-US" sz="2400" dirty="0">
                <a:solidFill>
                  <a:srgbClr val="000000"/>
                </a:solidFill>
                <a:sym typeface="Trebuchet MS"/>
              </a:rPr>
              <a:t>一</a:t>
            </a:r>
            <a:r>
              <a:rPr lang="en-US" altLang="zh-TW" sz="2400" dirty="0" smtClean="0">
                <a:solidFill>
                  <a:srgbClr val="000000"/>
                </a:solidFill>
                <a:sym typeface="Trebuchet MS"/>
              </a:rPr>
              <a:t>.</a:t>
            </a:r>
            <a:r>
              <a:rPr lang="zh-TW" altLang="en-US" sz="2400" dirty="0" smtClean="0">
                <a:solidFill>
                  <a:srgbClr val="000000"/>
                </a:solidFill>
                <a:sym typeface="Trebuchet MS"/>
              </a:rPr>
              <a:t>經</a:t>
            </a:r>
            <a:r>
              <a:rPr lang="zh-TW" altLang="en-US" sz="2400" dirty="0">
                <a:solidFill>
                  <a:srgbClr val="000000"/>
                </a:solidFill>
                <a:sym typeface="Trebuchet MS"/>
              </a:rPr>
              <a:t>公開選拔程序</a:t>
            </a:r>
            <a:r>
              <a:rPr lang="en-US" altLang="zh-TW" sz="2400" dirty="0">
                <a:solidFill>
                  <a:srgbClr val="000000"/>
                </a:solidFill>
                <a:sym typeface="Trebuchet MS"/>
              </a:rPr>
              <a:t>,109</a:t>
            </a:r>
            <a:r>
              <a:rPr lang="zh-TW" altLang="en-US" sz="2400" dirty="0">
                <a:solidFill>
                  <a:srgbClr val="000000"/>
                </a:solidFill>
                <a:sym typeface="Trebuchet MS"/>
              </a:rPr>
              <a:t>年</a:t>
            </a:r>
            <a:r>
              <a:rPr lang="en-US" altLang="zh-TW" sz="2400" dirty="0" err="1">
                <a:solidFill>
                  <a:srgbClr val="000000"/>
                </a:solidFill>
                <a:sym typeface="Trebuchet MS"/>
              </a:rPr>
              <a:t>TANet</a:t>
            </a:r>
            <a:r>
              <a:rPr lang="zh-TW" altLang="en-US" sz="2400" dirty="0">
                <a:solidFill>
                  <a:srgbClr val="000000"/>
                </a:solidFill>
                <a:sym typeface="Trebuchet MS"/>
              </a:rPr>
              <a:t>桃園</a:t>
            </a:r>
            <a:r>
              <a:rPr lang="zh-TW" altLang="en-US" sz="2400" dirty="0" smtClean="0">
                <a:solidFill>
                  <a:srgbClr val="000000"/>
                </a:solidFill>
                <a:sym typeface="Trebuchet MS"/>
              </a:rPr>
              <a:t>區域網路</a:t>
            </a:r>
            <a:r>
              <a:rPr lang="zh-TW" altLang="en-US" sz="2400" dirty="0">
                <a:solidFill>
                  <a:srgbClr val="000000"/>
                </a:solidFill>
                <a:sym typeface="Trebuchet MS"/>
              </a:rPr>
              <a:t>中心傑出</a:t>
            </a:r>
            <a:r>
              <a:rPr lang="zh-TW" altLang="en-US" sz="2400" dirty="0" smtClean="0">
                <a:solidFill>
                  <a:srgbClr val="000000"/>
                </a:solidFill>
                <a:sym typeface="Trebuchet MS"/>
              </a:rPr>
              <a:t>網路管理</a:t>
            </a:r>
            <a:r>
              <a:rPr lang="zh-TW" altLang="en-US" sz="2400" dirty="0">
                <a:solidFill>
                  <a:srgbClr val="000000"/>
                </a:solidFill>
                <a:sym typeface="Trebuchet MS"/>
              </a:rPr>
              <a:t>人員當選</a:t>
            </a:r>
            <a:r>
              <a:rPr lang="zh-TW" altLang="en-US" sz="2400" dirty="0" smtClean="0">
                <a:solidFill>
                  <a:srgbClr val="000000"/>
                </a:solidFill>
                <a:sym typeface="Trebuchet MS"/>
              </a:rPr>
              <a:t>人</a:t>
            </a:r>
            <a:r>
              <a:rPr lang="en-US" altLang="zh-TW" sz="2400" dirty="0" smtClean="0">
                <a:solidFill>
                  <a:srgbClr val="000000"/>
                </a:solidFill>
                <a:sym typeface="Trebuchet MS"/>
              </a:rPr>
              <a:t>:</a:t>
            </a:r>
            <a:endParaRPr lang="en-US" altLang="zh-TW" sz="2400" dirty="0">
              <a:solidFill>
                <a:srgbClr val="000000"/>
              </a:solidFill>
              <a:sym typeface="Trebuchet MS"/>
            </a:endParaRPr>
          </a:p>
          <a:p>
            <a:pPr marL="533400" lvl="0" indent="-533400">
              <a:lnSpc>
                <a:spcPct val="120000"/>
              </a:lnSpc>
              <a:spcBef>
                <a:spcPts val="0"/>
              </a:spcBef>
              <a:buSzPts val="2400"/>
              <a:buNone/>
            </a:pPr>
            <a:r>
              <a:rPr lang="en-US" altLang="zh-TW" sz="2400" dirty="0" smtClean="0">
                <a:solidFill>
                  <a:srgbClr val="000000"/>
                </a:solidFill>
                <a:sym typeface="Trebuchet MS"/>
              </a:rPr>
              <a:t>	1</a:t>
            </a:r>
            <a:r>
              <a:rPr lang="en-US" altLang="zh-TW" sz="2400" dirty="0">
                <a:solidFill>
                  <a:srgbClr val="000000"/>
                </a:solidFill>
                <a:sym typeface="Trebuchet MS"/>
              </a:rPr>
              <a:t>.</a:t>
            </a:r>
            <a:r>
              <a:rPr lang="zh-TW" altLang="en-US" sz="2400" dirty="0">
                <a:solidFill>
                  <a:srgbClr val="000000"/>
                </a:solidFill>
                <a:sym typeface="Trebuchet MS"/>
              </a:rPr>
              <a:t>復旦</a:t>
            </a:r>
            <a:r>
              <a:rPr lang="zh-TW" altLang="en-US" sz="2400" dirty="0" smtClean="0">
                <a:solidFill>
                  <a:srgbClr val="000000"/>
                </a:solidFill>
                <a:sym typeface="Trebuchet MS"/>
              </a:rPr>
              <a:t>高中 </a:t>
            </a:r>
            <a:r>
              <a:rPr lang="zh-TW" altLang="en-US" sz="2400" dirty="0">
                <a:solidFill>
                  <a:srgbClr val="000000"/>
                </a:solidFill>
                <a:sym typeface="Trebuchet MS"/>
              </a:rPr>
              <a:t>陳宏智組長</a:t>
            </a:r>
          </a:p>
          <a:p>
            <a:pPr marL="533400" lvl="0" indent="-533400">
              <a:lnSpc>
                <a:spcPct val="120000"/>
              </a:lnSpc>
              <a:spcBef>
                <a:spcPts val="0"/>
              </a:spcBef>
              <a:buSzPts val="2400"/>
              <a:buNone/>
            </a:pPr>
            <a:r>
              <a:rPr lang="en-US" altLang="zh-TW" sz="2400" dirty="0" smtClean="0">
                <a:solidFill>
                  <a:srgbClr val="000000"/>
                </a:solidFill>
                <a:sym typeface="Trebuchet MS"/>
              </a:rPr>
              <a:t>	2</a:t>
            </a:r>
            <a:r>
              <a:rPr lang="en-US" altLang="zh-TW" sz="2400" dirty="0">
                <a:solidFill>
                  <a:srgbClr val="000000"/>
                </a:solidFill>
                <a:sym typeface="Trebuchet MS"/>
              </a:rPr>
              <a:t>.</a:t>
            </a:r>
            <a:r>
              <a:rPr lang="zh-TW" altLang="en-US" sz="2400" dirty="0">
                <a:solidFill>
                  <a:srgbClr val="000000"/>
                </a:solidFill>
                <a:sym typeface="Trebuchet MS"/>
              </a:rPr>
              <a:t>金門縣教育網路中心 黃翊書先生</a:t>
            </a:r>
          </a:p>
          <a:p>
            <a:pPr marL="533400" lvl="0" indent="-533400">
              <a:lnSpc>
                <a:spcPct val="120000"/>
              </a:lnSpc>
              <a:spcBef>
                <a:spcPts val="0"/>
              </a:spcBef>
              <a:buSzPts val="2400"/>
              <a:buNone/>
            </a:pPr>
            <a:r>
              <a:rPr lang="en-US" altLang="zh-TW" sz="2400" dirty="0" smtClean="0">
                <a:solidFill>
                  <a:srgbClr val="000000"/>
                </a:solidFill>
                <a:sym typeface="Trebuchet MS"/>
              </a:rPr>
              <a:t>	3</a:t>
            </a:r>
            <a:r>
              <a:rPr lang="en-US" altLang="zh-TW" sz="2400" dirty="0">
                <a:solidFill>
                  <a:srgbClr val="000000"/>
                </a:solidFill>
                <a:sym typeface="Trebuchet MS"/>
              </a:rPr>
              <a:t>.</a:t>
            </a:r>
            <a:r>
              <a:rPr lang="zh-TW" altLang="en-US" sz="2400" dirty="0">
                <a:solidFill>
                  <a:srgbClr val="000000"/>
                </a:solidFill>
                <a:sym typeface="Trebuchet MS"/>
              </a:rPr>
              <a:t>元智</a:t>
            </a:r>
            <a:r>
              <a:rPr lang="zh-TW" altLang="en-US" sz="2400" dirty="0" smtClean="0">
                <a:solidFill>
                  <a:srgbClr val="000000"/>
                </a:solidFill>
                <a:sym typeface="Trebuchet MS"/>
              </a:rPr>
              <a:t>大學 </a:t>
            </a:r>
            <a:r>
              <a:rPr lang="zh-TW" altLang="en-US" sz="2400" dirty="0">
                <a:solidFill>
                  <a:srgbClr val="000000"/>
                </a:solidFill>
                <a:sym typeface="Trebuchet MS"/>
              </a:rPr>
              <a:t>劉冠霆技佐</a:t>
            </a:r>
          </a:p>
          <a:p>
            <a:pPr marL="533400" lvl="0" indent="-533400">
              <a:lnSpc>
                <a:spcPct val="120000"/>
              </a:lnSpc>
              <a:spcBef>
                <a:spcPts val="0"/>
              </a:spcBef>
              <a:buSzPts val="2400"/>
              <a:buNone/>
            </a:pPr>
            <a:r>
              <a:rPr lang="en-US" altLang="zh-TW" sz="2400" dirty="0" smtClean="0">
                <a:solidFill>
                  <a:srgbClr val="000000"/>
                </a:solidFill>
                <a:sym typeface="Trebuchet MS"/>
              </a:rPr>
              <a:t>	4</a:t>
            </a:r>
            <a:r>
              <a:rPr lang="en-US" altLang="zh-TW" sz="2400" dirty="0">
                <a:solidFill>
                  <a:srgbClr val="000000"/>
                </a:solidFill>
                <a:sym typeface="Trebuchet MS"/>
              </a:rPr>
              <a:t>.</a:t>
            </a:r>
            <a:r>
              <a:rPr lang="zh-TW" altLang="en-US" sz="2400" dirty="0">
                <a:solidFill>
                  <a:srgbClr val="000000"/>
                </a:solidFill>
                <a:sym typeface="Trebuchet MS"/>
              </a:rPr>
              <a:t>金門縣金湖</a:t>
            </a:r>
            <a:r>
              <a:rPr lang="zh-TW" altLang="en-US" sz="2400" dirty="0" smtClean="0">
                <a:solidFill>
                  <a:srgbClr val="000000"/>
                </a:solidFill>
                <a:sym typeface="Trebuchet MS"/>
              </a:rPr>
              <a:t>國小 </a:t>
            </a:r>
            <a:r>
              <a:rPr lang="zh-TW" altLang="en-US" sz="2400" dirty="0">
                <a:solidFill>
                  <a:srgbClr val="000000"/>
                </a:solidFill>
                <a:sym typeface="Trebuchet MS"/>
              </a:rPr>
              <a:t>王尚修</a:t>
            </a:r>
            <a:r>
              <a:rPr lang="zh-TW" altLang="en-US" sz="2400" dirty="0" smtClean="0">
                <a:solidFill>
                  <a:srgbClr val="000000"/>
                </a:solidFill>
                <a:sym typeface="Trebuchet MS"/>
              </a:rPr>
              <a:t>主任</a:t>
            </a:r>
            <a:r>
              <a:rPr lang="en-US" altLang="zh-TW" sz="2400" dirty="0" smtClean="0">
                <a:solidFill>
                  <a:srgbClr val="000000"/>
                </a:solidFill>
                <a:sym typeface="Trebuchet MS"/>
              </a:rPr>
              <a:t/>
            </a:r>
            <a:br>
              <a:rPr lang="en-US" altLang="zh-TW" sz="2400" dirty="0" smtClean="0">
                <a:solidFill>
                  <a:srgbClr val="000000"/>
                </a:solidFill>
                <a:sym typeface="Trebuchet MS"/>
              </a:rPr>
            </a:br>
            <a:endParaRPr lang="en-US" altLang="zh-TW" sz="2400" dirty="0" smtClean="0">
              <a:solidFill>
                <a:srgbClr val="000000"/>
              </a:solidFill>
              <a:sym typeface="Trebuchet MS"/>
            </a:endParaRPr>
          </a:p>
          <a:p>
            <a:pPr marL="533400" lvl="0" indent="-533400">
              <a:lnSpc>
                <a:spcPct val="120000"/>
              </a:lnSpc>
              <a:spcBef>
                <a:spcPts val="0"/>
              </a:spcBef>
              <a:buSzPts val="2400"/>
              <a:buNone/>
            </a:pPr>
            <a:r>
              <a:rPr lang="zh-TW" altLang="en-US" sz="2400" dirty="0" smtClean="0">
                <a:solidFill>
                  <a:srgbClr val="000000"/>
                </a:solidFill>
                <a:sym typeface="Trebuchet MS"/>
              </a:rPr>
              <a:t>二</a:t>
            </a:r>
            <a:r>
              <a:rPr lang="en-US" altLang="zh-TW" sz="2400" dirty="0" smtClean="0">
                <a:solidFill>
                  <a:srgbClr val="000000"/>
                </a:solidFill>
                <a:sym typeface="Trebuchet MS"/>
              </a:rPr>
              <a:t>.</a:t>
            </a:r>
            <a:r>
              <a:rPr lang="zh-TW" altLang="en-US" sz="2400" dirty="0" smtClean="0">
                <a:solidFill>
                  <a:srgbClr val="000000"/>
                </a:solidFill>
                <a:sym typeface="Trebuchet MS"/>
              </a:rPr>
              <a:t>桃園</a:t>
            </a:r>
            <a:r>
              <a:rPr lang="zh-TW" altLang="en-US" sz="2400" dirty="0">
                <a:solidFill>
                  <a:srgbClr val="000000"/>
                </a:solidFill>
                <a:sym typeface="Trebuchet MS"/>
              </a:rPr>
              <a:t>區域網路中心</a:t>
            </a:r>
            <a:r>
              <a:rPr lang="en-US" altLang="zh-TW" sz="2400" dirty="0">
                <a:solidFill>
                  <a:srgbClr val="000000"/>
                </a:solidFill>
                <a:sym typeface="Trebuchet MS"/>
              </a:rPr>
              <a:t>LINE</a:t>
            </a:r>
            <a:r>
              <a:rPr lang="zh-TW" altLang="en-US" sz="2400" dirty="0">
                <a:solidFill>
                  <a:srgbClr val="000000"/>
                </a:solidFill>
                <a:sym typeface="Trebuchet MS"/>
              </a:rPr>
              <a:t>群組</a:t>
            </a:r>
            <a:r>
              <a:rPr lang="en-US" altLang="zh-TW" sz="2400" dirty="0" smtClean="0">
                <a:solidFill>
                  <a:srgbClr val="000000"/>
                </a:solidFill>
                <a:sym typeface="Trebuchet MS"/>
              </a:rPr>
              <a:t>,</a:t>
            </a:r>
            <a:r>
              <a:rPr lang="zh-TW" altLang="en-US" sz="2400" dirty="0" smtClean="0">
                <a:solidFill>
                  <a:srgbClr val="000000"/>
                </a:solidFill>
                <a:sym typeface="Trebuchet MS"/>
              </a:rPr>
              <a:t>限制</a:t>
            </a:r>
            <a:r>
              <a:rPr lang="zh-TW" altLang="en-US" sz="2400" dirty="0">
                <a:solidFill>
                  <a:srgbClr val="000000"/>
                </a:solidFill>
                <a:sym typeface="Trebuchet MS"/>
              </a:rPr>
              <a:t>為本中心轄</a:t>
            </a:r>
            <a:r>
              <a:rPr lang="zh-TW" altLang="en-US" sz="2400" dirty="0" smtClean="0">
                <a:solidFill>
                  <a:srgbClr val="000000"/>
                </a:solidFill>
                <a:sym typeface="Trebuchet MS"/>
              </a:rPr>
              <a:t>下單位</a:t>
            </a:r>
            <a:r>
              <a:rPr lang="zh-TW" altLang="en-US" sz="2400" dirty="0">
                <a:solidFill>
                  <a:srgbClr val="000000"/>
                </a:solidFill>
                <a:sym typeface="Trebuchet MS"/>
              </a:rPr>
              <a:t>網路管理負責</a:t>
            </a:r>
            <a:r>
              <a:rPr lang="zh-TW" altLang="en-US" sz="2400" dirty="0" smtClean="0">
                <a:solidFill>
                  <a:srgbClr val="000000"/>
                </a:solidFill>
                <a:sym typeface="Trebuchet MS"/>
              </a:rPr>
              <a:t>人員。</a:t>
            </a:r>
            <a:endParaRPr sz="2400" dirty="0"/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3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/>
          <p:nvPr/>
        </p:nvSpPr>
        <p:spPr>
          <a:xfrm>
            <a:off x="6948487" y="657225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300"/>
              <a:buFont typeface="Tahoma"/>
              <a:buNone/>
            </a:pPr>
            <a:endParaRPr dirty="0"/>
          </a:p>
        </p:txBody>
      </p:sp>
      <p:sp>
        <p:nvSpPr>
          <p:cNvPr id="160" name="Google Shape;160;p2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buClr>
                <a:srgbClr val="003399"/>
              </a:buClr>
              <a:buSzPts val="3200"/>
            </a:pPr>
            <a:r>
              <a:rPr lang="zh-TW" altLang="en-US" sz="3200" dirty="0" smtClean="0">
                <a:solidFill>
                  <a:srgbClr val="003399"/>
                </a:solidFill>
                <a:cs typeface="Tahoma"/>
                <a:sym typeface="Tahoma"/>
              </a:rPr>
              <a:t>議案</a:t>
            </a:r>
            <a:r>
              <a:rPr lang="zh-TW" altLang="en-US" sz="3200" dirty="0">
                <a:solidFill>
                  <a:srgbClr val="003399"/>
                </a:solidFill>
                <a:cs typeface="Tahoma"/>
                <a:sym typeface="Tahoma"/>
              </a:rPr>
              <a:t>二</a:t>
            </a:r>
            <a:endParaRPr dirty="0"/>
          </a:p>
        </p:txBody>
      </p:sp>
      <p:sp>
        <p:nvSpPr>
          <p:cNvPr id="161" name="Google Shape;161;p25"/>
          <p:cNvSpPr txBox="1">
            <a:spLocks noGrp="1"/>
          </p:cNvSpPr>
          <p:nvPr>
            <p:ph idx="1"/>
          </p:nvPr>
        </p:nvSpPr>
        <p:spPr>
          <a:xfrm>
            <a:off x="2861817" y="861647"/>
            <a:ext cx="5991670" cy="49924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33400" lvl="0" indent="-533400">
              <a:lnSpc>
                <a:spcPct val="120000"/>
              </a:lnSpc>
              <a:spcBef>
                <a:spcPts val="0"/>
              </a:spcBef>
              <a:buSzPts val="2400"/>
              <a:buNone/>
            </a:pPr>
            <a:r>
              <a:rPr lang="zh-TW" altLang="en-US" sz="2400" smtClean="0">
                <a:solidFill>
                  <a:srgbClr val="000000"/>
                </a:solidFill>
                <a:cs typeface="Trebuchet MS"/>
                <a:sym typeface="Trebuchet MS"/>
              </a:rPr>
              <a:t>議案二、</a:t>
            </a:r>
            <a:r>
              <a:rPr lang="zh-TW" altLang="en-US" sz="2400" dirty="0" smtClean="0">
                <a:solidFill>
                  <a:srgbClr val="000000"/>
                </a:solidFill>
                <a:cs typeface="Trebuchet MS"/>
                <a:sym typeface="Trebuchet MS"/>
              </a:rPr>
              <a:t>修正「</a:t>
            </a:r>
            <a:r>
              <a:rPr lang="en-US" altLang="zh-TW" sz="2400" dirty="0" err="1">
                <a:solidFill>
                  <a:srgbClr val="000000"/>
                </a:solidFill>
                <a:cs typeface="Trebuchet MS"/>
                <a:sym typeface="Trebuchet MS"/>
              </a:rPr>
              <a:t>TANet</a:t>
            </a:r>
            <a:r>
              <a:rPr lang="en-US" altLang="zh-TW" sz="2400" dirty="0">
                <a:solidFill>
                  <a:srgbClr val="000000"/>
                </a:solidFill>
                <a:cs typeface="Trebuchet MS"/>
                <a:sym typeface="Trebuchet MS"/>
              </a:rPr>
              <a:t> </a:t>
            </a:r>
            <a:r>
              <a:rPr lang="zh-TW" altLang="en-US" sz="2400" dirty="0">
                <a:solidFill>
                  <a:srgbClr val="000000"/>
                </a:solidFill>
                <a:cs typeface="Trebuchet MS"/>
                <a:sym typeface="Trebuchet MS"/>
              </a:rPr>
              <a:t>桃園區域網路</a:t>
            </a:r>
            <a:r>
              <a:rPr lang="zh-TW" altLang="en-US" sz="2400" dirty="0" smtClean="0">
                <a:solidFill>
                  <a:srgbClr val="000000"/>
                </a:solidFill>
                <a:cs typeface="Trebuchet MS"/>
                <a:sym typeface="Trebuchet MS"/>
              </a:rPr>
              <a:t>中心傑出</a:t>
            </a:r>
            <a:r>
              <a:rPr lang="zh-TW" altLang="en-US" sz="2400" dirty="0">
                <a:solidFill>
                  <a:srgbClr val="000000"/>
                </a:solidFill>
                <a:cs typeface="Trebuchet MS"/>
                <a:sym typeface="Trebuchet MS"/>
              </a:rPr>
              <a:t>網路管理人員</a:t>
            </a:r>
            <a:r>
              <a:rPr lang="zh-TW" altLang="en-US" sz="2400" dirty="0" smtClean="0">
                <a:solidFill>
                  <a:srgbClr val="000000"/>
                </a:solidFill>
                <a:cs typeface="Trebuchet MS"/>
                <a:sym typeface="Trebuchet MS"/>
              </a:rPr>
              <a:t>選拔實施</a:t>
            </a:r>
            <a:r>
              <a:rPr lang="zh-TW" altLang="en-US" sz="2400" dirty="0">
                <a:solidFill>
                  <a:srgbClr val="000000"/>
                </a:solidFill>
                <a:cs typeface="Trebuchet MS"/>
                <a:sym typeface="Trebuchet MS"/>
              </a:rPr>
              <a:t>要點</a:t>
            </a:r>
            <a:r>
              <a:rPr lang="zh-TW" altLang="en-US" sz="2400" dirty="0" smtClean="0">
                <a:solidFill>
                  <a:srgbClr val="000000"/>
                </a:solidFill>
                <a:cs typeface="Trebuchet MS"/>
                <a:sym typeface="Trebuchet MS"/>
              </a:rPr>
              <a:t>」第</a:t>
            </a:r>
            <a:r>
              <a:rPr lang="zh-TW" altLang="en-US" sz="2400" dirty="0" smtClean="0">
                <a:solidFill>
                  <a:srgbClr val="000000"/>
                </a:solidFill>
                <a:sym typeface="Trebuchet MS"/>
              </a:rPr>
              <a:t>五條第</a:t>
            </a:r>
            <a:r>
              <a:rPr lang="en-US" altLang="zh-TW" sz="2400" dirty="0" smtClean="0">
                <a:solidFill>
                  <a:srgbClr val="000000"/>
                </a:solidFill>
                <a:sym typeface="Trebuchet MS"/>
              </a:rPr>
              <a:t>2</a:t>
            </a:r>
            <a:r>
              <a:rPr lang="zh-TW" altLang="en-US" sz="2400" dirty="0" smtClean="0">
                <a:solidFill>
                  <a:srgbClr val="000000"/>
                </a:solidFill>
                <a:sym typeface="Trebuchet MS"/>
              </a:rPr>
              <a:t>款</a:t>
            </a:r>
            <a:r>
              <a:rPr lang="zh-TW" altLang="en-US" sz="2400" dirty="0">
                <a:solidFill>
                  <a:srgbClr val="000000"/>
                </a:solidFill>
                <a:cs typeface="Trebuchet MS"/>
                <a:sym typeface="Trebuchet MS"/>
              </a:rPr>
              <a:t>，</a:t>
            </a:r>
            <a:r>
              <a:rPr lang="zh-TW" altLang="en-US" sz="2400" dirty="0" smtClean="0">
                <a:solidFill>
                  <a:srgbClr val="000000"/>
                </a:solidFill>
                <a:cs typeface="Trebuchet MS"/>
                <a:sym typeface="Trebuchet MS"/>
              </a:rPr>
              <a:t>擬將</a:t>
            </a:r>
            <a:r>
              <a:rPr lang="zh-TW" altLang="en-US" sz="2400" dirty="0" smtClean="0">
                <a:solidFill>
                  <a:srgbClr val="000000"/>
                </a:solidFill>
                <a:sym typeface="Trebuchet MS"/>
              </a:rPr>
              <a:t>獎</a:t>
            </a:r>
            <a:r>
              <a:rPr lang="zh-TW" altLang="en-US" sz="2400" dirty="0">
                <a:solidFill>
                  <a:srgbClr val="000000"/>
                </a:solidFill>
                <a:sym typeface="Trebuchet MS"/>
              </a:rPr>
              <a:t>勵</a:t>
            </a:r>
            <a:r>
              <a:rPr lang="zh-TW" altLang="en-US" sz="2400" dirty="0" smtClean="0">
                <a:solidFill>
                  <a:srgbClr val="000000"/>
                </a:solidFill>
                <a:sym typeface="Trebuchet MS"/>
              </a:rPr>
              <a:t>名額由三名增為四名，</a:t>
            </a:r>
            <a:r>
              <a:rPr lang="zh-TW" altLang="en-US" sz="2400" dirty="0" smtClean="0">
                <a:solidFill>
                  <a:srgbClr val="000000"/>
                </a:solidFill>
                <a:cs typeface="Trebuchet MS"/>
                <a:sym typeface="Trebuchet MS"/>
              </a:rPr>
              <a:t>提請</a:t>
            </a:r>
            <a:r>
              <a:rPr lang="zh-TW" altLang="en-US" sz="2400" dirty="0">
                <a:solidFill>
                  <a:srgbClr val="000000"/>
                </a:solidFill>
                <a:cs typeface="Trebuchet MS"/>
                <a:sym typeface="Trebuchet MS"/>
              </a:rPr>
              <a:t>討論</a:t>
            </a:r>
            <a:r>
              <a:rPr lang="zh-TW" altLang="en-US" sz="2400" dirty="0" smtClean="0">
                <a:solidFill>
                  <a:srgbClr val="000000"/>
                </a:solidFill>
                <a:cs typeface="Trebuchet MS"/>
                <a:sym typeface="Trebuchet MS"/>
              </a:rPr>
              <a:t>。</a:t>
            </a:r>
            <a:endParaRPr lang="en-US" altLang="zh-TW" sz="2400" dirty="0" smtClean="0">
              <a:solidFill>
                <a:srgbClr val="000000"/>
              </a:solidFill>
              <a:cs typeface="Trebuchet MS"/>
              <a:sym typeface="Trebuchet MS"/>
            </a:endParaRPr>
          </a:p>
          <a:p>
            <a:pPr marL="533400" lvl="0" indent="-533400">
              <a:lnSpc>
                <a:spcPct val="120000"/>
              </a:lnSpc>
              <a:spcBef>
                <a:spcPts val="0"/>
              </a:spcBef>
              <a:buSzPts val="2400"/>
              <a:buNone/>
            </a:pPr>
            <a:r>
              <a:rPr lang="zh-TW" altLang="en-US" sz="2400" dirty="0" smtClean="0">
                <a:solidFill>
                  <a:srgbClr val="000000"/>
                </a:solidFill>
                <a:sym typeface="Trebuchet MS"/>
              </a:rPr>
              <a:t>說明</a:t>
            </a:r>
            <a:r>
              <a:rPr lang="en-US" altLang="zh-TW" sz="2400" dirty="0" smtClean="0">
                <a:solidFill>
                  <a:srgbClr val="000000"/>
                </a:solidFill>
                <a:sym typeface="Trebuchet MS"/>
              </a:rPr>
              <a:t>:</a:t>
            </a:r>
            <a:endParaRPr lang="zh-TW" altLang="en-US" sz="2400" dirty="0">
              <a:solidFill>
                <a:srgbClr val="000000"/>
              </a:solidFill>
              <a:sym typeface="Trebuchet MS"/>
            </a:endParaRPr>
          </a:p>
          <a:p>
            <a:pPr marL="533400" lvl="0" indent="-533400">
              <a:lnSpc>
                <a:spcPct val="120000"/>
              </a:lnSpc>
              <a:spcBef>
                <a:spcPts val="0"/>
              </a:spcBef>
              <a:buSzPts val="2400"/>
              <a:buNone/>
            </a:pPr>
            <a:r>
              <a:rPr lang="zh-TW" altLang="en-US" sz="2400" dirty="0">
                <a:solidFill>
                  <a:srgbClr val="000000"/>
                </a:solidFill>
                <a:sym typeface="Trebuchet MS"/>
              </a:rPr>
              <a:t> </a:t>
            </a:r>
            <a:r>
              <a:rPr lang="zh-TW" altLang="en-US" sz="2400" dirty="0" smtClean="0">
                <a:solidFill>
                  <a:srgbClr val="000000"/>
                </a:solidFill>
                <a:sym typeface="Trebuchet MS"/>
              </a:rPr>
              <a:t>  桃園區網連線單位包含桃園市各大專院校、高中職外，還包括桃園、金門、連江三個縣市</a:t>
            </a:r>
            <a:r>
              <a:rPr lang="zh-TW" altLang="en-US" sz="2400" dirty="0">
                <a:solidFill>
                  <a:srgbClr val="000000"/>
                </a:solidFill>
                <a:sym typeface="Trebuchet MS"/>
              </a:rPr>
              <a:t>網路</a:t>
            </a:r>
            <a:r>
              <a:rPr lang="zh-TW" altLang="en-US" sz="2400" dirty="0" smtClean="0">
                <a:solidFill>
                  <a:srgbClr val="000000"/>
                </a:solidFill>
                <a:sym typeface="Trebuchet MS"/>
              </a:rPr>
              <a:t>中心及其連線單位，幅員廣闊，</a:t>
            </a:r>
            <a:r>
              <a:rPr lang="zh-TW" altLang="en-US" sz="2400" dirty="0">
                <a:solidFill>
                  <a:srgbClr val="000000"/>
                </a:solidFill>
                <a:cs typeface="Trebuchet MS"/>
                <a:sym typeface="Trebuchet MS"/>
              </a:rPr>
              <a:t>擬將</a:t>
            </a:r>
            <a:r>
              <a:rPr lang="zh-TW" altLang="en-US" sz="2400" dirty="0" smtClean="0">
                <a:solidFill>
                  <a:srgbClr val="000000"/>
                </a:solidFill>
                <a:sym typeface="Trebuchet MS"/>
              </a:rPr>
              <a:t>獎</a:t>
            </a:r>
            <a:r>
              <a:rPr lang="zh-TW" altLang="en-US" sz="2400" dirty="0">
                <a:solidFill>
                  <a:srgbClr val="000000"/>
                </a:solidFill>
                <a:sym typeface="Trebuchet MS"/>
              </a:rPr>
              <a:t>勵</a:t>
            </a:r>
            <a:r>
              <a:rPr lang="zh-TW" altLang="en-US" sz="2400" dirty="0" smtClean="0">
                <a:solidFill>
                  <a:srgbClr val="000000"/>
                </a:solidFill>
                <a:sym typeface="Trebuchet MS"/>
              </a:rPr>
              <a:t>名額由三名增</a:t>
            </a:r>
            <a:r>
              <a:rPr lang="zh-TW" altLang="en-US" sz="2400" dirty="0">
                <a:solidFill>
                  <a:srgbClr val="000000"/>
                </a:solidFill>
                <a:sym typeface="Trebuchet MS"/>
              </a:rPr>
              <a:t>為四</a:t>
            </a:r>
            <a:r>
              <a:rPr lang="zh-TW" altLang="en-US" sz="2400" dirty="0" smtClean="0">
                <a:solidFill>
                  <a:srgbClr val="000000"/>
                </a:solidFill>
                <a:sym typeface="Trebuchet MS"/>
              </a:rPr>
              <a:t>名。</a:t>
            </a:r>
            <a:endParaRPr sz="2400" dirty="0"/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067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/>
          <p:nvPr/>
        </p:nvSpPr>
        <p:spPr>
          <a:xfrm>
            <a:off x="6948487" y="657225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300"/>
              <a:buFont typeface="Tahoma"/>
              <a:buNone/>
            </a:pPr>
            <a:endParaRPr dirty="0"/>
          </a:p>
        </p:txBody>
      </p:sp>
      <p:sp>
        <p:nvSpPr>
          <p:cNvPr id="160" name="Google Shape;160;p2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buClr>
                <a:srgbClr val="003399"/>
              </a:buClr>
              <a:buSzPts val="3200"/>
            </a:pPr>
            <a:r>
              <a:rPr lang="zh-TW" altLang="en-US" sz="3200" dirty="0" smtClean="0">
                <a:solidFill>
                  <a:srgbClr val="003399"/>
                </a:solidFill>
                <a:cs typeface="Tahoma"/>
                <a:sym typeface="Tahoma"/>
              </a:rPr>
              <a:t>議案三</a:t>
            </a:r>
            <a:endParaRPr dirty="0"/>
          </a:p>
        </p:txBody>
      </p:sp>
      <p:sp>
        <p:nvSpPr>
          <p:cNvPr id="161" name="Google Shape;161;p25"/>
          <p:cNvSpPr txBox="1">
            <a:spLocks noGrp="1"/>
          </p:cNvSpPr>
          <p:nvPr>
            <p:ph idx="1"/>
          </p:nvPr>
        </p:nvSpPr>
        <p:spPr>
          <a:xfrm>
            <a:off x="2861817" y="861647"/>
            <a:ext cx="5991670" cy="49924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33400" lvl="0" indent="-533400">
              <a:lnSpc>
                <a:spcPct val="120000"/>
              </a:lnSpc>
              <a:spcBef>
                <a:spcPts val="0"/>
              </a:spcBef>
              <a:buSzPts val="2400"/>
              <a:buNone/>
            </a:pPr>
            <a:r>
              <a:rPr lang="zh-TW" altLang="en-US" sz="2400" dirty="0" smtClean="0">
                <a:solidFill>
                  <a:srgbClr val="000000"/>
                </a:solidFill>
                <a:cs typeface="Trebuchet MS"/>
                <a:sym typeface="Trebuchet MS"/>
              </a:rPr>
              <a:t>議案三、</a:t>
            </a:r>
            <a:r>
              <a:rPr lang="zh-TW" altLang="en-US" sz="2400" dirty="0">
                <a:solidFill>
                  <a:srgbClr val="000000"/>
                </a:solidFill>
                <a:cs typeface="Trebuchet MS"/>
                <a:sym typeface="Trebuchet MS"/>
              </a:rPr>
              <a:t>桃園區域網路</a:t>
            </a:r>
            <a:r>
              <a:rPr lang="zh-TW" altLang="en-US" sz="2400" dirty="0" smtClean="0">
                <a:solidFill>
                  <a:srgbClr val="000000"/>
                </a:solidFill>
                <a:cs typeface="Trebuchet MS"/>
                <a:sym typeface="Trebuchet MS"/>
              </a:rPr>
              <a:t>中心管理</a:t>
            </a:r>
            <a:r>
              <a:rPr lang="zh-TW" altLang="en-US" sz="2400" dirty="0">
                <a:solidFill>
                  <a:srgbClr val="000000"/>
                </a:solidFill>
                <a:cs typeface="Trebuchet MS"/>
                <a:sym typeface="Trebuchet MS"/>
              </a:rPr>
              <a:t>委員會</a:t>
            </a:r>
            <a:br>
              <a:rPr lang="zh-TW" altLang="en-US" sz="2400" dirty="0">
                <a:solidFill>
                  <a:srgbClr val="000000"/>
                </a:solidFill>
                <a:cs typeface="Trebuchet MS"/>
                <a:sym typeface="Trebuchet MS"/>
              </a:rPr>
            </a:br>
            <a:r>
              <a:rPr lang="zh-TW" altLang="en-US" sz="2400" dirty="0">
                <a:solidFill>
                  <a:srgbClr val="000000"/>
                </a:solidFill>
                <a:cs typeface="Trebuchet MS"/>
                <a:sym typeface="Trebuchet MS"/>
              </a:rPr>
              <a:t>第</a:t>
            </a:r>
            <a:r>
              <a:rPr lang="en-US" altLang="zh-TW" sz="2400" dirty="0" smtClean="0">
                <a:solidFill>
                  <a:srgbClr val="000000"/>
                </a:solidFill>
                <a:cs typeface="Trebuchet MS"/>
                <a:sym typeface="Trebuchet MS"/>
              </a:rPr>
              <a:t>68</a:t>
            </a:r>
            <a:r>
              <a:rPr lang="zh-TW" altLang="en-US" sz="2400" dirty="0" smtClean="0">
                <a:solidFill>
                  <a:srgbClr val="000000"/>
                </a:solidFill>
                <a:cs typeface="Trebuchet MS"/>
                <a:sym typeface="Trebuchet MS"/>
              </a:rPr>
              <a:t>次會議承辦學校</a:t>
            </a:r>
            <a:r>
              <a:rPr lang="zh-TW" altLang="en-US" sz="2400" dirty="0" smtClean="0">
                <a:solidFill>
                  <a:srgbClr val="000000"/>
                </a:solidFill>
                <a:sym typeface="Trebuchet MS"/>
              </a:rPr>
              <a:t>，</a:t>
            </a:r>
            <a:r>
              <a:rPr lang="zh-TW" altLang="en-US" sz="2400" dirty="0" smtClean="0">
                <a:solidFill>
                  <a:srgbClr val="000000"/>
                </a:solidFill>
                <a:cs typeface="Trebuchet MS"/>
                <a:sym typeface="Trebuchet MS"/>
              </a:rPr>
              <a:t>提請</a:t>
            </a:r>
            <a:r>
              <a:rPr lang="zh-TW" altLang="en-US" sz="2400" dirty="0">
                <a:solidFill>
                  <a:srgbClr val="000000"/>
                </a:solidFill>
                <a:cs typeface="Trebuchet MS"/>
                <a:sym typeface="Trebuchet MS"/>
              </a:rPr>
              <a:t>討論</a:t>
            </a:r>
            <a:r>
              <a:rPr lang="zh-TW" altLang="en-US" sz="2400" dirty="0" smtClean="0">
                <a:solidFill>
                  <a:srgbClr val="000000"/>
                </a:solidFill>
                <a:cs typeface="Trebuchet MS"/>
                <a:sym typeface="Trebuchet MS"/>
              </a:rPr>
              <a:t>。</a:t>
            </a:r>
            <a:endParaRPr lang="en-US" altLang="zh-TW" sz="2400" dirty="0" smtClean="0">
              <a:solidFill>
                <a:srgbClr val="000000"/>
              </a:solidFill>
              <a:cs typeface="Trebuchet MS"/>
              <a:sym typeface="Trebuchet MS"/>
            </a:endParaRPr>
          </a:p>
          <a:p>
            <a:pPr marL="533400" lvl="0" indent="-533400">
              <a:lnSpc>
                <a:spcPct val="120000"/>
              </a:lnSpc>
              <a:spcBef>
                <a:spcPts val="0"/>
              </a:spcBef>
              <a:buSzPts val="2400"/>
              <a:buNone/>
            </a:pPr>
            <a:r>
              <a:rPr lang="zh-TW" altLang="en-US" sz="2400" dirty="0" smtClean="0">
                <a:solidFill>
                  <a:srgbClr val="000000"/>
                </a:solidFill>
                <a:sym typeface="Trebuchet MS"/>
              </a:rPr>
              <a:t>說明</a:t>
            </a:r>
            <a:r>
              <a:rPr lang="en-US" altLang="zh-TW" sz="2400" dirty="0" smtClean="0">
                <a:solidFill>
                  <a:srgbClr val="000000"/>
                </a:solidFill>
                <a:sym typeface="Trebuchet MS"/>
              </a:rPr>
              <a:t>:</a:t>
            </a:r>
            <a:endParaRPr lang="zh-TW" altLang="en-US" sz="2400" dirty="0">
              <a:solidFill>
                <a:srgbClr val="000000"/>
              </a:solidFill>
              <a:sym typeface="Trebuchet MS"/>
            </a:endParaRPr>
          </a:p>
          <a:p>
            <a:pPr marL="533400" lvl="0" indent="-533400">
              <a:lnSpc>
                <a:spcPct val="120000"/>
              </a:lnSpc>
              <a:spcBef>
                <a:spcPts val="0"/>
              </a:spcBef>
              <a:buSzPts val="2400"/>
              <a:buNone/>
            </a:pPr>
            <a:r>
              <a:rPr lang="zh-TW" altLang="en-US" sz="2400" dirty="0">
                <a:solidFill>
                  <a:srgbClr val="000000"/>
                </a:solidFill>
                <a:sym typeface="Trebuchet MS"/>
              </a:rPr>
              <a:t> </a:t>
            </a:r>
            <a:r>
              <a:rPr lang="zh-TW" altLang="en-US" sz="2400" dirty="0" smtClean="0">
                <a:solidFill>
                  <a:srgbClr val="000000"/>
                </a:solidFill>
                <a:sym typeface="Trebuchet MS"/>
              </a:rPr>
              <a:t>  </a:t>
            </a:r>
            <a:endParaRPr sz="2400" dirty="0"/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4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86"/>
          <p:cNvSpPr txBox="1"/>
          <p:nvPr/>
        </p:nvSpPr>
        <p:spPr>
          <a:xfrm>
            <a:off x="6948487" y="657225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300"/>
              <a:buFont typeface="Tahoma"/>
              <a:buNone/>
            </a:pPr>
            <a:fld id="{00000000-1234-1234-1234-123412341234}" type="slidenum">
              <a:rPr lang="en-US" sz="1300" b="1" i="0" u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29</a:t>
            </a:fld>
            <a:endParaRPr/>
          </a:p>
        </p:txBody>
      </p:sp>
      <p:sp>
        <p:nvSpPr>
          <p:cNvPr id="682" name="Google Shape;682;p86"/>
          <p:cNvSpPr txBox="1"/>
          <p:nvPr/>
        </p:nvSpPr>
        <p:spPr>
          <a:xfrm>
            <a:off x="6259143" y="2283046"/>
            <a:ext cx="39751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8080"/>
              </a:buClr>
              <a:buSzPts val="3200"/>
              <a:buFont typeface="Tahoma"/>
              <a:buNone/>
            </a:pPr>
            <a:r>
              <a:rPr lang="en-US" sz="3200" b="1" i="1" u="none" dirty="0">
                <a:solidFill>
                  <a:srgbClr val="808080"/>
                </a:solidFill>
                <a:latin typeface="Tahoma"/>
                <a:ea typeface="Tahoma"/>
                <a:cs typeface="Tahoma"/>
                <a:sym typeface="Tahoma"/>
              </a:rPr>
              <a:t>Thank You!</a:t>
            </a:r>
            <a:endParaRPr dirty="0"/>
          </a:p>
        </p:txBody>
      </p:sp>
      <p:pic>
        <p:nvPicPr>
          <p:cNvPr id="683" name="Google Shape;683;p86" descr="j03012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35324" y="2155898"/>
            <a:ext cx="4105275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684" name="Google Shape;684;p86"/>
          <p:cNvSpPr txBox="1">
            <a:spLocks noGrp="1"/>
          </p:cNvSpPr>
          <p:nvPr>
            <p:ph type="body" idx="1"/>
          </p:nvPr>
        </p:nvSpPr>
        <p:spPr>
          <a:xfrm>
            <a:off x="2037798" y="845141"/>
            <a:ext cx="6675990" cy="3067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780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 sz="3600" b="0" i="0" u="none" dirty="0" err="1" smtClean="0">
                <a:solidFill>
                  <a:srgbClr val="262699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桃園</a:t>
            </a:r>
            <a:r>
              <a:rPr lang="zh-TW" altLang="en-US" sz="3600" b="0" i="0" u="none" dirty="0" smtClean="0">
                <a:solidFill>
                  <a:srgbClr val="262699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區域</a:t>
            </a:r>
            <a:r>
              <a:rPr lang="en-US" sz="3600" b="0" i="0" u="none" dirty="0" smtClean="0">
                <a:solidFill>
                  <a:srgbClr val="262699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網</a:t>
            </a:r>
            <a:r>
              <a:rPr lang="zh-TW" altLang="en-US" sz="3600" b="0" i="0" u="none" dirty="0" smtClean="0">
                <a:solidFill>
                  <a:srgbClr val="262699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路</a:t>
            </a:r>
            <a:r>
              <a:rPr lang="en-US" sz="3600" b="0" i="0" u="none" dirty="0" err="1" smtClean="0">
                <a:solidFill>
                  <a:srgbClr val="262699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中心</a:t>
            </a:r>
            <a:endParaRPr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85" name="Google Shape;685;p86"/>
          <p:cNvSpPr txBox="1"/>
          <p:nvPr/>
        </p:nvSpPr>
        <p:spPr>
          <a:xfrm>
            <a:off x="6615112" y="611505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300"/>
              <a:buFont typeface="Tahoma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/>
          <p:nvPr/>
        </p:nvSpPr>
        <p:spPr>
          <a:xfrm>
            <a:off x="6948487" y="657225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300"/>
              <a:buFont typeface="Tahoma"/>
              <a:buNone/>
            </a:pPr>
            <a:endParaRPr dirty="0"/>
          </a:p>
        </p:txBody>
      </p:sp>
      <p:sp>
        <p:nvSpPr>
          <p:cNvPr id="160" name="Google Shape;160;p2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Tahoma"/>
              <a:buNone/>
            </a:pPr>
            <a:r>
              <a:rPr lang="en-US" sz="3200" i="0" u="none" dirty="0">
                <a:solidFill>
                  <a:srgbClr val="003399"/>
                </a:solidFill>
                <a:cs typeface="Tahoma"/>
                <a:sym typeface="Tahoma"/>
              </a:rPr>
              <a:t> </a:t>
            </a:r>
            <a:r>
              <a:rPr lang="en-US" sz="3200" i="0" u="none" dirty="0" err="1">
                <a:solidFill>
                  <a:srgbClr val="003399"/>
                </a:solidFill>
                <a:cs typeface="Arial"/>
                <a:sym typeface="Arial"/>
              </a:rPr>
              <a:t>報告大綱</a:t>
            </a:r>
            <a:endParaRPr dirty="0"/>
          </a:p>
        </p:txBody>
      </p:sp>
      <p:sp>
        <p:nvSpPr>
          <p:cNvPr id="161" name="Google Shape;161;p25"/>
          <p:cNvSpPr txBox="1">
            <a:spLocks noGrp="1"/>
          </p:cNvSpPr>
          <p:nvPr>
            <p:ph idx="1"/>
          </p:nvPr>
        </p:nvSpPr>
        <p:spPr>
          <a:xfrm>
            <a:off x="2861817" y="1704449"/>
            <a:ext cx="5486400" cy="4149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33400" lvl="0" indent="-5334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3600" b="0" i="0" u="none" dirty="0">
                <a:solidFill>
                  <a:srgbClr val="000000"/>
                </a:solidFill>
                <a:cs typeface="Trebuchet MS"/>
                <a:sym typeface="Trebuchet MS"/>
              </a:rPr>
              <a:t>1</a:t>
            </a:r>
            <a:r>
              <a:rPr lang="en-US" sz="3600" b="0" i="0" u="none" dirty="0" smtClean="0">
                <a:solidFill>
                  <a:srgbClr val="000000"/>
                </a:solidFill>
                <a:cs typeface="Trebuchet MS"/>
                <a:sym typeface="Trebuchet MS"/>
              </a:rPr>
              <a:t>.</a:t>
            </a:r>
            <a:r>
              <a:rPr lang="zh-TW" altLang="en-US" sz="3600" dirty="0" smtClean="0">
                <a:solidFill>
                  <a:srgbClr val="000000"/>
                </a:solidFill>
              </a:rPr>
              <a:t>服務窗口</a:t>
            </a:r>
            <a:endParaRPr lang="en-US" altLang="zh-TW" sz="3600" dirty="0" smtClean="0">
              <a:solidFill>
                <a:srgbClr val="000000"/>
              </a:solidFill>
            </a:endParaRPr>
          </a:p>
          <a:p>
            <a:pPr marL="533400" lvl="0" indent="-5334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lang="en-US" altLang="zh-TW" sz="3600" dirty="0" smtClean="0">
              <a:solidFill>
                <a:srgbClr val="000000"/>
              </a:solidFill>
            </a:endParaRPr>
          </a:p>
          <a:p>
            <a:pPr marL="533400" lvl="0" indent="-5334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altLang="zh-TW" sz="3600" dirty="0" smtClean="0">
                <a:solidFill>
                  <a:srgbClr val="000000"/>
                </a:solidFill>
              </a:rPr>
              <a:t>2.</a:t>
            </a:r>
            <a:r>
              <a:rPr lang="zh-TW" altLang="en-US" sz="3600" dirty="0" smtClean="0">
                <a:solidFill>
                  <a:srgbClr val="000000"/>
                </a:solidFill>
              </a:rPr>
              <a:t>報告事項</a:t>
            </a:r>
            <a:endParaRPr lang="en-US" altLang="zh-TW" sz="3600" dirty="0" smtClean="0">
              <a:solidFill>
                <a:srgbClr val="000000"/>
              </a:solidFill>
            </a:endParaRPr>
          </a:p>
          <a:p>
            <a:pPr marL="533400" lvl="0" indent="-5334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lang="en-US" altLang="zh-TW" sz="3600" dirty="0">
              <a:solidFill>
                <a:srgbClr val="000000"/>
              </a:solidFill>
            </a:endParaRPr>
          </a:p>
          <a:p>
            <a:pPr marL="533400" lvl="0" indent="-533400">
              <a:lnSpc>
                <a:spcPct val="120000"/>
              </a:lnSpc>
              <a:spcBef>
                <a:spcPts val="0"/>
              </a:spcBef>
              <a:buSzPts val="2400"/>
              <a:buNone/>
            </a:pPr>
            <a:r>
              <a:rPr lang="en-US" altLang="zh-TW" sz="3600" dirty="0" smtClean="0">
                <a:solidFill>
                  <a:srgbClr val="000000"/>
                </a:solidFill>
              </a:rPr>
              <a:t>3.</a:t>
            </a:r>
            <a:r>
              <a:rPr lang="zh-TW" altLang="en-US" sz="3600" dirty="0" smtClean="0">
                <a:solidFill>
                  <a:srgbClr val="000000"/>
                </a:solidFill>
              </a:rPr>
              <a:t>重點推動工作</a:t>
            </a:r>
            <a:endParaRPr lang="en-US" altLang="zh-TW" sz="3600" dirty="0" smtClean="0">
              <a:solidFill>
                <a:srgbClr val="000000"/>
              </a:solidFill>
            </a:endParaRPr>
          </a:p>
          <a:p>
            <a:pPr marL="533400" lvl="0" indent="-5334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sz="3600" dirty="0"/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dirty="0">
                <a:solidFill>
                  <a:srgbClr val="003399"/>
                </a:solidFill>
                <a:cs typeface="Arial"/>
              </a:rPr>
              <a:t>服務窗口</a:t>
            </a:r>
          </a:p>
        </p:txBody>
      </p:sp>
      <p:graphicFrame>
        <p:nvGraphicFramePr>
          <p:cNvPr id="2" name="內容版面配置區 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50827158"/>
              </p:ext>
            </p:extLst>
          </p:nvPr>
        </p:nvGraphicFramePr>
        <p:xfrm>
          <a:off x="2727959" y="799989"/>
          <a:ext cx="5892165" cy="3772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67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74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7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9995"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職稱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姓名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電話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27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組長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許時準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03-4227151 ext. 57507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27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顧問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呂芳發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03-4227151 ext. 57506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2714"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資料管理師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周小慧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03-4227151 ext. 57510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1159">
                <a:tc>
                  <a:txBody>
                    <a:bodyPr/>
                    <a:lstStyle/>
                    <a:p>
                      <a:r>
                        <a:rPr lang="zh-TW" altLang="en-US" sz="200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技正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張二川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03-4227151 ext</a:t>
                      </a:r>
                      <a:r>
                        <a:rPr lang="en-US" altLang="zh-TW" sz="200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. 57512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27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專任助理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陳奕翰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03-4227151 ext. 57514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53AF46-E5C2-4C10-A315-CD7F368E51DC}" type="slidenum">
              <a:rPr lang="en-US" altLang="zh-TW" smtClean="0"/>
              <a:pPr>
                <a:defRPr/>
              </a:pPr>
              <a:t>4</a:t>
            </a:fld>
            <a:endParaRPr lang="en-US" altLang="zh-TW"/>
          </a:p>
        </p:txBody>
      </p:sp>
      <p:sp>
        <p:nvSpPr>
          <p:cNvPr id="3" name="文字方塊 2"/>
          <p:cNvSpPr txBox="1"/>
          <p:nvPr/>
        </p:nvSpPr>
        <p:spPr>
          <a:xfrm>
            <a:off x="2753089" y="4571999"/>
            <a:ext cx="52225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TW" sz="1600" b="1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	</a:t>
            </a:r>
            <a:r>
              <a:rPr lang="zh-TW" altLang="en-US" sz="1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連絡電話</a:t>
            </a:r>
            <a:r>
              <a:rPr lang="en-US" altLang="zh-TW" sz="1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:(</a:t>
            </a:r>
            <a:r>
              <a:rPr lang="en-US" altLang="zh-TW" sz="16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03)</a:t>
            </a:r>
            <a:r>
              <a:rPr lang="zh-TW" altLang="en-US" sz="16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－</a:t>
            </a:r>
            <a:r>
              <a:rPr lang="en-US" altLang="zh-TW" sz="16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4227151</a:t>
            </a:r>
            <a:r>
              <a:rPr lang="zh-TW" altLang="en-US" sz="16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＃</a:t>
            </a:r>
            <a:r>
              <a:rPr lang="en-US" altLang="zh-TW" sz="16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57555</a:t>
            </a:r>
            <a:r>
              <a:rPr lang="zh-TW" altLang="en-US" sz="16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，＃</a:t>
            </a:r>
            <a:r>
              <a:rPr lang="en-US" altLang="zh-TW" sz="1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57566	</a:t>
            </a:r>
          </a:p>
          <a:p>
            <a:pPr algn="l"/>
            <a:r>
              <a:rPr lang="en-US" altLang="zh-TW" sz="16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	</a:t>
            </a:r>
            <a:r>
              <a:rPr lang="zh-TW" altLang="en-US" sz="1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聯絡信箱</a:t>
            </a:r>
            <a:r>
              <a:rPr lang="en-US" altLang="zh-TW" sz="1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: </a:t>
            </a:r>
            <a:r>
              <a:rPr lang="en-US" altLang="zh-TW" sz="1600" b="1" dirty="0" smtClean="0"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tanet_ncu@cc.ncu.edu.tw</a:t>
            </a:r>
            <a:endParaRPr lang="en-US" altLang="zh-TW" sz="1600" b="1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endParaRPr lang="en-US" altLang="zh-TW" sz="16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zh-TW" altLang="en-US" sz="1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     </a:t>
            </a:r>
            <a:endParaRPr lang="zh-TW" altLang="en-US" sz="16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35024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75"/>
          <p:cNvSpPr txBox="1"/>
          <p:nvPr/>
        </p:nvSpPr>
        <p:spPr>
          <a:xfrm>
            <a:off x="6948487" y="657225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300"/>
              <a:buFont typeface="Tahoma"/>
              <a:buNone/>
            </a:pPr>
            <a:endParaRPr dirty="0"/>
          </a:p>
        </p:txBody>
      </p:sp>
      <p:sp>
        <p:nvSpPr>
          <p:cNvPr id="596" name="Google Shape;596;p75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Arial"/>
              <a:buNone/>
            </a:pPr>
            <a:r>
              <a:rPr lang="zh-TW" altLang="en-US" sz="3200" dirty="0" smtClean="0">
                <a:solidFill>
                  <a:srgbClr val="003399"/>
                </a:solidFill>
              </a:rPr>
              <a:t>報告事項</a:t>
            </a:r>
            <a:endParaRPr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98" name="Google Shape;598;p75"/>
          <p:cNvSpPr txBox="1"/>
          <p:nvPr/>
        </p:nvSpPr>
        <p:spPr>
          <a:xfrm>
            <a:off x="6813333" y="644128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300"/>
              <a:buFont typeface="Tahoma"/>
              <a:buNone/>
            </a:pPr>
            <a:endParaRPr dirty="0"/>
          </a:p>
        </p:txBody>
      </p:sp>
      <p:sp>
        <p:nvSpPr>
          <p:cNvPr id="599" name="Google Shape;599;p75"/>
          <p:cNvSpPr txBox="1"/>
          <p:nvPr/>
        </p:nvSpPr>
        <p:spPr>
          <a:xfrm>
            <a:off x="6678178" y="6310314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300"/>
              <a:buFont typeface="Tahoma"/>
              <a:buNone/>
            </a:pPr>
            <a:endParaRPr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25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2024" y="1142999"/>
            <a:ext cx="1926922" cy="2435469"/>
          </a:xfrm>
        </p:spPr>
        <p:txBody>
          <a:bodyPr>
            <a:normAutofit/>
          </a:bodyPr>
          <a:lstStyle/>
          <a:p>
            <a:r>
              <a:rPr lang="zh-TW" altLang="en-US" sz="3200" spc="-75" dirty="0" smtClean="0">
                <a:solidFill>
                  <a:srgbClr val="003399"/>
                </a:solidFill>
              </a:rPr>
              <a:t>工作報告</a:t>
            </a:r>
            <a:endParaRPr lang="zh-TW" altLang="en-US" sz="3200" spc="-75" dirty="0">
              <a:solidFill>
                <a:srgbClr val="003399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900935" y="868679"/>
            <a:ext cx="5750696" cy="4965193"/>
          </a:xfrm>
        </p:spPr>
        <p:txBody>
          <a:bodyPr>
            <a:noAutofit/>
          </a:bodyPr>
          <a:lstStyle/>
          <a:p>
            <a:pPr marL="342900" indent="-342900">
              <a:buFont typeface="+mj-ea"/>
              <a:buAutoNum type="ea1ChtPeriod"/>
            </a:pPr>
            <a:r>
              <a:rPr lang="zh-TW" altLang="en-US" sz="2000" dirty="0"/>
              <a:t>完成元智大學與桃園區網</a:t>
            </a:r>
            <a:r>
              <a:rPr lang="en-US" altLang="zh-TW" sz="2000" dirty="0"/>
              <a:t>Uplink</a:t>
            </a:r>
            <a:r>
              <a:rPr lang="zh-TW" altLang="en-US" sz="2000" dirty="0"/>
              <a:t>連線由</a:t>
            </a:r>
            <a:r>
              <a:rPr lang="en-US" altLang="zh-TW" sz="2000" dirty="0"/>
              <a:t>1G</a:t>
            </a:r>
            <a:r>
              <a:rPr lang="zh-TW" altLang="en-US" sz="2000" dirty="0"/>
              <a:t>頻寬升級為</a:t>
            </a:r>
            <a:r>
              <a:rPr lang="en-US" altLang="zh-TW" sz="2000" dirty="0"/>
              <a:t>10Gb</a:t>
            </a:r>
            <a:r>
              <a:rPr lang="zh-TW" altLang="en-US" sz="2000" dirty="0" smtClean="0"/>
              <a:t>。</a:t>
            </a:r>
            <a:r>
              <a:rPr lang="en-US" altLang="zh-TW" sz="2000" dirty="0" smtClean="0"/>
              <a:t/>
            </a:r>
            <a:br>
              <a:rPr lang="en-US" altLang="zh-TW" sz="2000" dirty="0" smtClean="0"/>
            </a:br>
            <a:endParaRPr lang="zh-TW" altLang="en-US" sz="2000" dirty="0"/>
          </a:p>
          <a:p>
            <a:pPr marL="342900" indent="-342900">
              <a:buFont typeface="+mj-ea"/>
              <a:buAutoNum type="ea1ChtPeriod"/>
            </a:pPr>
            <a:r>
              <a:rPr lang="zh-TW" altLang="en-US" sz="2000" dirty="0" smtClean="0"/>
              <a:t>爭取高中職網路 </a:t>
            </a:r>
            <a:r>
              <a:rPr lang="en-US" altLang="zh-TW" sz="2000" dirty="0"/>
              <a:t>uplink </a:t>
            </a:r>
            <a:r>
              <a:rPr lang="zh-TW" altLang="en-US" sz="2000" dirty="0" smtClean="0"/>
              <a:t>桃園區網</a:t>
            </a:r>
            <a:r>
              <a:rPr lang="zh-TW" altLang="en-US" sz="2000" dirty="0"/>
              <a:t>網路頻寬</a:t>
            </a:r>
            <a:r>
              <a:rPr lang="zh-TW" altLang="en-US" sz="2000" dirty="0" smtClean="0"/>
              <a:t>由 </a:t>
            </a:r>
            <a:r>
              <a:rPr lang="en-US" altLang="zh-TW" sz="2000" dirty="0" smtClean="0"/>
              <a:t>1G</a:t>
            </a:r>
            <a:r>
              <a:rPr lang="zh-TW" altLang="en-US" sz="2000" dirty="0" smtClean="0"/>
              <a:t> 提升至</a:t>
            </a:r>
            <a:r>
              <a:rPr lang="en-US" altLang="zh-TW" sz="2000" dirty="0" smtClean="0"/>
              <a:t>1.2G</a:t>
            </a:r>
            <a:r>
              <a:rPr lang="zh-TW" altLang="en-US" sz="2000" dirty="0" smtClean="0"/>
              <a:t>。</a:t>
            </a:r>
            <a:r>
              <a:rPr lang="en-US" altLang="zh-TW" sz="2000" dirty="0" smtClean="0"/>
              <a:t/>
            </a:r>
            <a:br>
              <a:rPr lang="en-US" altLang="zh-TW" sz="2000" dirty="0" smtClean="0"/>
            </a:br>
            <a:endParaRPr lang="zh-TW" altLang="en-US" sz="2000" dirty="0"/>
          </a:p>
          <a:p>
            <a:pPr marL="342900" indent="-342900">
              <a:buFont typeface="+mj-ea"/>
              <a:buAutoNum type="ea1ChtPeriod"/>
            </a:pPr>
            <a:r>
              <a:rPr lang="zh-TW" altLang="en-US" sz="2000" dirty="0" smtClean="0"/>
              <a:t>處理</a:t>
            </a:r>
            <a:r>
              <a:rPr lang="zh-TW" altLang="en-US" sz="2000" dirty="0"/>
              <a:t>桃園區網連線學校無法連線康軒教育雲問題</a:t>
            </a:r>
            <a:r>
              <a:rPr lang="zh-TW" altLang="en-US" sz="2000" dirty="0" smtClean="0"/>
              <a:t>。</a:t>
            </a:r>
            <a:r>
              <a:rPr lang="en-US" altLang="zh-TW" sz="2000" dirty="0" smtClean="0"/>
              <a:t/>
            </a:r>
            <a:br>
              <a:rPr lang="en-US" altLang="zh-TW" sz="2000" dirty="0" smtClean="0"/>
            </a:br>
            <a:endParaRPr lang="en-US" altLang="zh-TW" sz="2000" dirty="0" smtClean="0"/>
          </a:p>
          <a:p>
            <a:pPr marL="342900" indent="-342900">
              <a:buFont typeface="+mj-ea"/>
              <a:buAutoNum type="ea1ChtPeriod"/>
            </a:pPr>
            <a:r>
              <a:rPr lang="zh-TW" altLang="en-US" sz="2000" dirty="0"/>
              <a:t>完成桃園區域網路中心</a:t>
            </a:r>
            <a:r>
              <a:rPr lang="en-US" altLang="zh-TW" sz="2000" dirty="0"/>
              <a:t>portal</a:t>
            </a:r>
            <a:r>
              <a:rPr lang="zh-TW" altLang="en-US" sz="2000" dirty="0"/>
              <a:t>系統作業系統及資料庫升級至</a:t>
            </a:r>
            <a:r>
              <a:rPr lang="en-US" altLang="zh-TW" sz="2000" dirty="0"/>
              <a:t>mysql8</a:t>
            </a:r>
            <a:r>
              <a:rPr lang="zh-TW" altLang="en-US" sz="2000" dirty="0"/>
              <a:t>更新作業</a:t>
            </a:r>
            <a:r>
              <a:rPr lang="zh-TW" altLang="en-US" sz="2000" dirty="0" smtClean="0"/>
              <a:t>。</a:t>
            </a:r>
            <a:r>
              <a:rPr lang="en-US" altLang="zh-TW" sz="2000" dirty="0" smtClean="0"/>
              <a:t/>
            </a:r>
            <a:br>
              <a:rPr lang="en-US" altLang="zh-TW" sz="2000" dirty="0" smtClean="0"/>
            </a:br>
            <a:endParaRPr lang="zh-TW" altLang="en-US" sz="2000" dirty="0"/>
          </a:p>
          <a:p>
            <a:pPr marL="342900" indent="-342900">
              <a:buFont typeface="+mj-ea"/>
              <a:buAutoNum type="ea1ChtPeriod"/>
            </a:pPr>
            <a:r>
              <a:rPr lang="zh-TW" altLang="en-US" sz="2000" dirty="0" smtClean="0"/>
              <a:t>桃園</a:t>
            </a:r>
            <a:r>
              <a:rPr lang="zh-TW" altLang="en-US" sz="2000" dirty="0"/>
              <a:t>區域網路中心</a:t>
            </a:r>
            <a:r>
              <a:rPr lang="en-US" altLang="zh-TW" sz="2000" dirty="0"/>
              <a:t>DNS bind</a:t>
            </a:r>
            <a:r>
              <a:rPr lang="zh-TW" altLang="en-US" sz="2000" dirty="0"/>
              <a:t>版本升級至</a:t>
            </a:r>
            <a:r>
              <a:rPr lang="en-US" altLang="zh-TW" sz="2000" dirty="0"/>
              <a:t>9.16.13</a:t>
            </a:r>
            <a:endParaRPr lang="zh-TW" altLang="en-US" sz="2000" dirty="0"/>
          </a:p>
          <a:p>
            <a:pPr marL="342900" indent="-342900">
              <a:buFont typeface="+mj-ea"/>
              <a:buAutoNum type="ea1ChtPeriod"/>
            </a:pPr>
            <a:endParaRPr lang="en-US" altLang="zh-TW" sz="2000" dirty="0" smtClean="0"/>
          </a:p>
        </p:txBody>
      </p:sp>
    </p:spTree>
    <p:extLst>
      <p:ext uri="{BB962C8B-B14F-4D97-AF65-F5344CB8AC3E}">
        <p14:creationId xmlns:p14="http://schemas.microsoft.com/office/powerpoint/2010/main" val="4071564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375763-417B-413A-8DE7-589A53D11B66}" type="slidenum">
              <a:rPr lang="en-US" altLang="zh-TW" smtClean="0"/>
              <a:pPr>
                <a:defRPr/>
              </a:pPr>
              <a:t>7</a:t>
            </a:fld>
            <a:endParaRPr lang="en-US" altLang="zh-TW"/>
          </a:p>
        </p:txBody>
      </p:sp>
      <p:sp>
        <p:nvSpPr>
          <p:cNvPr id="2" name="標題 1"/>
          <p:cNvSpPr>
            <a:spLocks noGrp="1"/>
          </p:cNvSpPr>
          <p:nvPr>
            <p:ph type="title" idx="4294967295"/>
          </p:nvPr>
        </p:nvSpPr>
        <p:spPr>
          <a:xfrm>
            <a:off x="1491679" y="384174"/>
            <a:ext cx="7551737" cy="827087"/>
          </a:xfrm>
        </p:spPr>
        <p:txBody>
          <a:bodyPr>
            <a:normAutofit fontScale="90000"/>
          </a:bodyPr>
          <a:lstStyle/>
          <a:p>
            <a:r>
              <a:rPr lang="zh-TW" altLang="en-US" sz="3200" spc="-75" dirty="0">
                <a:solidFill>
                  <a:srgbClr val="003399"/>
                </a:solidFill>
              </a:rPr>
              <a:t>上半年弱點掃描檢測統計</a:t>
            </a:r>
            <a:r>
              <a:rPr lang="zh-TW" altLang="en-US" dirty="0"/>
              <a:t>年</a:t>
            </a:r>
            <a:r>
              <a:rPr lang="zh-TW" altLang="en-US" dirty="0" smtClean="0"/>
              <a:t>弱點掃描檢測統計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4294967295"/>
          </p:nvPr>
        </p:nvSpPr>
        <p:spPr>
          <a:xfrm>
            <a:off x="3657600" y="863600"/>
            <a:ext cx="5486400" cy="5121275"/>
          </a:xfrm>
        </p:spPr>
        <p:txBody>
          <a:bodyPr/>
          <a:lstStyle/>
          <a:p>
            <a:pPr marL="114300" indent="0">
              <a:buNone/>
            </a:pPr>
            <a:endParaRPr lang="zh-TW" altLang="en-US" sz="2400" dirty="0"/>
          </a:p>
          <a:p>
            <a:pPr marL="114300" indent="0">
              <a:buNone/>
            </a:pPr>
            <a:endParaRPr lang="zh-TW" altLang="en-US" sz="2400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/>
          </p:nvPr>
        </p:nvGraphicFramePr>
        <p:xfrm>
          <a:off x="932688" y="1397000"/>
          <a:ext cx="7781544" cy="5083195"/>
        </p:xfrm>
        <a:graphic>
          <a:graphicData uri="http://schemas.openxmlformats.org/drawingml/2006/table">
            <a:tbl>
              <a:tblPr firstRow="1" bandRow="1"/>
              <a:tblGrid>
                <a:gridCol w="2593848">
                  <a:extLst>
                    <a:ext uri="{9D8B030D-6E8A-4147-A177-3AD203B41FA5}">
                      <a16:colId xmlns:a16="http://schemas.microsoft.com/office/drawing/2014/main" val="2225803261"/>
                    </a:ext>
                  </a:extLst>
                </a:gridCol>
                <a:gridCol w="2593848">
                  <a:extLst>
                    <a:ext uri="{9D8B030D-6E8A-4147-A177-3AD203B41FA5}">
                      <a16:colId xmlns:a16="http://schemas.microsoft.com/office/drawing/2014/main" val="3877015500"/>
                    </a:ext>
                  </a:extLst>
                </a:gridCol>
                <a:gridCol w="2593848">
                  <a:extLst>
                    <a:ext uri="{9D8B030D-6E8A-4147-A177-3AD203B41FA5}">
                      <a16:colId xmlns:a16="http://schemas.microsoft.com/office/drawing/2014/main" val="450923196"/>
                    </a:ext>
                  </a:extLst>
                </a:gridCol>
              </a:tblGrid>
              <a:tr h="5089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申請學校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000" kern="100" dirty="0" smtClean="0"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弱點掃描</a:t>
                      </a:r>
                      <a:endParaRPr lang="en-US" altLang="zh-TW" sz="2000" kern="100" dirty="0" smtClean="0">
                        <a:effectLst/>
                        <a:latin typeface="Calibri" panose="020F0502020204030204" pitchFamily="34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000" kern="100" dirty="0" smtClean="0"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(GFI </a:t>
                      </a:r>
                      <a:r>
                        <a:rPr lang="en-US" altLang="zh-TW" sz="2000" kern="100" dirty="0" err="1" smtClean="0"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LANguard</a:t>
                      </a:r>
                      <a:r>
                        <a:rPr lang="en-US" altLang="zh-TW" sz="2000" kern="100" dirty="0" smtClean="0"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000" kern="100" dirty="0" smtClean="0"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網頁檢測</a:t>
                      </a:r>
                      <a:endParaRPr lang="en-US" altLang="zh-TW" sz="2000" kern="100" dirty="0" smtClean="0">
                        <a:effectLst/>
                        <a:latin typeface="Calibri" panose="020F0502020204030204" pitchFamily="34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000" kern="100" dirty="0" smtClean="0"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(IBM APP scan)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6596586"/>
                  </a:ext>
                </a:extLst>
              </a:tr>
              <a:tr h="6274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000" kern="100" dirty="0" smtClean="0"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龍潭</a:t>
                      </a:r>
                      <a:r>
                        <a:rPr lang="zh-TW" sz="2000" kern="100" dirty="0"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高級中等學校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標楷體" panose="03000509000000000000" pitchFamily="65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2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標楷體" panose="03000509000000000000" pitchFamily="65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2</a:t>
                      </a:r>
                      <a:endParaRPr lang="zh-TW" sz="20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5418194"/>
                  </a:ext>
                </a:extLst>
              </a:tr>
              <a:tr h="5089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000" kern="100" dirty="0" smtClean="0"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六和</a:t>
                      </a:r>
                      <a:r>
                        <a:rPr lang="zh-TW" sz="2000" kern="100" dirty="0"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高中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標楷體" panose="03000509000000000000" pitchFamily="65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3</a:t>
                      </a:r>
                      <a:endParaRPr lang="zh-TW" sz="20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標楷體" panose="03000509000000000000" pitchFamily="65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3</a:t>
                      </a:r>
                      <a:endParaRPr lang="zh-TW" sz="20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2159987"/>
                  </a:ext>
                </a:extLst>
              </a:tr>
              <a:tr h="5089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000" kern="100" dirty="0" smtClean="0"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國立</a:t>
                      </a:r>
                      <a:r>
                        <a:rPr lang="zh-TW" sz="2000" kern="100" dirty="0"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體育</a:t>
                      </a:r>
                      <a:r>
                        <a:rPr lang="zh-TW" sz="2000" kern="100" dirty="0" smtClean="0"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大學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標楷體" panose="03000509000000000000" pitchFamily="65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253</a:t>
                      </a:r>
                      <a:endParaRPr lang="zh-TW" sz="20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標楷體" panose="03000509000000000000" pitchFamily="65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230</a:t>
                      </a:r>
                      <a:endParaRPr lang="zh-TW" sz="20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3633130"/>
                  </a:ext>
                </a:extLst>
              </a:tr>
              <a:tr h="5089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000" kern="100" dirty="0" smtClean="0"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國立</a:t>
                      </a:r>
                      <a:r>
                        <a:rPr lang="zh-TW" sz="2000" kern="100" dirty="0"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金門大學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標楷體" panose="03000509000000000000" pitchFamily="65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10</a:t>
                      </a:r>
                      <a:endParaRPr lang="zh-TW" sz="20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標楷體" panose="03000509000000000000" pitchFamily="65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0</a:t>
                      </a:r>
                      <a:endParaRPr lang="zh-TW" sz="20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9375758"/>
                  </a:ext>
                </a:extLst>
              </a:tr>
              <a:tr h="5089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000" kern="100" dirty="0" smtClean="0"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萬能</a:t>
                      </a:r>
                      <a:r>
                        <a:rPr lang="zh-TW" sz="2000" kern="100" dirty="0"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科技大學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標楷體" panose="03000509000000000000" pitchFamily="65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4</a:t>
                      </a:r>
                      <a:endParaRPr lang="zh-TW" sz="20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標楷體" panose="03000509000000000000" pitchFamily="65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1</a:t>
                      </a:r>
                      <a:endParaRPr lang="zh-TW" sz="20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6252557"/>
                  </a:ext>
                </a:extLst>
              </a:tr>
              <a:tr h="5089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000" kern="100" dirty="0" smtClean="0"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新生</a:t>
                      </a:r>
                      <a:r>
                        <a:rPr lang="zh-TW" sz="2000" kern="100" dirty="0"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醫護管理專科學校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標楷體" panose="03000509000000000000" pitchFamily="65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1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標楷體" panose="03000509000000000000" pitchFamily="65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1</a:t>
                      </a:r>
                      <a:endParaRPr lang="zh-TW" sz="20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4933646"/>
                  </a:ext>
                </a:extLst>
              </a:tr>
              <a:tr h="5089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000" kern="100" dirty="0" smtClean="0"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中原</a:t>
                      </a:r>
                      <a:r>
                        <a:rPr lang="zh-TW" sz="2000" kern="100" dirty="0"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大學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標楷體" panose="03000509000000000000" pitchFamily="65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35</a:t>
                      </a:r>
                      <a:endParaRPr lang="zh-TW" sz="20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標楷體" panose="03000509000000000000" pitchFamily="65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12</a:t>
                      </a:r>
                      <a:endParaRPr lang="zh-TW" sz="20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4881316"/>
                  </a:ext>
                </a:extLst>
              </a:tr>
              <a:tr h="5089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>
                          <a:effectLst/>
                          <a:latin typeface="Calibri" panose="020F050202020403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總量</a:t>
                      </a:r>
                      <a:endParaRPr lang="zh-TW" sz="20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標楷體" panose="03000509000000000000" pitchFamily="65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308</a:t>
                      </a:r>
                      <a:endParaRPr lang="zh-TW" sz="20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標楷體" panose="03000509000000000000" pitchFamily="65" charset="-12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249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70187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206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4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SzPts val="2700"/>
            </a:pPr>
            <a:r>
              <a:rPr lang="zh-TW" altLang="en-US" sz="3200" spc="-75" dirty="0">
                <a:solidFill>
                  <a:srgbClr val="003399"/>
                </a:solidFill>
              </a:rPr>
              <a:t>教育訓練</a:t>
            </a:r>
            <a:r>
              <a:rPr lang="en-US" altLang="zh-TW" sz="3200" spc="-75" dirty="0">
                <a:solidFill>
                  <a:srgbClr val="003399"/>
                </a:solidFill>
              </a:rPr>
              <a:t>(1)</a:t>
            </a:r>
            <a:endParaRPr sz="3200" spc="-75" dirty="0">
              <a:solidFill>
                <a:srgbClr val="003399"/>
              </a:solidFill>
            </a:endParaRPr>
          </a:p>
        </p:txBody>
      </p:sp>
      <p:sp>
        <p:nvSpPr>
          <p:cNvPr id="323" name="Google Shape;323;p41"/>
          <p:cNvSpPr txBox="1">
            <a:spLocks noGrp="1"/>
          </p:cNvSpPr>
          <p:nvPr>
            <p:ph type="body" idx="1"/>
          </p:nvPr>
        </p:nvSpPr>
        <p:spPr>
          <a:xfrm>
            <a:off x="2623962" y="1123839"/>
            <a:ext cx="3989632" cy="477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87580" lvl="0" indent="-285750">
              <a:spcBef>
                <a:spcPts val="0"/>
              </a:spcBef>
              <a:buNone/>
            </a:pPr>
            <a:r>
              <a:rPr lang="en-US" altLang="zh-TW" sz="1800" dirty="0" smtClean="0">
                <a:solidFill>
                  <a:srgbClr val="555DAB"/>
                </a:solidFill>
              </a:rPr>
              <a:t>❑</a:t>
            </a:r>
            <a:r>
              <a:rPr lang="zh-TW" altLang="en-US" sz="1800" dirty="0">
                <a:solidFill>
                  <a:srgbClr val="555DAB"/>
                </a:solidFill>
                <a:latin typeface="DFKai-SB"/>
                <a:ea typeface="DFKai-SB"/>
                <a:cs typeface="DFKai-SB"/>
              </a:rPr>
              <a:t>致我們應知的資通安全</a:t>
            </a:r>
            <a:r>
              <a:rPr lang="en-US" altLang="zh-TW" sz="1800" dirty="0">
                <a:solidFill>
                  <a:srgbClr val="555DAB"/>
                </a:solidFill>
                <a:latin typeface="DFKai-SB"/>
                <a:ea typeface="DFKai-SB"/>
                <a:cs typeface="DFKai-SB"/>
              </a:rPr>
              <a:t>(</a:t>
            </a:r>
            <a:r>
              <a:rPr lang="zh-TW" altLang="en-US" sz="1800" dirty="0">
                <a:solidFill>
                  <a:srgbClr val="555DAB"/>
                </a:solidFill>
                <a:latin typeface="DFKai-SB"/>
                <a:ea typeface="DFKai-SB"/>
                <a:cs typeface="DFKai-SB"/>
              </a:rPr>
              <a:t>上午場</a:t>
            </a:r>
            <a:r>
              <a:rPr lang="en-US" altLang="zh-TW" sz="1800" dirty="0">
                <a:solidFill>
                  <a:srgbClr val="555DAB"/>
                </a:solidFill>
                <a:latin typeface="DFKai-SB"/>
                <a:ea typeface="DFKai-SB"/>
                <a:cs typeface="DFKai-SB"/>
              </a:rPr>
              <a:t>)</a:t>
            </a:r>
            <a:br>
              <a:rPr lang="en-US" altLang="zh-TW" sz="1800" dirty="0">
                <a:solidFill>
                  <a:srgbClr val="555DAB"/>
                </a:solidFill>
                <a:latin typeface="DFKai-SB"/>
                <a:ea typeface="DFKai-SB"/>
                <a:cs typeface="DFKai-SB"/>
              </a:rPr>
            </a:br>
            <a:r>
              <a:rPr lang="zh-TW" altLang="en-US" sz="1800" dirty="0">
                <a:solidFill>
                  <a:srgbClr val="555DAB"/>
                </a:solidFill>
                <a:latin typeface="DFKai-SB"/>
                <a:ea typeface="DFKai-SB"/>
                <a:cs typeface="DFKai-SB"/>
              </a:rPr>
              <a:t>個人資料保護那件大事</a:t>
            </a:r>
            <a:r>
              <a:rPr lang="en-US" altLang="zh-TW" sz="1800" dirty="0">
                <a:solidFill>
                  <a:srgbClr val="555DAB"/>
                </a:solidFill>
                <a:latin typeface="DFKai-SB"/>
                <a:ea typeface="DFKai-SB"/>
                <a:cs typeface="DFKai-SB"/>
              </a:rPr>
              <a:t>(</a:t>
            </a:r>
            <a:r>
              <a:rPr lang="zh-TW" altLang="en-US" sz="1800" dirty="0">
                <a:solidFill>
                  <a:srgbClr val="555DAB"/>
                </a:solidFill>
                <a:latin typeface="DFKai-SB"/>
                <a:ea typeface="DFKai-SB"/>
                <a:cs typeface="DFKai-SB"/>
              </a:rPr>
              <a:t>下午場</a:t>
            </a:r>
            <a:r>
              <a:rPr lang="en-US" altLang="zh-TW" sz="1800" dirty="0">
                <a:solidFill>
                  <a:srgbClr val="555DAB"/>
                </a:solidFill>
                <a:latin typeface="DFKai-SB"/>
                <a:ea typeface="DFKai-SB"/>
                <a:cs typeface="DFKai-SB"/>
              </a:rPr>
              <a:t>)</a:t>
            </a:r>
          </a:p>
          <a:p>
            <a:pPr marL="285750" marR="87580" lvl="0" indent="-285750">
              <a:spcBef>
                <a:spcPts val="0"/>
              </a:spcBef>
              <a:buNone/>
            </a:pPr>
            <a:endParaRPr lang="en-US" sz="1800" dirty="0" smtClean="0">
              <a:solidFill>
                <a:schemeClr val="dk1"/>
              </a:solidFill>
            </a:endParaRPr>
          </a:p>
          <a:p>
            <a:pPr marL="285750" marR="87580" indent="-285750">
              <a:spcBef>
                <a:spcPts val="0"/>
              </a:spcBef>
              <a:buNone/>
            </a:pPr>
            <a:r>
              <a:rPr lang="en-US" altLang="zh-TW" sz="1800" dirty="0">
                <a:solidFill>
                  <a:srgbClr val="555DAB"/>
                </a:solidFill>
                <a:latin typeface="DFKai-SB"/>
                <a:ea typeface="DFKai-SB"/>
                <a:cs typeface="DFKai-SB"/>
                <a:sym typeface="DFKai-SB"/>
              </a:rPr>
              <a:t>❑</a:t>
            </a:r>
            <a:r>
              <a:rPr lang="en-US" altLang="zh-TW" sz="1800" dirty="0"/>
              <a:t>109年12月17日 (四</a:t>
            </a:r>
            <a:r>
              <a:rPr lang="en-US" altLang="zh-TW" sz="1800" dirty="0" smtClean="0"/>
              <a:t>)</a:t>
            </a:r>
            <a:br>
              <a:rPr lang="en-US" altLang="zh-TW" sz="1800" dirty="0" smtClean="0"/>
            </a:br>
            <a:endParaRPr sz="1800" dirty="0">
              <a:solidFill>
                <a:schemeClr val="dk1"/>
              </a:solidFill>
            </a:endParaRPr>
          </a:p>
          <a:p>
            <a:pPr marL="285750" marR="87580" indent="-285750">
              <a:spcBef>
                <a:spcPts val="0"/>
              </a:spcBef>
              <a:buNone/>
            </a:pPr>
            <a:r>
              <a:rPr lang="en-US" sz="1800" dirty="0" smtClean="0">
                <a:solidFill>
                  <a:srgbClr val="555DAB"/>
                </a:solidFill>
              </a:rPr>
              <a:t>❑</a:t>
            </a:r>
            <a:r>
              <a:rPr lang="en-US" sz="1800" b="0" i="0" u="none" strike="noStrike" cap="none" dirty="0" err="1" smtClean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講師</a:t>
            </a:r>
            <a:r>
              <a:rPr lang="en-US" sz="1800" b="0" i="0" u="none" strike="noStrike" cap="none" dirty="0" smtClean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：</a:t>
            </a:r>
            <a:r>
              <a:rPr lang="zh-TW" altLang="en-US" sz="1800" dirty="0"/>
              <a:t>國立政治大學</a:t>
            </a:r>
            <a:r>
              <a:rPr lang="zh-TW" altLang="en-US" sz="1800" dirty="0" smtClean="0"/>
              <a:t>電算中心</a:t>
            </a:r>
            <a:endParaRPr lang="zh-TW" altLang="en-US" sz="1800" dirty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285750" marR="87580" lvl="0" indent="-285750">
              <a:spcBef>
                <a:spcPts val="0"/>
              </a:spcBef>
              <a:buNone/>
            </a:pPr>
            <a:r>
              <a:rPr lang="en-US" altLang="zh-TW" sz="1800" dirty="0" smtClean="0"/>
              <a:t>		   </a:t>
            </a:r>
            <a:r>
              <a:rPr lang="zh-TW" altLang="en-US" sz="1800" dirty="0" smtClean="0"/>
              <a:t>呂思瑩小姐</a:t>
            </a:r>
            <a:r>
              <a:rPr lang="en-US" altLang="zh-TW" sz="1800" dirty="0" smtClean="0"/>
              <a:t/>
            </a:r>
            <a:br>
              <a:rPr lang="en-US" altLang="zh-TW" sz="1800" dirty="0" smtClean="0"/>
            </a:br>
            <a:r>
              <a:rPr lang="zh-TW" altLang="en-US" sz="1800" dirty="0" smtClean="0"/>
              <a:t> </a:t>
            </a:r>
            <a:endParaRPr lang="en-US" altLang="zh-TW" sz="1800" dirty="0" smtClean="0"/>
          </a:p>
          <a:p>
            <a:pPr marL="285750" marR="8758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 b="0" i="0" u="none" strike="noStrike" cap="none" dirty="0" smtClean="0">
                <a:solidFill>
                  <a:srgbClr val="555DAB"/>
                </a:solidFill>
                <a:latin typeface="DFKai-SB"/>
                <a:ea typeface="DFKai-SB"/>
                <a:cs typeface="DFKai-SB"/>
                <a:sym typeface="DFKai-SB"/>
              </a:rPr>
              <a:t>❑</a:t>
            </a:r>
            <a:r>
              <a:rPr lang="en-US" sz="1800" b="0" i="0" u="none" strike="noStrike" cap="none" dirty="0" err="1" smtClean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課程大綱</a:t>
            </a:r>
            <a:r>
              <a:rPr lang="en-US" sz="1800" b="0" i="0" u="none" strike="noStrike" cap="none" dirty="0" smtClean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/>
            </a:r>
            <a:br>
              <a:rPr lang="en-US" sz="1800" b="0" i="0" u="none" strike="noStrike" cap="none" dirty="0" smtClean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</a:br>
            <a:endParaRPr sz="1800" b="0" i="0" u="none" strike="noStrike" cap="none" dirty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285750" marR="87580" lvl="0" indent="-285750">
              <a:spcBef>
                <a:spcPts val="0"/>
              </a:spcBef>
              <a:buNone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　</a:t>
            </a:r>
            <a:r>
              <a:rPr lang="zh-TW" altLang="en-US" sz="1800" b="0" i="0" u="none" strike="noStrike" cap="none" dirty="0" smtClean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 </a:t>
            </a:r>
            <a:r>
              <a:rPr lang="zh-TW" altLang="en-US" sz="1600" dirty="0" smtClean="0"/>
              <a:t>上午「</a:t>
            </a:r>
            <a:r>
              <a:rPr lang="zh-TW" altLang="en-US" sz="1600" dirty="0"/>
              <a:t>致我們應知的資通安全」 </a:t>
            </a:r>
            <a:r>
              <a:rPr lang="zh-TW" altLang="en-US" sz="1600" dirty="0" smtClean="0"/>
              <a:t>  　　</a:t>
            </a:r>
            <a:endParaRPr lang="en-US" altLang="zh-TW" sz="1600" dirty="0" smtClean="0"/>
          </a:p>
          <a:p>
            <a:pPr marL="285750" marR="87580" lvl="0" indent="-285750">
              <a:spcBef>
                <a:spcPts val="0"/>
              </a:spcBef>
              <a:buNone/>
            </a:pPr>
            <a:r>
              <a:rPr lang="zh-TW" altLang="en-US" sz="1600" dirty="0"/>
              <a:t>　</a:t>
            </a:r>
            <a:r>
              <a:rPr lang="zh-TW" altLang="en-US" sz="1600" dirty="0" smtClean="0"/>
              <a:t>　</a:t>
            </a:r>
            <a:r>
              <a:rPr lang="en-US" altLang="zh-TW" sz="1600" dirty="0" smtClean="0"/>
              <a:t>※</a:t>
            </a:r>
            <a:r>
              <a:rPr lang="zh-TW" altLang="en-US" sz="1600" dirty="0"/>
              <a:t>什麼是資訊安全管理系統</a:t>
            </a:r>
            <a:r>
              <a:rPr lang="en-US" altLang="zh-TW" sz="1600" dirty="0"/>
              <a:t>(ISMS) </a:t>
            </a:r>
            <a:endParaRPr lang="en-US" altLang="zh-TW" sz="1600" dirty="0" smtClean="0"/>
          </a:p>
          <a:p>
            <a:pPr marL="285750" marR="87580" lvl="0" indent="-285750">
              <a:spcBef>
                <a:spcPts val="0"/>
              </a:spcBef>
              <a:buNone/>
            </a:pPr>
            <a:r>
              <a:rPr lang="zh-TW" altLang="en-US" sz="1600" dirty="0"/>
              <a:t>　</a:t>
            </a:r>
            <a:r>
              <a:rPr lang="zh-TW" altLang="en-US" sz="1600" dirty="0" smtClean="0"/>
              <a:t>　</a:t>
            </a:r>
            <a:r>
              <a:rPr lang="en-US" altLang="zh-TW" sz="1600" dirty="0" smtClean="0"/>
              <a:t>※</a:t>
            </a:r>
            <a:r>
              <a:rPr lang="zh-TW" altLang="en-US" sz="1600" dirty="0"/>
              <a:t>資通安全管理法現行版本 </a:t>
            </a:r>
            <a:endParaRPr lang="en-US" altLang="zh-TW" sz="1600" dirty="0" smtClean="0"/>
          </a:p>
          <a:p>
            <a:pPr marL="285750" marR="87580" lvl="0" indent="-285750">
              <a:spcBef>
                <a:spcPts val="0"/>
              </a:spcBef>
              <a:buNone/>
            </a:pPr>
            <a:r>
              <a:rPr lang="zh-TW" altLang="en-US" sz="1600" dirty="0" smtClean="0"/>
              <a:t>　　</a:t>
            </a:r>
            <a:r>
              <a:rPr lang="en-US" altLang="zh-TW" sz="1600" dirty="0" smtClean="0"/>
              <a:t>※</a:t>
            </a:r>
            <a:r>
              <a:rPr lang="en-US" altLang="zh-TW" sz="1600" dirty="0"/>
              <a:t>109 </a:t>
            </a:r>
            <a:r>
              <a:rPr lang="zh-TW" altLang="en-US" sz="1600" dirty="0"/>
              <a:t>年資通安全管理法修法</a:t>
            </a:r>
            <a:r>
              <a:rPr lang="zh-TW" altLang="en-US" sz="1600" dirty="0" smtClean="0"/>
              <a:t>說明</a:t>
            </a:r>
            <a:r>
              <a:rPr lang="en-US" altLang="zh-TW" sz="1600" dirty="0" smtClean="0"/>
              <a:t/>
            </a:r>
            <a:br>
              <a:rPr lang="en-US" altLang="zh-TW" sz="1600" dirty="0" smtClean="0"/>
            </a:br>
            <a:endParaRPr lang="en-US" altLang="zh-TW" sz="1600" dirty="0" smtClean="0"/>
          </a:p>
          <a:p>
            <a:pPr marL="285750" marR="87580" lvl="0" indent="-285750">
              <a:spcBef>
                <a:spcPts val="0"/>
              </a:spcBef>
              <a:buNone/>
            </a:pPr>
            <a:r>
              <a:rPr lang="zh-TW" altLang="en-US" sz="1600" dirty="0"/>
              <a:t>　 </a:t>
            </a:r>
            <a:r>
              <a:rPr lang="zh-TW" altLang="en-US" sz="1600" dirty="0" smtClean="0"/>
              <a:t>下午「</a:t>
            </a:r>
            <a:r>
              <a:rPr lang="zh-TW" altLang="en-US" sz="1600" dirty="0"/>
              <a:t>個人資料保護那件大事」 </a:t>
            </a:r>
            <a:endParaRPr lang="en-US" altLang="zh-TW" sz="1600" dirty="0" smtClean="0"/>
          </a:p>
          <a:p>
            <a:pPr marL="285750" marR="87580" lvl="0" indent="-285750">
              <a:spcBef>
                <a:spcPts val="0"/>
              </a:spcBef>
              <a:buNone/>
            </a:pPr>
            <a:r>
              <a:rPr lang="zh-TW" altLang="en-US" sz="1600" dirty="0" smtClean="0"/>
              <a:t>　　</a:t>
            </a:r>
            <a:r>
              <a:rPr lang="en-US" altLang="zh-TW" sz="1600" dirty="0" smtClean="0"/>
              <a:t>※</a:t>
            </a:r>
            <a:r>
              <a:rPr lang="zh-TW" altLang="en-US" sz="1600" dirty="0"/>
              <a:t>個人資料保護</a:t>
            </a:r>
            <a:r>
              <a:rPr lang="zh-TW" altLang="en-US" sz="1600" dirty="0" smtClean="0"/>
              <a:t>法</a:t>
            </a:r>
            <a:endParaRPr lang="en-US" altLang="zh-TW" sz="1600" dirty="0" smtClean="0"/>
          </a:p>
          <a:p>
            <a:pPr marL="285750" marR="87580" lvl="0" indent="-285750">
              <a:spcBef>
                <a:spcPts val="0"/>
              </a:spcBef>
              <a:buNone/>
            </a:pPr>
            <a:r>
              <a:rPr lang="zh-TW" altLang="en-US" sz="1600" dirty="0" smtClean="0"/>
              <a:t>　　</a:t>
            </a:r>
            <a:r>
              <a:rPr lang="en-US" altLang="zh-TW" sz="1600" dirty="0" smtClean="0"/>
              <a:t>※</a:t>
            </a:r>
            <a:r>
              <a:rPr lang="zh-TW" altLang="en-US" sz="1600" dirty="0"/>
              <a:t>生活中、業務中的個人資料 </a:t>
            </a:r>
            <a:endParaRPr lang="en-US" altLang="zh-TW" sz="1600" dirty="0" smtClean="0"/>
          </a:p>
          <a:p>
            <a:pPr marL="285750" marR="87580" lvl="0" indent="-285750">
              <a:spcBef>
                <a:spcPts val="0"/>
              </a:spcBef>
              <a:buNone/>
            </a:pPr>
            <a:r>
              <a:rPr lang="zh-TW" altLang="en-US" sz="1600" dirty="0" smtClean="0"/>
              <a:t>　　</a:t>
            </a:r>
            <a:r>
              <a:rPr lang="en-US" altLang="zh-TW" sz="1600" dirty="0" smtClean="0"/>
              <a:t>※</a:t>
            </a:r>
            <a:r>
              <a:rPr lang="zh-TW" altLang="en-US" sz="1600" dirty="0"/>
              <a:t>法律判例教我們的幾件事</a:t>
            </a:r>
            <a:endParaRPr sz="1600" dirty="0">
              <a:solidFill>
                <a:schemeClr val="dk1"/>
              </a:solidFill>
            </a:endParaRPr>
          </a:p>
        </p:txBody>
      </p:sp>
      <p:sp>
        <p:nvSpPr>
          <p:cNvPr id="322" name="Google Shape;322;p4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29" y="1123839"/>
            <a:ext cx="2422562" cy="1816102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29" y="3424430"/>
            <a:ext cx="2422562" cy="1816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605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4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lnSpc>
                <a:spcPct val="90000"/>
              </a:lnSpc>
              <a:buSzPts val="2700"/>
            </a:pPr>
            <a:r>
              <a:rPr lang="zh-TW" altLang="en-US" sz="3200" spc="-75" dirty="0">
                <a:solidFill>
                  <a:srgbClr val="003399"/>
                </a:solidFill>
              </a:rPr>
              <a:t>教育訓練</a:t>
            </a:r>
            <a:r>
              <a:rPr lang="en-US" altLang="zh-TW" sz="3200" spc="-75" dirty="0">
                <a:solidFill>
                  <a:srgbClr val="003399"/>
                </a:solidFill>
              </a:rPr>
              <a:t>(2)</a:t>
            </a:r>
            <a:endParaRPr sz="3200" spc="-75" dirty="0">
              <a:solidFill>
                <a:srgbClr val="003399"/>
              </a:solidFill>
            </a:endParaRPr>
          </a:p>
        </p:txBody>
      </p:sp>
      <p:sp>
        <p:nvSpPr>
          <p:cNvPr id="323" name="Google Shape;323;p41"/>
          <p:cNvSpPr txBox="1">
            <a:spLocks noGrp="1"/>
          </p:cNvSpPr>
          <p:nvPr>
            <p:ph type="body" idx="1"/>
          </p:nvPr>
        </p:nvSpPr>
        <p:spPr>
          <a:xfrm>
            <a:off x="2702104" y="1040857"/>
            <a:ext cx="3390965" cy="37486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87580" lvl="0" indent="-285750">
              <a:spcBef>
                <a:spcPts val="0"/>
              </a:spcBef>
              <a:buNone/>
            </a:pPr>
            <a:r>
              <a:rPr lang="en-US" sz="1800" b="0" i="0" u="none" strike="noStrike" cap="none" dirty="0" smtClean="0">
                <a:solidFill>
                  <a:srgbClr val="555DAB"/>
                </a:solidFill>
                <a:latin typeface="DFKai-SB"/>
                <a:ea typeface="DFKai-SB"/>
                <a:cs typeface="DFKai-SB"/>
                <a:sym typeface="DFKai-SB"/>
              </a:rPr>
              <a:t>❑</a:t>
            </a:r>
            <a:r>
              <a:rPr lang="zh-TW" altLang="en-US" sz="1800" dirty="0">
                <a:solidFill>
                  <a:srgbClr val="555DAB"/>
                </a:solidFill>
                <a:latin typeface="DFKai-SB"/>
                <a:ea typeface="DFKai-SB"/>
                <a:cs typeface="DFKai-SB"/>
                <a:sym typeface="DFKai-SB"/>
              </a:rPr>
              <a:t>駭客思維與資安攻防戰實</a:t>
            </a:r>
            <a:r>
              <a:rPr lang="zh-TW" altLang="en-US" sz="1800" dirty="0" smtClean="0">
                <a:solidFill>
                  <a:srgbClr val="555DAB"/>
                </a:solidFill>
                <a:latin typeface="DFKai-SB"/>
                <a:ea typeface="DFKai-SB"/>
                <a:cs typeface="DFKai-SB"/>
                <a:sym typeface="DFKai-SB"/>
              </a:rPr>
              <a:t>作</a:t>
            </a:r>
            <a:endParaRPr lang="en-US" altLang="zh-TW" sz="1800" dirty="0" smtClean="0">
              <a:solidFill>
                <a:srgbClr val="555DAB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285750" marR="87580" lvl="0" indent="-285750">
              <a:spcBef>
                <a:spcPts val="0"/>
              </a:spcBef>
              <a:buNone/>
            </a:pPr>
            <a:endParaRPr lang="en-US" altLang="zh-TW" sz="1800" dirty="0" smtClean="0">
              <a:solidFill>
                <a:srgbClr val="555DAB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285750" marR="87580" lvl="0" indent="-285750">
              <a:spcBef>
                <a:spcPts val="0"/>
              </a:spcBef>
              <a:buNone/>
            </a:pPr>
            <a:r>
              <a:rPr lang="en-US" altLang="zh-TW" sz="1800" dirty="0" smtClean="0">
                <a:solidFill>
                  <a:srgbClr val="555DAB"/>
                </a:solidFill>
                <a:latin typeface="DFKai-SB"/>
                <a:ea typeface="DFKai-SB"/>
                <a:cs typeface="DFKai-SB"/>
                <a:sym typeface="DFKai-SB"/>
              </a:rPr>
              <a:t>❑ </a:t>
            </a:r>
            <a:r>
              <a:rPr lang="en-US" altLang="zh-TW" sz="1800" dirty="0" smtClean="0"/>
              <a:t>110</a:t>
            </a:r>
            <a:r>
              <a:rPr lang="zh-TW" altLang="en-US" sz="1800" dirty="0"/>
              <a:t>年</a:t>
            </a:r>
            <a:r>
              <a:rPr lang="en-US" altLang="zh-TW" sz="1800" dirty="0"/>
              <a:t>4</a:t>
            </a:r>
            <a:r>
              <a:rPr lang="zh-TW" altLang="en-US" sz="1800" dirty="0"/>
              <a:t>月</a:t>
            </a:r>
            <a:r>
              <a:rPr lang="en-US" altLang="zh-TW" sz="1800" dirty="0"/>
              <a:t>20</a:t>
            </a:r>
            <a:r>
              <a:rPr lang="zh-TW" altLang="en-US" sz="1800" dirty="0" smtClean="0"/>
              <a:t>日</a:t>
            </a:r>
            <a:r>
              <a:rPr lang="en-US" altLang="zh-TW" sz="1800" dirty="0" smtClean="0"/>
              <a:t/>
            </a:r>
            <a:br>
              <a:rPr lang="en-US" altLang="zh-TW" sz="1800" dirty="0" smtClean="0"/>
            </a:br>
            <a:endParaRPr sz="1800" dirty="0">
              <a:solidFill>
                <a:schemeClr val="dk1"/>
              </a:solidFill>
            </a:endParaRPr>
          </a:p>
          <a:p>
            <a:pPr marL="285750" marR="87580" lvl="0" indent="-285750">
              <a:spcBef>
                <a:spcPts val="0"/>
              </a:spcBef>
              <a:buNone/>
            </a:pPr>
            <a:r>
              <a:rPr lang="en-US" sz="1800" dirty="0" smtClean="0">
                <a:solidFill>
                  <a:srgbClr val="555DAB"/>
                </a:solidFill>
              </a:rPr>
              <a:t>❑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講師</a:t>
            </a:r>
            <a:r>
              <a:rPr lang="en-US" sz="1800" b="0" i="0" u="none" strike="noStrike" cap="none" dirty="0" smtClean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：</a:t>
            </a:r>
            <a:r>
              <a:rPr lang="zh-TW" altLang="en-US" sz="1800" dirty="0"/>
              <a:t>洪嘉鴻資安顧問</a:t>
            </a:r>
            <a:r>
              <a:rPr lang="en-US" sz="1800" dirty="0" smtClean="0">
                <a:solidFill>
                  <a:schemeClr val="dk1"/>
                </a:solidFill>
              </a:rPr>
              <a:t>/</a:t>
            </a:r>
            <a:r>
              <a:rPr lang="zh-TW" altLang="en-US" sz="1800" dirty="0"/>
              <a:t>台灣資訊安全聯合發展</a:t>
            </a:r>
            <a:r>
              <a:rPr lang="zh-TW" altLang="en-US" sz="1800" dirty="0" smtClean="0"/>
              <a:t>協會</a:t>
            </a:r>
            <a:endParaRPr lang="en-US" altLang="zh-TW" sz="1800" dirty="0" smtClean="0"/>
          </a:p>
          <a:p>
            <a:pPr marL="285750" marR="87580" lvl="0" indent="-285750">
              <a:spcBef>
                <a:spcPts val="0"/>
              </a:spcBef>
              <a:buNone/>
            </a:pPr>
            <a:endParaRPr sz="1800" b="0" i="0" u="none" strike="noStrike" cap="none" dirty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285750" marR="8758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 b="0" i="0" u="none" strike="noStrike" cap="none" dirty="0">
                <a:solidFill>
                  <a:srgbClr val="555DAB"/>
                </a:solidFill>
                <a:latin typeface="DFKai-SB"/>
                <a:ea typeface="DFKai-SB"/>
                <a:cs typeface="DFKai-SB"/>
                <a:sym typeface="DFKai-SB"/>
              </a:rPr>
              <a:t>❑</a:t>
            </a:r>
            <a:r>
              <a:rPr lang="en-US" sz="1800" b="0" i="0" u="none" strike="noStrike" cap="none" dirty="0" err="1" smtClean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課程大綱</a:t>
            </a:r>
            <a:r>
              <a:rPr lang="en-US" sz="1800" b="0" i="0" u="none" strike="noStrike" cap="none" dirty="0" smtClean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/>
            </a:r>
            <a:br>
              <a:rPr lang="en-US" sz="1800" b="0" i="0" u="none" strike="noStrike" cap="none" dirty="0" smtClean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</a:br>
            <a:endParaRPr sz="1800" b="0" i="0" u="none" strike="noStrike" cap="none" dirty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285750" marR="87580" lvl="0" indent="-285750">
              <a:spcBef>
                <a:spcPts val="0"/>
              </a:spcBef>
              <a:buNone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　</a:t>
            </a:r>
            <a:r>
              <a:rPr lang="zh-TW" altLang="en-US" sz="1800" b="0" i="0" u="none" strike="noStrike" cap="none" dirty="0" smtClean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   </a:t>
            </a:r>
            <a:r>
              <a:rPr lang="zh-TW" altLang="en-US" sz="1800" dirty="0" smtClean="0">
                <a:latin typeface="DFKai-SB"/>
                <a:ea typeface="DFKai-SB"/>
                <a:cs typeface="DFKai-SB"/>
                <a:sym typeface="DFKai-SB"/>
              </a:rPr>
              <a:t>介紹</a:t>
            </a:r>
            <a:r>
              <a:rPr lang="zh-TW" altLang="en-US" sz="1800" dirty="0">
                <a:latin typeface="DFKai-SB"/>
                <a:ea typeface="DFKai-SB"/>
                <a:cs typeface="DFKai-SB"/>
                <a:sym typeface="DFKai-SB"/>
              </a:rPr>
              <a:t>資安趨勢、資安概論、駭客思維、社交工程</a:t>
            </a:r>
            <a:r>
              <a:rPr lang="zh-TW" altLang="en-US" sz="1800" dirty="0" smtClean="0">
                <a:latin typeface="DFKai-SB"/>
                <a:ea typeface="DFKai-SB"/>
                <a:cs typeface="DFKai-SB"/>
                <a:sym typeface="DFKai-SB"/>
              </a:rPr>
              <a:t>、滲透</a:t>
            </a:r>
            <a:r>
              <a:rPr lang="zh-TW" altLang="en-US" sz="1800" dirty="0">
                <a:latin typeface="DFKai-SB"/>
                <a:ea typeface="DFKai-SB"/>
                <a:cs typeface="DFKai-SB"/>
                <a:sym typeface="DFKai-SB"/>
              </a:rPr>
              <a:t>攻擊等，並在實作課程中了解常見漏洞的發生原因與因應對策</a:t>
            </a:r>
            <a:r>
              <a:rPr lang="zh-TW" altLang="en-US" sz="1800" dirty="0" smtClean="0">
                <a:latin typeface="DFKai-SB"/>
                <a:ea typeface="DFKai-SB"/>
                <a:cs typeface="DFKai-SB"/>
                <a:sym typeface="DFKai-SB"/>
              </a:rPr>
              <a:t>。</a:t>
            </a:r>
            <a:endParaRPr sz="1800" dirty="0">
              <a:solidFill>
                <a:schemeClr val="dk1"/>
              </a:solidFill>
            </a:endParaRPr>
          </a:p>
        </p:txBody>
      </p:sp>
      <p:sp>
        <p:nvSpPr>
          <p:cNvPr id="322" name="Google Shape;322;p4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178" y="3507104"/>
            <a:ext cx="2687436" cy="2014668"/>
          </a:xfrm>
          <a:prstGeom prst="rect">
            <a:avLst/>
          </a:prstGeom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394" y="1123839"/>
            <a:ext cx="2688220" cy="2015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37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框架">
  <a:themeElements>
    <a:clrScheme name="框架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框架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框架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框架">
    <a:dk1>
      <a:srgbClr val="000000"/>
    </a:dk1>
    <a:lt1>
      <a:srgbClr val="FFFFFF"/>
    </a:lt1>
    <a:dk2>
      <a:srgbClr val="545454"/>
    </a:dk2>
    <a:lt2>
      <a:srgbClr val="BFBFBF"/>
    </a:lt2>
    <a:accent1>
      <a:srgbClr val="40BAD2"/>
    </a:accent1>
    <a:accent2>
      <a:srgbClr val="FAB900"/>
    </a:accent2>
    <a:accent3>
      <a:srgbClr val="90BB23"/>
    </a:accent3>
    <a:accent4>
      <a:srgbClr val="EE7008"/>
    </a:accent4>
    <a:accent5>
      <a:srgbClr val="1AB39F"/>
    </a:accent5>
    <a:accent6>
      <a:srgbClr val="D5393D"/>
    </a:accent6>
    <a:hlink>
      <a:srgbClr val="90BB23"/>
    </a:hlink>
    <a:folHlink>
      <a:srgbClr val="EE700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6653</TotalTime>
  <Words>1194</Words>
  <Application>Microsoft Office PowerPoint</Application>
  <PresentationFormat>如螢幕大小 (4:3)</PresentationFormat>
  <Paragraphs>233</Paragraphs>
  <Slides>29</Slides>
  <Notes>17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29</vt:i4>
      </vt:variant>
    </vt:vector>
  </HeadingPairs>
  <TitlesOfParts>
    <vt:vector size="41" baseType="lpstr">
      <vt:lpstr>標楷體</vt:lpstr>
      <vt:lpstr>Noto Sans Symbols</vt:lpstr>
      <vt:lpstr>Trebuchet MS</vt:lpstr>
      <vt:lpstr>Calibri</vt:lpstr>
      <vt:lpstr>Wingdings</vt:lpstr>
      <vt:lpstr>標楷體</vt:lpstr>
      <vt:lpstr>Tahoma</vt:lpstr>
      <vt:lpstr>新細明體</vt:lpstr>
      <vt:lpstr>Arial</vt:lpstr>
      <vt:lpstr>Times New Roman</vt:lpstr>
      <vt:lpstr>Wingdings 2</vt:lpstr>
      <vt:lpstr>框架</vt:lpstr>
      <vt:lpstr>桃園區域網路中心 管理委員會 第67次會議 </vt:lpstr>
      <vt:lpstr>PowerPoint 簡報</vt:lpstr>
      <vt:lpstr> 報告大綱</vt:lpstr>
      <vt:lpstr>服務窗口</vt:lpstr>
      <vt:lpstr>報告事項</vt:lpstr>
      <vt:lpstr>工作報告</vt:lpstr>
      <vt:lpstr>上半年弱點掃描檢測統計年弱點掃描檢測統計</vt:lpstr>
      <vt:lpstr>教育訓練(1)</vt:lpstr>
      <vt:lpstr>教育訓練(2)</vt:lpstr>
      <vt:lpstr>教育訓練(3)</vt:lpstr>
      <vt:lpstr>加強遠端存取控制機制</vt:lpstr>
      <vt:lpstr>教育體系電子郵件服務與安全管理指引</vt:lpstr>
      <vt:lpstr>微軟DNS伺服器安全漏洞</vt:lpstr>
      <vt:lpstr>VMware vCenter 安全漏洞</vt:lpstr>
      <vt:lpstr>勒索軟體</vt:lpstr>
      <vt:lpstr>年度重點 工作</vt:lpstr>
      <vt:lpstr>成立桃園區網中心資安關懷團隊</vt:lpstr>
      <vt:lpstr>資安關懷團隊作業程序</vt:lpstr>
      <vt:lpstr>緊急應變</vt:lpstr>
      <vt:lpstr>損害管制</vt:lpstr>
      <vt:lpstr>提供資安改善建議</vt:lpstr>
      <vt:lpstr>桃園區網高中職 DNS 向上集中</vt:lpstr>
      <vt:lpstr>桃園區網大專院校bind版本更新</vt:lpstr>
      <vt:lpstr>二年內所有連線學校導入IPv6環境</vt:lpstr>
      <vt:lpstr>討論議案</vt:lpstr>
      <vt:lpstr>議案一</vt:lpstr>
      <vt:lpstr>議案二</vt:lpstr>
      <vt:lpstr>議案三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桃園區網中心 107年度年終報告</dc:title>
  <dc:creator>star star</dc:creator>
  <cp:lastModifiedBy>Windows 使用者</cp:lastModifiedBy>
  <cp:revision>176</cp:revision>
  <cp:lastPrinted>2018-11-09T09:56:31Z</cp:lastPrinted>
  <dcterms:modified xsi:type="dcterms:W3CDTF">2021-04-28T10:30:11Z</dcterms:modified>
</cp:coreProperties>
</file>