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8"/>
  </p:notesMasterIdLst>
  <p:handoutMasterIdLst>
    <p:handoutMasterId r:id="rId19"/>
  </p:handoutMasterIdLst>
  <p:sldIdLst>
    <p:sldId id="349" r:id="rId2"/>
    <p:sldId id="466" r:id="rId3"/>
    <p:sldId id="444" r:id="rId4"/>
    <p:sldId id="433" r:id="rId5"/>
    <p:sldId id="435" r:id="rId6"/>
    <p:sldId id="457" r:id="rId7"/>
    <p:sldId id="461" r:id="rId8"/>
    <p:sldId id="462" r:id="rId9"/>
    <p:sldId id="441" r:id="rId10"/>
    <p:sldId id="436" r:id="rId11"/>
    <p:sldId id="469" r:id="rId12"/>
    <p:sldId id="465" r:id="rId13"/>
    <p:sldId id="470" r:id="rId14"/>
    <p:sldId id="468" r:id="rId15"/>
    <p:sldId id="471" r:id="rId16"/>
    <p:sldId id="307" r:id="rId17"/>
  </p:sldIdLst>
  <p:sldSz cx="9144000" cy="6858000" type="screen4x3"/>
  <p:notesSz cx="6662738" cy="9926638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09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5FDE"/>
    <a:srgbClr val="00FDFF"/>
    <a:srgbClr val="0033CC"/>
    <a:srgbClr val="FFFF66"/>
    <a:srgbClr val="F7AFEE"/>
    <a:srgbClr val="CCFFFF"/>
    <a:srgbClr val="F595EA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406" autoAdjust="0"/>
    <p:restoredTop sz="93204" autoAdjust="0"/>
  </p:normalViewPr>
  <p:slideViewPr>
    <p:cSldViewPr>
      <p:cViewPr varScale="1">
        <p:scale>
          <a:sx n="107" d="100"/>
          <a:sy n="107" d="100"/>
        </p:scale>
        <p:origin x="1350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84"/>
    </p:cViewPr>
  </p:sorterViewPr>
  <p:notesViewPr>
    <p:cSldViewPr>
      <p:cViewPr varScale="1">
        <p:scale>
          <a:sx n="64" d="100"/>
          <a:sy n="64" d="100"/>
        </p:scale>
        <p:origin x="-3070" y="-85"/>
      </p:cViewPr>
      <p:guideLst>
        <p:guide orient="horz" pos="3126"/>
        <p:guide pos="209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8427" cy="49579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671" tIns="45835" rIns="91671" bIns="45835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264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2822" y="0"/>
            <a:ext cx="2888427" cy="49579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671" tIns="45835" rIns="91671" bIns="4583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264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305"/>
            <a:ext cx="2888427" cy="49579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671" tIns="45835" rIns="91671" bIns="45835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264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2822" y="9429305"/>
            <a:ext cx="2888427" cy="49579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671" tIns="45835" rIns="91671" bIns="4583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新細明體" charset="-120"/>
              </a:defRPr>
            </a:lvl1pPr>
          </a:lstStyle>
          <a:p>
            <a:pPr>
              <a:defRPr/>
            </a:pPr>
            <a:fld id="{C1F7E14A-92A7-4768-A946-C74EF189DF6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8427" cy="49579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671" tIns="45835" rIns="91671" bIns="45835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2822" y="0"/>
            <a:ext cx="2888427" cy="49579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671" tIns="45835" rIns="91671" bIns="4583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49313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5530" y="4716193"/>
            <a:ext cx="5331678" cy="446521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671" tIns="45835" rIns="91671" bIns="458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/>
              <a:t>按一下以編輯母片</a:t>
            </a:r>
          </a:p>
          <a:p>
            <a:pPr lvl="1"/>
            <a:r>
              <a:rPr lang="zh-TW" altLang="en-US" noProof="0"/>
              <a:t>第二層</a:t>
            </a:r>
          </a:p>
          <a:p>
            <a:pPr lvl="2"/>
            <a:r>
              <a:rPr lang="zh-TW" altLang="en-US" noProof="0"/>
              <a:t>第三層</a:t>
            </a:r>
          </a:p>
          <a:p>
            <a:pPr lvl="3"/>
            <a:r>
              <a:rPr lang="zh-TW" altLang="en-US" noProof="0"/>
              <a:t>第四層</a:t>
            </a:r>
          </a:p>
          <a:p>
            <a:pPr lvl="4"/>
            <a:r>
              <a:rPr lang="zh-TW" altLang="en-US" noProof="0"/>
              <a:t>第五層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305"/>
            <a:ext cx="2888427" cy="49579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671" tIns="45835" rIns="91671" bIns="45835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2822" y="9429305"/>
            <a:ext cx="2888427" cy="49579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671" tIns="45835" rIns="91671" bIns="4583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新細明體" charset="-120"/>
              </a:defRPr>
            </a:lvl1pPr>
          </a:lstStyle>
          <a:p>
            <a:pPr>
              <a:defRPr/>
            </a:pPr>
            <a:fld id="{61B2579F-543E-4E10-9604-A2C1B2F8B698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備忘稿版面配置區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10244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4193" indent="-285527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5146" indent="-227814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3812" indent="-227814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62478" indent="-227814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499881" indent="-227814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37284" indent="-227814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374687" indent="-227814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12091" indent="-227814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</a:pPr>
            <a:fld id="{ECE81B25-2F94-4FF8-8D48-202973F0673A}" type="slidenum">
              <a:rPr lang="en-US" altLang="zh-TW" sz="1200"/>
              <a:pPr>
                <a:spcBef>
                  <a:spcPct val="0"/>
                </a:spcBef>
              </a:pPr>
              <a:t>1</a:t>
            </a:fld>
            <a:endParaRPr lang="en-US" altLang="zh-TW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備忘稿版面配置區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19460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10780" indent="-273377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093508" indent="-218702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530911" indent="-218702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1968315" indent="-218702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405718" indent="-218702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843121" indent="-218702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280524" indent="-218702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717928" indent="-218702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fld id="{0168B74B-445D-4045-AEAC-8633BBF8C7CE}" type="slidenum">
              <a:rPr lang="en-US" altLang="zh-TW" smtClean="0"/>
              <a:pPr/>
              <a:t>10</a:t>
            </a:fld>
            <a:endParaRPr lang="en-US" altLang="zh-TW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備忘稿版面配置區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19460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10780" indent="-273377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093508" indent="-218702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530911" indent="-218702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1968315" indent="-218702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405718" indent="-218702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843121" indent="-218702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280524" indent="-218702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717928" indent="-218702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fld id="{0168B74B-445D-4045-AEAC-8633BBF8C7CE}" type="slidenum">
              <a:rPr lang="en-US" altLang="zh-TW" smtClean="0"/>
              <a:pPr/>
              <a:t>15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070249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logo07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5175"/>
            <a:ext cx="2900363" cy="297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51163" y="1720850"/>
            <a:ext cx="6110287" cy="1171575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TW" altLang="en-US" noProof="0"/>
              <a:t>按一下以編輯母片標題樣式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14638" y="3167063"/>
            <a:ext cx="6178550" cy="827087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zh-TW" altLang="en-US" noProof="0"/>
              <a:t>按一下以編輯母片副標題樣式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01613" y="6265863"/>
            <a:ext cx="1922462" cy="481012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019925" y="6265863"/>
            <a:ext cx="1922463" cy="481012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ea typeface="新細明體" charset="-120"/>
              </a:defRPr>
            </a:lvl1pPr>
          </a:lstStyle>
          <a:p>
            <a:pPr>
              <a:defRPr/>
            </a:pPr>
            <a:fld id="{D2345EB2-CF3F-4A36-AB68-807A25EA83D4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22538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706F7D-333C-45E1-8E5A-18323A2013C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255041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3425" y="260350"/>
            <a:ext cx="2060575" cy="5835650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900113" y="260350"/>
            <a:ext cx="6030912" cy="5835650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921A40-8CDF-4D65-8B42-0401F4251758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349673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/>
          </p:nvPr>
        </p:nvSpPr>
        <p:spPr>
          <a:xfrm>
            <a:off x="900113" y="260350"/>
            <a:ext cx="8243887" cy="583565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0FDD7-0B72-4288-BB98-D13C9938DBB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50817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3728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9DE90-4329-4DAA-953C-DF62A26D698C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340321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233044-1B30-4706-948C-FDB7DE029BF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65253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900113" y="1484313"/>
            <a:ext cx="3811587" cy="46116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864100" y="1484313"/>
            <a:ext cx="3811588" cy="46116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D57F7-04D7-4936-B955-1E22E7EBDB4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362237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CB9F1B-BAB8-4B5A-B8AB-70D600B2A76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782656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22" b="18881"/>
          <a:stretch>
            <a:fillRect/>
          </a:stretch>
        </p:blipFill>
        <p:spPr bwMode="auto">
          <a:xfrm>
            <a:off x="7900988" y="11113"/>
            <a:ext cx="1266825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7E9C8-A708-4114-9958-EE5EA3F59108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01201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23728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71137-9AF7-4FA8-A5BE-3FB711A39F4B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2845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15FCD-3FC7-404D-BF80-C98D602916B5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427552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DDBC9C-4638-4B8A-A4BF-465010532D1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3501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92263" y="260350"/>
            <a:ext cx="7551737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484313"/>
            <a:ext cx="7775575" cy="461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3850" y="657225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kumimoji="0" sz="1300" b="1">
                <a:solidFill>
                  <a:srgbClr val="003399"/>
                </a:solidFill>
                <a:latin typeface="+mj-lt"/>
                <a:ea typeface="+mn-ea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kumimoji="0" sz="1300">
                <a:latin typeface="+mj-lt"/>
                <a:ea typeface="+mn-ea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8488" y="657225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300" b="1">
                <a:solidFill>
                  <a:srgbClr val="003399"/>
                </a:solidFill>
                <a:latin typeface="Tahoma" charset="0"/>
                <a:ea typeface="標楷體" charset="0"/>
              </a:defRPr>
            </a:lvl1pPr>
          </a:lstStyle>
          <a:p>
            <a:pPr>
              <a:defRPr/>
            </a:pPr>
            <a:fld id="{69DFF130-54CE-4E67-B90E-2D2C5D66A5DD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1568450" y="6642100"/>
            <a:ext cx="6604000" cy="2746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algn="ctr">
              <a:defRPr/>
            </a:pPr>
            <a:r>
              <a:rPr kumimoji="0" lang="en-US" altLang="zh-TW" sz="1200" b="1" dirty="0">
                <a:solidFill>
                  <a:srgbClr val="003399"/>
                </a:solidFill>
              </a:rPr>
              <a:t>©2021 Computer Center, National Central University.</a:t>
            </a:r>
          </a:p>
        </p:txBody>
      </p:sp>
      <p:sp>
        <p:nvSpPr>
          <p:cNvPr id="1032" name="WordArt 8"/>
          <p:cNvSpPr>
            <a:spLocks noChangeArrowheads="1" noChangeShapeType="1" noTextEdit="1"/>
          </p:cNvSpPr>
          <p:nvPr/>
        </p:nvSpPr>
        <p:spPr bwMode="auto">
          <a:xfrm>
            <a:off x="323850" y="404813"/>
            <a:ext cx="660400" cy="2159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24306"/>
              </a:avLst>
            </a:prstTxWarp>
          </a:bodyPr>
          <a:lstStyle/>
          <a:p>
            <a:pPr algn="ctr"/>
            <a:r>
              <a:rPr lang="en-US" altLang="zh-TW" sz="12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4646C2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NCU/SRC</a:t>
            </a:r>
            <a:endParaRPr lang="zh-TW" altLang="en-US" sz="1200" b="1" kern="10">
              <a:ln w="9525">
                <a:solidFill>
                  <a:srgbClr val="000080"/>
                </a:solidFill>
                <a:round/>
                <a:headEnd/>
                <a:tailEnd/>
              </a:ln>
              <a:solidFill>
                <a:srgbClr val="4646C2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33" name="Picture 10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196975"/>
            <a:ext cx="7667625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3" descr="logo07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4925" cy="134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07" r:id="rId1"/>
    <p:sldLayoutId id="2147484608" r:id="rId2"/>
    <p:sldLayoutId id="2147484600" r:id="rId3"/>
    <p:sldLayoutId id="2147484601" r:id="rId4"/>
    <p:sldLayoutId id="2147484602" r:id="rId5"/>
    <p:sldLayoutId id="2147484609" r:id="rId6"/>
    <p:sldLayoutId id="2147484610" r:id="rId7"/>
    <p:sldLayoutId id="2147484611" r:id="rId8"/>
    <p:sldLayoutId id="2147484603" r:id="rId9"/>
    <p:sldLayoutId id="2147484604" r:id="rId10"/>
    <p:sldLayoutId id="2147484605" r:id="rId11"/>
    <p:sldLayoutId id="2147484606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rgbClr val="00339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rgbClr val="003399"/>
          </a:solidFill>
          <a:latin typeface="Tahoma" pitchFamily="34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rgbClr val="003399"/>
          </a:solidFill>
          <a:latin typeface="Tahoma" pitchFamily="34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rgbClr val="003399"/>
          </a:solidFill>
          <a:latin typeface="Tahoma" pitchFamily="34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rgbClr val="003399"/>
          </a:solidFill>
          <a:latin typeface="Tahoma" pitchFamily="34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000" b="1">
          <a:solidFill>
            <a:srgbClr val="003399"/>
          </a:solidFill>
          <a:latin typeface="Tahoma" pitchFamily="34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000" b="1">
          <a:solidFill>
            <a:srgbClr val="003399"/>
          </a:solidFill>
          <a:latin typeface="Tahoma" pitchFamily="34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000" b="1">
          <a:solidFill>
            <a:srgbClr val="003399"/>
          </a:solidFill>
          <a:latin typeface="Tahoma" pitchFamily="34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000" b="1">
          <a:solidFill>
            <a:srgbClr val="003399"/>
          </a:solidFill>
          <a:latin typeface="Tahoma" pitchFamily="34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rgbClr val="555DAB"/>
        </a:buClr>
        <a:buFont typeface="Wingdings" panose="05000000000000000000" pitchFamily="2" charset="2"/>
        <a:buChar char="q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rgbClr val="555DAB"/>
        </a:buClr>
        <a:buFont typeface="Wingdings" panose="05000000000000000000" pitchFamily="2" charset="2"/>
        <a:buChar char="Ø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center28@ncu.edu.tw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Grp="1" noChangeArrowheads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555DAB"/>
              </a:buClr>
              <a:buFont typeface="Wingdings" panose="05000000000000000000" pitchFamily="2" charset="2"/>
              <a:buChar char="q"/>
              <a:defRPr kumimoji="1" sz="28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lr>
                <a:srgbClr val="555DAB"/>
              </a:buClr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fld id="{68EBB2A0-53D8-485F-AFEE-FF923D732605}" type="slidenum">
              <a:rPr kumimoji="0" lang="en-US" altLang="zh-TW" sz="1300" smtClean="0">
                <a:solidFill>
                  <a:schemeClr val="accent2"/>
                </a:solidFill>
                <a:latin typeface="Tahoma" panose="020B0604030504040204" pitchFamily="34" charset="0"/>
                <a:ea typeface="新細明體" panose="02020500000000000000" pitchFamily="18" charset="-120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t>1</a:t>
            </a:fld>
            <a:endParaRPr kumimoji="0" lang="en-US" altLang="zh-TW" sz="1300" dirty="0">
              <a:solidFill>
                <a:schemeClr val="accent2"/>
              </a:solidFill>
              <a:latin typeface="Tahoma" panose="020B0604030504040204" pitchFamily="34" charset="0"/>
              <a:ea typeface="新細明體" panose="02020500000000000000" pitchFamily="18" charset="-120"/>
            </a:endParaRPr>
          </a:p>
        </p:txBody>
      </p:sp>
      <p:sp>
        <p:nvSpPr>
          <p:cNvPr id="9219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76512" y="332656"/>
            <a:ext cx="6373813" cy="3816350"/>
          </a:xfrm>
        </p:spPr>
        <p:txBody>
          <a:bodyPr/>
          <a:lstStyle/>
          <a:p>
            <a:pPr algn="ctr" eaLnBrk="1" hangingPunct="1"/>
            <a:r>
              <a:rPr lang="en-US" altLang="zh-TW" dirty="0"/>
              <a:t/>
            </a:r>
            <a:br>
              <a:rPr lang="en-US" altLang="zh-TW" dirty="0"/>
            </a:br>
            <a:r>
              <a:rPr lang="en-US" altLang="zh-TW" dirty="0"/>
              <a:t/>
            </a:r>
            <a:br>
              <a:rPr lang="en-US" altLang="zh-TW" dirty="0"/>
            </a:br>
            <a:r>
              <a:rPr lang="zh-TW" altLang="en-US" dirty="0"/>
              <a:t>多雲整合虛擬桌面平台</a:t>
            </a:r>
            <a:r>
              <a:rPr lang="en-US" altLang="zh-TW" dirty="0"/>
              <a:t/>
            </a:r>
            <a:br>
              <a:rPr lang="en-US" altLang="zh-TW" dirty="0"/>
            </a:br>
            <a:r>
              <a:rPr lang="zh-TW" altLang="en-US" dirty="0"/>
              <a:t>建置經驗分享</a:t>
            </a:r>
            <a:r>
              <a:rPr lang="en-US" altLang="zh-TW" dirty="0"/>
              <a:t/>
            </a:r>
            <a:br>
              <a:rPr lang="en-US" altLang="zh-TW" dirty="0"/>
            </a:br>
            <a:r>
              <a:rPr lang="zh-TW" altLang="en-US" sz="4000" dirty="0"/>
              <a:t/>
            </a:r>
            <a:br>
              <a:rPr lang="zh-TW" altLang="en-US" sz="4000" dirty="0"/>
            </a:br>
            <a:endParaRPr lang="zh-TW" altLang="en-US" sz="4000" dirty="0"/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2771775" y="3789363"/>
            <a:ext cx="617855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6" tIns="45718" rIns="91436" bIns="45718"/>
          <a:lstStyle>
            <a:lvl1pPr marL="0" indent="0" algn="ctr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555DAB"/>
              </a:buClr>
              <a:buFont typeface="Wingdings" pitchFamily="2" charset="2"/>
              <a:buNone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555DAB"/>
              </a:buClr>
              <a:buFont typeface="Wingdings" charset="2"/>
              <a:buChar char="Ø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lnSpc>
                <a:spcPct val="80000"/>
              </a:lnSpc>
              <a:defRPr/>
            </a:pPr>
            <a:r>
              <a:rPr lang="zh-TW" altLang="en-US" sz="4000" kern="0" dirty="0"/>
              <a:t>電子計算機中心</a:t>
            </a:r>
            <a:endParaRPr lang="en-US" altLang="zh-TW" sz="4000" kern="0" dirty="0"/>
          </a:p>
          <a:p>
            <a:pPr eaLnBrk="1" hangingPunct="1">
              <a:lnSpc>
                <a:spcPct val="80000"/>
              </a:lnSpc>
              <a:defRPr/>
            </a:pPr>
            <a:r>
              <a:rPr lang="zh-TW" altLang="en-US" sz="4000" kern="0" dirty="0"/>
              <a:t>技正 張二川</a:t>
            </a:r>
            <a:endParaRPr lang="en-US" altLang="zh-TW" sz="4000" kern="0" dirty="0"/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zh-TW" kern="0" dirty="0">
                <a:hlinkClick r:id="rId3"/>
              </a:rPr>
              <a:t>center28@ncu.edu.tw</a:t>
            </a:r>
            <a:endParaRPr lang="en-US" altLang="zh-TW" kern="0" dirty="0"/>
          </a:p>
          <a:p>
            <a:pPr eaLnBrk="1" hangingPunct="1">
              <a:lnSpc>
                <a:spcPct val="80000"/>
              </a:lnSpc>
              <a:defRPr/>
            </a:pPr>
            <a:r>
              <a:rPr lang="zh-TW" altLang="en-US" kern="0" dirty="0"/>
              <a:t>分機：</a:t>
            </a:r>
            <a:r>
              <a:rPr lang="en-US" altLang="zh-TW" kern="0" dirty="0"/>
              <a:t>57512</a:t>
            </a:r>
          </a:p>
          <a:p>
            <a:pPr eaLnBrk="1" hangingPunct="1">
              <a:lnSpc>
                <a:spcPct val="80000"/>
              </a:lnSpc>
              <a:defRPr/>
            </a:pPr>
            <a:endParaRPr lang="zh-TW" altLang="en-US" sz="3200" kern="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建置規劃</a:t>
            </a:r>
          </a:p>
        </p:txBody>
      </p:sp>
      <p:sp>
        <p:nvSpPr>
          <p:cNvPr id="18435" name="內容版面配置區 2"/>
          <p:cNvSpPr>
            <a:spLocks noGrp="1"/>
          </p:cNvSpPr>
          <p:nvPr>
            <p:ph idx="1"/>
          </p:nvPr>
        </p:nvSpPr>
        <p:spPr>
          <a:xfrm>
            <a:off x="900113" y="1484313"/>
            <a:ext cx="7953375" cy="4611687"/>
          </a:xfrm>
        </p:spPr>
        <p:txBody>
          <a:bodyPr/>
          <a:lstStyle/>
          <a:p>
            <a:r>
              <a:rPr lang="zh-TW" altLang="en-US" dirty="0"/>
              <a:t>原預計建置</a:t>
            </a:r>
            <a:r>
              <a:rPr lang="en-US" altLang="zh-TW" dirty="0"/>
              <a:t>CCU</a:t>
            </a:r>
            <a:r>
              <a:rPr lang="zh-TW" altLang="en-US" dirty="0"/>
              <a:t> </a:t>
            </a:r>
            <a:r>
              <a:rPr lang="en-US" altLang="zh-TW" dirty="0"/>
              <a:t> 300U</a:t>
            </a:r>
            <a:r>
              <a:rPr lang="zh-TW" altLang="en-US" dirty="0"/>
              <a:t>至</a:t>
            </a:r>
            <a:r>
              <a:rPr lang="en-US" altLang="zh-TW" dirty="0"/>
              <a:t>500 U</a:t>
            </a:r>
          </a:p>
          <a:p>
            <a:r>
              <a:rPr lang="zh-TW" altLang="en-US" dirty="0"/>
              <a:t>初期建置時無法預估實際使用人數，故先採購</a:t>
            </a:r>
            <a:r>
              <a:rPr lang="en-US" altLang="zh-TW" dirty="0"/>
              <a:t>CCU</a:t>
            </a:r>
            <a:r>
              <a:rPr lang="zh-TW" altLang="en-US" dirty="0"/>
              <a:t> </a:t>
            </a:r>
            <a:r>
              <a:rPr lang="en-US" altLang="zh-TW" dirty="0"/>
              <a:t> 300U</a:t>
            </a:r>
          </a:p>
          <a:p>
            <a:r>
              <a:rPr lang="zh-TW" altLang="en-US" dirty="0"/>
              <a:t>同時提供付費軟體與開源軟體</a:t>
            </a:r>
            <a:endParaRPr lang="en-US" altLang="zh-TW" dirty="0"/>
          </a:p>
          <a:p>
            <a:r>
              <a:rPr lang="zh-TW" altLang="en-US" dirty="0"/>
              <a:t>提供</a:t>
            </a:r>
            <a:r>
              <a:rPr lang="en-US" altLang="zh-TW" dirty="0"/>
              <a:t> AI</a:t>
            </a:r>
            <a:r>
              <a:rPr lang="zh-TW" altLang="en-US" dirty="0"/>
              <a:t> 教學相關之開源軟體</a:t>
            </a:r>
            <a:endParaRPr lang="en-US" altLang="zh-TW" dirty="0"/>
          </a:p>
        </p:txBody>
      </p:sp>
      <p:sp>
        <p:nvSpPr>
          <p:cNvPr id="18436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555DAB"/>
              </a:buClr>
              <a:buFont typeface="Wingdings" panose="05000000000000000000" pitchFamily="2" charset="2"/>
              <a:buChar char="q"/>
              <a:defRPr kumimoji="1" sz="28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lr>
                <a:srgbClr val="555DAB"/>
              </a:buClr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fld id="{E55FF6C8-51ED-4CFF-BD14-54616FF8D9D9}" type="slidenum">
              <a:rPr kumimoji="0" lang="en-US" altLang="zh-TW" sz="1300" smtClean="0">
                <a:solidFill>
                  <a:srgbClr val="003399"/>
                </a:solidFill>
                <a:latin typeface="Tahoma" panose="020B060403050404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kumimoji="0" lang="en-US" altLang="zh-TW" sz="1300">
              <a:solidFill>
                <a:srgbClr val="003399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CB22E17-4FB0-414F-B8B4-9291F9D65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伺服器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1CD29D32-2EC4-4896-A667-9C584CA15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39DE90-4329-4DAA-953C-DF62A26D698C}" type="slidenum">
              <a:rPr lang="en-US" altLang="zh-TW" smtClean="0"/>
              <a:pPr>
                <a:defRPr/>
              </a:pPr>
              <a:t>11</a:t>
            </a:fld>
            <a:endParaRPr lang="en-US" altLang="zh-TW"/>
          </a:p>
        </p:txBody>
      </p:sp>
      <p:pic>
        <p:nvPicPr>
          <p:cNvPr id="1026" name="Picture 2" descr="IMAG1091">
            <a:extLst>
              <a:ext uri="{FF2B5EF4-FFF2-40B4-BE49-F238E27FC236}">
                <a16:creationId xmlns:a16="http://schemas.microsoft.com/office/drawing/2014/main" id="{AB090E7C-780E-4941-AC2B-C71C855A5D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38" y="1932332"/>
            <a:ext cx="4985644" cy="2788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IMAG1300">
            <a:extLst>
              <a:ext uri="{FF2B5EF4-FFF2-40B4-BE49-F238E27FC236}">
                <a16:creationId xmlns:a16="http://schemas.microsoft.com/office/drawing/2014/main" id="{C172F187-A486-48F9-8B9D-F0C5F24657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717032"/>
            <a:ext cx="4985643" cy="2788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34150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555DAB"/>
              </a:buClr>
              <a:buFont typeface="Wingdings" panose="05000000000000000000" pitchFamily="2" charset="2"/>
              <a:buChar char="q"/>
              <a:defRPr kumimoji="1" sz="28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lr>
                <a:srgbClr val="555DAB"/>
              </a:buClr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fld id="{30B549D6-038D-415E-9712-5FA82F1077D1}" type="slidenum">
              <a:rPr kumimoji="0" lang="en-US" altLang="zh-TW" sz="1300" smtClean="0">
                <a:solidFill>
                  <a:srgbClr val="003399"/>
                </a:solidFill>
                <a:latin typeface="Tahoma" panose="020B060403050404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kumimoji="0" lang="en-US" altLang="zh-TW" sz="1300">
              <a:solidFill>
                <a:srgbClr val="003399"/>
              </a:solidFill>
              <a:latin typeface="Tahoma" panose="020B0604030504040204" pitchFamily="34" charset="0"/>
            </a:endParaRPr>
          </a:p>
        </p:txBody>
      </p:sp>
      <p:sp>
        <p:nvSpPr>
          <p:cNvPr id="8" name="標題 1"/>
          <p:cNvSpPr txBox="1">
            <a:spLocks/>
          </p:cNvSpPr>
          <p:nvPr/>
        </p:nvSpPr>
        <p:spPr>
          <a:xfrm>
            <a:off x="1592263" y="260350"/>
            <a:ext cx="7551737" cy="827088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3399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3399"/>
                </a:solidFill>
                <a:latin typeface="Tahoma" pitchFamily="34" charset="0"/>
                <a:ea typeface="標楷體" pitchFamily="65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3399"/>
                </a:solidFill>
                <a:latin typeface="Tahoma" pitchFamily="34" charset="0"/>
                <a:ea typeface="標楷體" pitchFamily="65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3399"/>
                </a:solidFill>
                <a:latin typeface="Tahoma" pitchFamily="34" charset="0"/>
                <a:ea typeface="標楷體" pitchFamily="65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3399"/>
                </a:solidFill>
                <a:latin typeface="Tahoma" pitchFamily="34" charset="0"/>
                <a:ea typeface="標楷體" pitchFamily="65" charset="-12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3399"/>
                </a:solidFill>
                <a:latin typeface="Tahoma" pitchFamily="34" charset="0"/>
                <a:ea typeface="標楷體" pitchFamily="65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3399"/>
                </a:solidFill>
                <a:latin typeface="Tahoma" pitchFamily="34" charset="0"/>
                <a:ea typeface="標楷體" pitchFamily="65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3399"/>
                </a:solidFill>
                <a:latin typeface="Tahoma" pitchFamily="34" charset="0"/>
                <a:ea typeface="標楷體" pitchFamily="65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3399"/>
                </a:solidFill>
                <a:latin typeface="Tahoma" pitchFamily="34" charset="0"/>
                <a:ea typeface="標楷體" pitchFamily="65" charset="-120"/>
              </a:defRPr>
            </a:lvl9pPr>
          </a:lstStyle>
          <a:p>
            <a:pPr>
              <a:defRPr/>
            </a:pPr>
            <a:r>
              <a:rPr lang="zh-TW" altLang="en-US" kern="0" dirty="0"/>
              <a:t>虛擬桌面規劃</a:t>
            </a: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F6849767-BC1A-4119-A71F-99F633564E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9936" y="2257682"/>
            <a:ext cx="5724128" cy="3847446"/>
          </a:xfrm>
          <a:prstGeom prst="rect">
            <a:avLst/>
          </a:prstGeom>
        </p:spPr>
      </p:pic>
      <p:sp>
        <p:nvSpPr>
          <p:cNvPr id="6" name="內容版面配置區 2">
            <a:extLst>
              <a:ext uri="{FF2B5EF4-FFF2-40B4-BE49-F238E27FC236}">
                <a16:creationId xmlns:a16="http://schemas.microsoft.com/office/drawing/2014/main" id="{7FF8260A-3C05-4766-95E2-710774E16C0B}"/>
              </a:ext>
            </a:extLst>
          </p:cNvPr>
          <p:cNvSpPr txBox="1">
            <a:spLocks/>
          </p:cNvSpPr>
          <p:nvPr/>
        </p:nvSpPr>
        <p:spPr>
          <a:xfrm>
            <a:off x="900113" y="1484313"/>
            <a:ext cx="7953375" cy="461168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555DAB"/>
              </a:buClr>
              <a:buFont typeface="Wingdings" panose="05000000000000000000" pitchFamily="2" charset="2"/>
              <a:buChar char="q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555DAB"/>
              </a:buClr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zh-TW" altLang="en-US" kern="0" dirty="0"/>
              <a:t>校外使用須先登入本校帳、密後才會進入</a:t>
            </a:r>
            <a:endParaRPr lang="en-US" altLang="zh-TW" kern="0" dirty="0"/>
          </a:p>
          <a:p>
            <a:pPr marL="0" indent="0">
              <a:buNone/>
            </a:pPr>
            <a:endParaRPr lang="en-US" altLang="zh-TW" kern="0" dirty="0"/>
          </a:p>
        </p:txBody>
      </p:sp>
    </p:spTree>
    <p:extLst>
      <p:ext uri="{BB962C8B-B14F-4D97-AF65-F5344CB8AC3E}">
        <p14:creationId xmlns:p14="http://schemas.microsoft.com/office/powerpoint/2010/main" val="40856994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555DAB"/>
              </a:buClr>
              <a:buFont typeface="Wingdings" panose="05000000000000000000" pitchFamily="2" charset="2"/>
              <a:buChar char="q"/>
              <a:defRPr kumimoji="1" sz="28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lr>
                <a:srgbClr val="555DAB"/>
              </a:buClr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fld id="{30B549D6-038D-415E-9712-5FA82F1077D1}" type="slidenum">
              <a:rPr kumimoji="0" lang="en-US" altLang="zh-TW" sz="1300" smtClean="0">
                <a:solidFill>
                  <a:srgbClr val="003399"/>
                </a:solidFill>
                <a:latin typeface="Tahoma" panose="020B060403050404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kumimoji="0" lang="en-US" altLang="zh-TW" sz="1300">
              <a:solidFill>
                <a:srgbClr val="003399"/>
              </a:solidFill>
              <a:latin typeface="Tahoma" panose="020B0604030504040204" pitchFamily="34" charset="0"/>
            </a:endParaRPr>
          </a:p>
        </p:txBody>
      </p:sp>
      <p:sp>
        <p:nvSpPr>
          <p:cNvPr id="8" name="標題 1"/>
          <p:cNvSpPr txBox="1">
            <a:spLocks/>
          </p:cNvSpPr>
          <p:nvPr/>
        </p:nvSpPr>
        <p:spPr>
          <a:xfrm>
            <a:off x="1592263" y="260350"/>
            <a:ext cx="7551737" cy="827088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3399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3399"/>
                </a:solidFill>
                <a:latin typeface="Tahoma" pitchFamily="34" charset="0"/>
                <a:ea typeface="標楷體" pitchFamily="65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3399"/>
                </a:solidFill>
                <a:latin typeface="Tahoma" pitchFamily="34" charset="0"/>
                <a:ea typeface="標楷體" pitchFamily="65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3399"/>
                </a:solidFill>
                <a:latin typeface="Tahoma" pitchFamily="34" charset="0"/>
                <a:ea typeface="標楷體" pitchFamily="65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3399"/>
                </a:solidFill>
                <a:latin typeface="Tahoma" pitchFamily="34" charset="0"/>
                <a:ea typeface="標楷體" pitchFamily="65" charset="-12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3399"/>
                </a:solidFill>
                <a:latin typeface="Tahoma" pitchFamily="34" charset="0"/>
                <a:ea typeface="標楷體" pitchFamily="65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3399"/>
                </a:solidFill>
                <a:latin typeface="Tahoma" pitchFamily="34" charset="0"/>
                <a:ea typeface="標楷體" pitchFamily="65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3399"/>
                </a:solidFill>
                <a:latin typeface="Tahoma" pitchFamily="34" charset="0"/>
                <a:ea typeface="標楷體" pitchFamily="65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3399"/>
                </a:solidFill>
                <a:latin typeface="Tahoma" pitchFamily="34" charset="0"/>
                <a:ea typeface="標楷體" pitchFamily="65" charset="-120"/>
              </a:defRPr>
            </a:lvl9pPr>
          </a:lstStyle>
          <a:p>
            <a:pPr>
              <a:defRPr/>
            </a:pPr>
            <a:r>
              <a:rPr lang="zh-TW" altLang="en-US" kern="0" dirty="0"/>
              <a:t>虛擬桌面規劃</a:t>
            </a: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D32D0FD6-73F5-4D80-91BE-79D508DE6F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056" y="1916832"/>
            <a:ext cx="8460432" cy="3980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2977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555DAB"/>
              </a:buClr>
              <a:buFont typeface="Wingdings" panose="05000000000000000000" pitchFamily="2" charset="2"/>
              <a:buChar char="q"/>
              <a:defRPr kumimoji="1" sz="28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lr>
                <a:srgbClr val="555DAB"/>
              </a:buClr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fld id="{30B549D6-038D-415E-9712-5FA82F1077D1}" type="slidenum">
              <a:rPr kumimoji="0" lang="en-US" altLang="zh-TW" sz="1300" smtClean="0">
                <a:solidFill>
                  <a:srgbClr val="003399"/>
                </a:solidFill>
                <a:latin typeface="Tahoma" panose="020B060403050404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kumimoji="0" lang="en-US" altLang="zh-TW" sz="1300">
              <a:solidFill>
                <a:srgbClr val="003399"/>
              </a:solidFill>
              <a:latin typeface="Tahoma" panose="020B0604030504040204" pitchFamily="34" charset="0"/>
            </a:endParaRPr>
          </a:p>
        </p:txBody>
      </p:sp>
      <p:sp>
        <p:nvSpPr>
          <p:cNvPr id="8" name="標題 1"/>
          <p:cNvSpPr txBox="1">
            <a:spLocks/>
          </p:cNvSpPr>
          <p:nvPr/>
        </p:nvSpPr>
        <p:spPr>
          <a:xfrm>
            <a:off x="1592263" y="260350"/>
            <a:ext cx="7551737" cy="827088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3399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3399"/>
                </a:solidFill>
                <a:latin typeface="Tahoma" pitchFamily="34" charset="0"/>
                <a:ea typeface="標楷體" pitchFamily="65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3399"/>
                </a:solidFill>
                <a:latin typeface="Tahoma" pitchFamily="34" charset="0"/>
                <a:ea typeface="標楷體" pitchFamily="65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3399"/>
                </a:solidFill>
                <a:latin typeface="Tahoma" pitchFamily="34" charset="0"/>
                <a:ea typeface="標楷體" pitchFamily="65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3399"/>
                </a:solidFill>
                <a:latin typeface="Tahoma" pitchFamily="34" charset="0"/>
                <a:ea typeface="標楷體" pitchFamily="65" charset="-12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3399"/>
                </a:solidFill>
                <a:latin typeface="Tahoma" pitchFamily="34" charset="0"/>
                <a:ea typeface="標楷體" pitchFamily="65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3399"/>
                </a:solidFill>
                <a:latin typeface="Tahoma" pitchFamily="34" charset="0"/>
                <a:ea typeface="標楷體" pitchFamily="65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3399"/>
                </a:solidFill>
                <a:latin typeface="Tahoma" pitchFamily="34" charset="0"/>
                <a:ea typeface="標楷體" pitchFamily="65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rgbClr val="003399"/>
                </a:solidFill>
                <a:latin typeface="Tahoma" pitchFamily="34" charset="0"/>
                <a:ea typeface="標楷體" pitchFamily="65" charset="-120"/>
              </a:defRPr>
            </a:lvl9pPr>
          </a:lstStyle>
          <a:p>
            <a:pPr>
              <a:defRPr/>
            </a:pPr>
            <a:r>
              <a:rPr lang="zh-TW" altLang="en-US" kern="0" dirty="0"/>
              <a:t>應用程式</a:t>
            </a:r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BB0EFE73-B13D-4D78-A959-E78E7CE415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940596"/>
            <a:ext cx="8604448" cy="4151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681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建置心得</a:t>
            </a:r>
          </a:p>
        </p:txBody>
      </p:sp>
      <p:sp>
        <p:nvSpPr>
          <p:cNvPr id="18435" name="內容版面配置區 2"/>
          <p:cNvSpPr>
            <a:spLocks noGrp="1"/>
          </p:cNvSpPr>
          <p:nvPr>
            <p:ph idx="1"/>
          </p:nvPr>
        </p:nvSpPr>
        <p:spPr>
          <a:xfrm>
            <a:off x="900113" y="1484313"/>
            <a:ext cx="7953375" cy="4611687"/>
          </a:xfrm>
        </p:spPr>
        <p:txBody>
          <a:bodyPr/>
          <a:lstStyle/>
          <a:p>
            <a:r>
              <a:rPr lang="zh-TW" altLang="en-US" dirty="0"/>
              <a:t>慎選廠商</a:t>
            </a:r>
            <a:endParaRPr lang="en-US" altLang="zh-TW" dirty="0"/>
          </a:p>
          <a:p>
            <a:r>
              <a:rPr lang="zh-TW" altLang="en-US" dirty="0"/>
              <a:t>規格書撰寫</a:t>
            </a:r>
            <a:endParaRPr lang="en-US" altLang="zh-TW" dirty="0"/>
          </a:p>
          <a:p>
            <a:r>
              <a:rPr lang="zh-TW" altLang="en-US" dirty="0"/>
              <a:t>與單位現有硬體之類合</a:t>
            </a:r>
            <a:endParaRPr lang="en-US" altLang="zh-TW" dirty="0"/>
          </a:p>
          <a:p>
            <a:r>
              <a:rPr lang="zh-TW" altLang="en-US" dirty="0"/>
              <a:t>後續維護人力</a:t>
            </a:r>
            <a:endParaRPr lang="en-US" altLang="zh-TW" dirty="0"/>
          </a:p>
          <a:p>
            <a:r>
              <a:rPr lang="zh-TW" altLang="en-US" dirty="0"/>
              <a:t>系統更新作業</a:t>
            </a:r>
            <a:r>
              <a:rPr lang="en-US" altLang="zh-TW" dirty="0"/>
              <a:t>(</a:t>
            </a:r>
            <a:r>
              <a:rPr lang="zh-TW" altLang="en-US" dirty="0"/>
              <a:t>包含</a:t>
            </a:r>
            <a:r>
              <a:rPr lang="en-US" altLang="zh-TW" dirty="0"/>
              <a:t>VMWare</a:t>
            </a:r>
            <a:r>
              <a:rPr lang="zh-TW" altLang="en-US" dirty="0"/>
              <a:t>，虛擬機作業系統、應用軟體</a:t>
            </a:r>
            <a:r>
              <a:rPr lang="en-US" altLang="zh-TW" dirty="0"/>
              <a:t>)</a:t>
            </a:r>
          </a:p>
          <a:p>
            <a:r>
              <a:rPr lang="zh-TW" altLang="en-US" dirty="0"/>
              <a:t>系統使用情形報表產出</a:t>
            </a:r>
            <a:endParaRPr lang="en-US" altLang="zh-TW" dirty="0"/>
          </a:p>
        </p:txBody>
      </p:sp>
      <p:sp>
        <p:nvSpPr>
          <p:cNvPr id="18436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555DAB"/>
              </a:buClr>
              <a:buFont typeface="Wingdings" panose="05000000000000000000" pitchFamily="2" charset="2"/>
              <a:buChar char="q"/>
              <a:defRPr kumimoji="1" sz="28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lr>
                <a:srgbClr val="555DAB"/>
              </a:buClr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fld id="{E55FF6C8-51ED-4CFF-BD14-54616FF8D9D9}" type="slidenum">
              <a:rPr kumimoji="0" lang="en-US" altLang="zh-TW" sz="1300" smtClean="0">
                <a:solidFill>
                  <a:srgbClr val="003399"/>
                </a:solidFill>
                <a:latin typeface="Tahoma" panose="020B060403050404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kumimoji="0" lang="en-US" altLang="zh-TW" sz="1300">
              <a:solidFill>
                <a:srgbClr val="003399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4191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投影片編號版面配置區 4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555DAB"/>
              </a:buClr>
              <a:buFont typeface="Wingdings" panose="05000000000000000000" pitchFamily="2" charset="2"/>
              <a:buChar char="q"/>
              <a:defRPr kumimoji="1" sz="28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lr>
                <a:srgbClr val="555DAB"/>
              </a:buClr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fld id="{ED002F4C-1B31-4708-A094-CB14913E377C}" type="slidenum">
              <a:rPr kumimoji="0" lang="en-US" altLang="zh-TW" sz="1300" smtClean="0">
                <a:solidFill>
                  <a:srgbClr val="003399"/>
                </a:solidFill>
                <a:latin typeface="Tahoma" panose="020B060403050404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kumimoji="0" lang="en-US" altLang="zh-TW" sz="1300">
              <a:solidFill>
                <a:srgbClr val="003399"/>
              </a:solidFill>
              <a:latin typeface="Tahoma" panose="020B0604030504040204" pitchFamily="34" charset="0"/>
            </a:endParaRP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4738688" y="2852738"/>
            <a:ext cx="39751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555DAB"/>
              </a:buClr>
              <a:buFont typeface="Wingdings" panose="05000000000000000000" pitchFamily="2" charset="2"/>
              <a:buChar char="q"/>
              <a:defRPr kumimoji="1" sz="28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lr>
                <a:srgbClr val="555DAB"/>
              </a:buClr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TW" sz="4000" b="1" i="1">
                <a:solidFill>
                  <a:schemeClr val="bg2"/>
                </a:solidFill>
                <a:latin typeface="Tahoma" panose="020B0604030504040204" pitchFamily="34" charset="0"/>
              </a:rPr>
              <a:t>Thank You!</a:t>
            </a:r>
          </a:p>
        </p:txBody>
      </p:sp>
      <p:pic>
        <p:nvPicPr>
          <p:cNvPr id="23556" name="Picture 4" descr="j030125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2349500"/>
            <a:ext cx="4105275" cy="351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6" descr="title(2)"/>
          <p:cNvPicPr>
            <a:picLocks noGrp="1" noChangeAspect="1" noChangeArrowheads="1"/>
          </p:cNvPicPr>
          <p:nvPr>
            <p:ph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03350" y="188913"/>
            <a:ext cx="7740650" cy="2087562"/>
          </a:xfr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本案目的</a:t>
            </a:r>
          </a:p>
        </p:txBody>
      </p:sp>
      <p:sp>
        <p:nvSpPr>
          <p:cNvPr id="11267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z="3200" dirty="0">
                <a:solidFill>
                  <a:schemeClr val="accent2">
                    <a:lumMod val="75000"/>
                  </a:schemeClr>
                </a:solidFill>
              </a:rPr>
              <a:t>支援教師授課</a:t>
            </a:r>
            <a:endParaRPr lang="en-US" altLang="zh-TW" sz="32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zh-TW" altLang="en-US" sz="3200" dirty="0">
                <a:solidFill>
                  <a:schemeClr val="accent2">
                    <a:lumMod val="75000"/>
                  </a:schemeClr>
                </a:solidFill>
              </a:rPr>
              <a:t>提供學生自主學習平台</a:t>
            </a:r>
            <a:endParaRPr lang="en-US" altLang="zh-TW" sz="32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zh-TW" altLang="en-US" sz="3200" dirty="0">
                <a:solidFill>
                  <a:schemeClr val="accent2">
                    <a:lumMod val="75000"/>
                  </a:schemeClr>
                </a:solidFill>
              </a:rPr>
              <a:t>提供使用者便利的軟體服務</a:t>
            </a:r>
            <a:endParaRPr lang="en-US" altLang="zh-TW" sz="32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zh-TW" altLang="en-US" sz="3200" dirty="0">
                <a:solidFill>
                  <a:schemeClr val="accent2">
                    <a:lumMod val="75000"/>
                  </a:schemeClr>
                </a:solidFill>
              </a:rPr>
              <a:t>解決軟體授權不足問題</a:t>
            </a:r>
            <a:endParaRPr lang="en-US" altLang="zh-TW" sz="2800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altLang="zh-TW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268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555DAB"/>
              </a:buClr>
              <a:buFont typeface="Wingdings" panose="05000000000000000000" pitchFamily="2" charset="2"/>
              <a:buChar char="q"/>
              <a:defRPr kumimoji="1" sz="28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lr>
                <a:srgbClr val="555DAB"/>
              </a:buClr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fld id="{F464DA41-A4D0-47DE-AE9F-4CD5B57D5451}" type="slidenum">
              <a:rPr kumimoji="0" lang="en-US" altLang="zh-TW" sz="1300" smtClean="0">
                <a:solidFill>
                  <a:srgbClr val="003399"/>
                </a:solidFill>
                <a:latin typeface="Tahoma" panose="020B060403050404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t>2</a:t>
            </a:fld>
            <a:endParaRPr kumimoji="0" lang="en-US" altLang="zh-TW" sz="1300">
              <a:solidFill>
                <a:srgbClr val="003399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9534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圖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420888"/>
            <a:ext cx="4907283" cy="358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87450" y="288925"/>
            <a:ext cx="8064500" cy="827088"/>
          </a:xfrm>
        </p:spPr>
        <p:txBody>
          <a:bodyPr/>
          <a:lstStyle/>
          <a:p>
            <a:pPr>
              <a:defRPr/>
            </a:pPr>
            <a:r>
              <a:rPr lang="zh-TW" altLang="en-US" sz="3600" dirty="0"/>
              <a:t>虛擬桌面基礎架構</a:t>
            </a:r>
            <a:r>
              <a:rPr lang="en-US" altLang="zh-TW" sz="3600" dirty="0"/>
              <a:t>-VDI</a:t>
            </a:r>
            <a:endParaRPr lang="zh-TW" altLang="en-US" sz="3600" dirty="0"/>
          </a:p>
        </p:txBody>
      </p:sp>
      <p:sp>
        <p:nvSpPr>
          <p:cNvPr id="12292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利用</a:t>
            </a:r>
            <a:r>
              <a:rPr lang="zh-TW" altLang="en-US" b="1" dirty="0">
                <a:solidFill>
                  <a:srgbClr val="0033CC"/>
                </a:solidFill>
              </a:rPr>
              <a:t>虛擬化技術</a:t>
            </a:r>
            <a:r>
              <a:rPr lang="zh-TW" altLang="en-US" dirty="0"/>
              <a:t>將個人電腦所使用的</a:t>
            </a:r>
            <a:r>
              <a:rPr lang="zh-TW" altLang="en-US" b="1" dirty="0">
                <a:solidFill>
                  <a:srgbClr val="0033CC"/>
                </a:solidFill>
              </a:rPr>
              <a:t>桌面</a:t>
            </a:r>
            <a:r>
              <a:rPr lang="zh-TW" altLang="en-US" dirty="0"/>
              <a:t>虛擬化至</a:t>
            </a:r>
            <a:r>
              <a:rPr lang="zh-TW" altLang="en-US" b="1" dirty="0">
                <a:solidFill>
                  <a:srgbClr val="0033CC"/>
                </a:solidFill>
              </a:rPr>
              <a:t>雲端伺服器</a:t>
            </a:r>
            <a:r>
              <a:rPr lang="zh-TW" altLang="en-US" dirty="0"/>
              <a:t>上執行</a:t>
            </a:r>
            <a:endParaRPr lang="en-US" altLang="zh-TW" dirty="0"/>
          </a:p>
        </p:txBody>
      </p:sp>
      <p:sp>
        <p:nvSpPr>
          <p:cNvPr id="12293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555DAB"/>
              </a:buClr>
              <a:buFont typeface="Wingdings" panose="05000000000000000000" pitchFamily="2" charset="2"/>
              <a:buChar char="q"/>
              <a:defRPr kumimoji="1" sz="28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lr>
                <a:srgbClr val="555DAB"/>
              </a:buClr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fld id="{B05B3CDC-138F-406A-A5F4-4906FE384205}" type="slidenum">
              <a:rPr kumimoji="0" lang="en-US" altLang="zh-TW" sz="1300" smtClean="0">
                <a:solidFill>
                  <a:srgbClr val="003399"/>
                </a:solidFill>
                <a:latin typeface="Tahoma" panose="020B060403050404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t>3</a:t>
            </a:fld>
            <a:endParaRPr kumimoji="0" lang="en-US" altLang="zh-TW" sz="1300">
              <a:solidFill>
                <a:srgbClr val="003399"/>
              </a:solidFill>
              <a:latin typeface="Tahoma" panose="020B0604030504040204" pitchFamily="34" charset="0"/>
            </a:endParaRPr>
          </a:p>
        </p:txBody>
      </p:sp>
      <p:sp>
        <p:nvSpPr>
          <p:cNvPr id="12294" name="矩形 6"/>
          <p:cNvSpPr>
            <a:spLocks noChangeArrowheads="1"/>
          </p:cNvSpPr>
          <p:nvPr/>
        </p:nvSpPr>
        <p:spPr bwMode="auto">
          <a:xfrm>
            <a:off x="2124075" y="6464300"/>
            <a:ext cx="669607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555DAB"/>
              </a:buClr>
              <a:buFont typeface="Wingdings" panose="05000000000000000000" pitchFamily="2" charset="2"/>
              <a:buChar char="q"/>
              <a:defRPr kumimoji="1" sz="28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lr>
                <a:srgbClr val="555DAB"/>
              </a:buClr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TW" sz="1200">
                <a:latin typeface="Arial" panose="020B0604020202020204" pitchFamily="34" charset="0"/>
                <a:ea typeface="新細明體" panose="02020500000000000000" pitchFamily="18" charset="-120"/>
              </a:rPr>
              <a:t>Source: </a:t>
            </a:r>
            <a:r>
              <a:rPr lang="zh-TW" altLang="en-US" sz="1200">
                <a:latin typeface="Arial" panose="020B0604020202020204" pitchFamily="34" charset="0"/>
                <a:ea typeface="新細明體" panose="02020500000000000000" pitchFamily="18" charset="-120"/>
              </a:rPr>
              <a:t>http://i0.wp.com/mythoughtsonit.com/wp-content/uploads/2012/10/vdi.jpg</a:t>
            </a:r>
          </a:p>
        </p:txBody>
      </p:sp>
    </p:spTree>
    <p:extLst>
      <p:ext uri="{BB962C8B-B14F-4D97-AF65-F5344CB8AC3E}">
        <p14:creationId xmlns:p14="http://schemas.microsoft.com/office/powerpoint/2010/main" val="2427600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軟體雲的便利性</a:t>
            </a:r>
          </a:p>
        </p:txBody>
      </p:sp>
      <p:sp>
        <p:nvSpPr>
          <p:cNvPr id="1536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b="1" dirty="0">
                <a:solidFill>
                  <a:srgbClr val="0033CC"/>
                </a:solidFill>
              </a:rPr>
              <a:t>跨平台</a:t>
            </a:r>
            <a:endParaRPr lang="en-US" altLang="zh-TW" b="1" dirty="0">
              <a:solidFill>
                <a:srgbClr val="0033CC"/>
              </a:solidFill>
            </a:endParaRPr>
          </a:p>
          <a:p>
            <a:pPr lvl="1"/>
            <a:r>
              <a:rPr lang="zh-TW" altLang="en-US" dirty="0"/>
              <a:t>使用者</a:t>
            </a:r>
            <a:r>
              <a:rPr lang="zh-TW" altLang="en-US" b="1" dirty="0">
                <a:solidFill>
                  <a:srgbClr val="0033CC"/>
                </a:solidFill>
              </a:rPr>
              <a:t>不需購買高階電腦</a:t>
            </a:r>
            <a:r>
              <a:rPr lang="zh-TW" altLang="en-US" dirty="0"/>
              <a:t>設備，只需要一台可以上網的</a:t>
            </a:r>
            <a:r>
              <a:rPr lang="zh-TW" altLang="en-US" b="1" dirty="0">
                <a:solidFill>
                  <a:srgbClr val="0033CC"/>
                </a:solidFill>
              </a:rPr>
              <a:t>桌電、筆電、平版、手機</a:t>
            </a:r>
            <a:r>
              <a:rPr lang="zh-TW" altLang="en-US" dirty="0"/>
              <a:t>即可連線使用</a:t>
            </a:r>
            <a:endParaRPr lang="en-US" altLang="zh-TW" dirty="0"/>
          </a:p>
          <a:p>
            <a:pPr lvl="1"/>
            <a:r>
              <a:rPr lang="zh-TW" altLang="en-US" dirty="0"/>
              <a:t>使用</a:t>
            </a:r>
            <a:r>
              <a:rPr lang="zh-TW" altLang="en-US" b="1" dirty="0">
                <a:solidFill>
                  <a:srgbClr val="0033CC"/>
                </a:solidFill>
              </a:rPr>
              <a:t>瀏覽器</a:t>
            </a:r>
            <a:r>
              <a:rPr lang="zh-TW" altLang="en-US" dirty="0"/>
              <a:t>或</a:t>
            </a:r>
            <a:r>
              <a:rPr lang="zh-TW" altLang="en-US" b="1" dirty="0">
                <a:solidFill>
                  <a:srgbClr val="0033CC"/>
                </a:solidFill>
              </a:rPr>
              <a:t>工具程式</a:t>
            </a:r>
            <a:r>
              <a:rPr lang="zh-TW" altLang="en-US" dirty="0"/>
              <a:t>即可操作</a:t>
            </a:r>
            <a:endParaRPr lang="en-US" altLang="zh-TW" dirty="0"/>
          </a:p>
          <a:p>
            <a:pPr lvl="1"/>
            <a:r>
              <a:rPr lang="zh-TW" altLang="en-US" b="1" dirty="0">
                <a:solidFill>
                  <a:srgbClr val="0033CC"/>
                </a:solidFill>
              </a:rPr>
              <a:t>任何平臺</a:t>
            </a:r>
            <a:r>
              <a:rPr lang="zh-TW" altLang="en-US" dirty="0"/>
              <a:t>及</a:t>
            </a:r>
            <a:r>
              <a:rPr lang="zh-TW" altLang="en-US" b="1" dirty="0">
                <a:solidFill>
                  <a:srgbClr val="0033CC"/>
                </a:solidFill>
              </a:rPr>
              <a:t>系統</a:t>
            </a:r>
            <a:r>
              <a:rPr lang="zh-TW" altLang="en-US" dirty="0"/>
              <a:t>皆能直接使用授權軟體</a:t>
            </a:r>
            <a:endParaRPr lang="en-US" altLang="zh-TW" dirty="0"/>
          </a:p>
          <a:p>
            <a:pPr lvl="1"/>
            <a:endParaRPr lang="zh-TW" altLang="en-US" dirty="0"/>
          </a:p>
        </p:txBody>
      </p:sp>
      <p:sp>
        <p:nvSpPr>
          <p:cNvPr id="15364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555DAB"/>
              </a:buClr>
              <a:buFont typeface="Wingdings" panose="05000000000000000000" pitchFamily="2" charset="2"/>
              <a:buChar char="q"/>
              <a:defRPr kumimoji="1" sz="28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lr>
                <a:srgbClr val="555DAB"/>
              </a:buClr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fld id="{8B342A62-1278-496F-86C6-2F8CF0565502}" type="slidenum">
              <a:rPr kumimoji="0" lang="en-US" altLang="zh-TW" sz="1300" smtClean="0">
                <a:solidFill>
                  <a:srgbClr val="003399"/>
                </a:solidFill>
                <a:latin typeface="Tahoma" panose="020B060403050404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t>4</a:t>
            </a:fld>
            <a:endParaRPr kumimoji="0" lang="en-US" altLang="zh-TW" sz="1300">
              <a:solidFill>
                <a:srgbClr val="003399"/>
              </a:solidFill>
              <a:latin typeface="Tahoma" panose="020B0604030504040204" pitchFamily="34" charset="0"/>
            </a:endParaRPr>
          </a:p>
        </p:txBody>
      </p:sp>
      <p:pic>
        <p:nvPicPr>
          <p:cNvPr id="1536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3938588"/>
            <a:ext cx="6350000" cy="273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矩形 5"/>
          <p:cNvSpPr>
            <a:spLocks noChangeArrowheads="1"/>
          </p:cNvSpPr>
          <p:nvPr/>
        </p:nvSpPr>
        <p:spPr bwMode="auto">
          <a:xfrm>
            <a:off x="611188" y="6492875"/>
            <a:ext cx="77771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555DAB"/>
              </a:buClr>
              <a:buFont typeface="Wingdings" panose="05000000000000000000" pitchFamily="2" charset="2"/>
              <a:buChar char="q"/>
              <a:defRPr kumimoji="1" sz="28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lr>
                <a:srgbClr val="555DAB"/>
              </a:buClr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zh-TW" altLang="en-US" sz="1200">
                <a:latin typeface="Arial" panose="020B0604020202020204" pitchFamily="34" charset="0"/>
                <a:ea typeface="新細明體" panose="02020500000000000000" pitchFamily="18" charset="-120"/>
              </a:rPr>
              <a:t>https://www.gns.net/media/1091/virtual-desktop-infrastructure-vdi.png?width=500&amp;height=215.25885558583104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軟體雲的便利性</a:t>
            </a:r>
          </a:p>
        </p:txBody>
      </p:sp>
      <p:sp>
        <p:nvSpPr>
          <p:cNvPr id="16387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b="1" dirty="0">
                <a:solidFill>
                  <a:srgbClr val="0033CC"/>
                </a:solidFill>
              </a:rPr>
              <a:t>隨時、隨地、隨需</a:t>
            </a:r>
            <a:endParaRPr lang="en-US" altLang="zh-TW" b="1" dirty="0">
              <a:solidFill>
                <a:srgbClr val="0033CC"/>
              </a:solidFill>
            </a:endParaRPr>
          </a:p>
          <a:p>
            <a:pPr lvl="1"/>
            <a:r>
              <a:rPr lang="zh-TW" altLang="en-US" dirty="0"/>
              <a:t>使用者可不受空間、地點、設備的限制，輕鬆存取所提供的</a:t>
            </a:r>
            <a:r>
              <a:rPr lang="zh-TW" altLang="en-US" b="1" dirty="0">
                <a:solidFill>
                  <a:srgbClr val="0033CC"/>
                </a:solidFill>
              </a:rPr>
              <a:t>各類軟體資源及服務</a:t>
            </a:r>
            <a:endParaRPr lang="en-US" altLang="zh-TW" b="1" dirty="0">
              <a:solidFill>
                <a:srgbClr val="0033CC"/>
              </a:solidFill>
            </a:endParaRPr>
          </a:p>
          <a:p>
            <a:pPr lvl="1"/>
            <a:r>
              <a:rPr lang="zh-TW" altLang="en-US" dirty="0"/>
              <a:t>不局限電腦教室的地點及開放時間，全校師生皆可</a:t>
            </a:r>
            <a:r>
              <a:rPr lang="zh-TW" altLang="en-US" b="1" dirty="0">
                <a:solidFill>
                  <a:srgbClr val="0033CC"/>
                </a:solidFill>
              </a:rPr>
              <a:t>隨時隨地</a:t>
            </a:r>
            <a:r>
              <a:rPr lang="zh-TW" altLang="en-US" dirty="0"/>
              <a:t>在家裡、在宿舍、在教室</a:t>
            </a:r>
            <a:r>
              <a:rPr lang="zh-TW" altLang="en-US" b="1" dirty="0">
                <a:solidFill>
                  <a:srgbClr val="0033CC"/>
                </a:solidFill>
              </a:rPr>
              <a:t>上機寫作業、做研究</a:t>
            </a:r>
            <a:endParaRPr lang="en-US" altLang="zh-TW" b="1" dirty="0">
              <a:solidFill>
                <a:srgbClr val="0033CC"/>
              </a:solidFill>
            </a:endParaRPr>
          </a:p>
          <a:p>
            <a:pPr lvl="1"/>
            <a:r>
              <a:rPr lang="zh-TW" altLang="en-US" b="1" dirty="0">
                <a:solidFill>
                  <a:srgbClr val="0033CC"/>
                </a:solidFill>
              </a:rPr>
              <a:t>在家裡寫作業的電腦桌面環境就跟實習課的上機環境一模一樣</a:t>
            </a:r>
            <a:endParaRPr lang="en-US" altLang="zh-TW" b="1" dirty="0">
              <a:solidFill>
                <a:srgbClr val="0033CC"/>
              </a:solidFill>
            </a:endParaRPr>
          </a:p>
          <a:p>
            <a:r>
              <a:rPr lang="zh-TW" altLang="en-US" b="1" dirty="0">
                <a:solidFill>
                  <a:srgbClr val="0033CC"/>
                </a:solidFill>
              </a:rPr>
              <a:t>免下載</a:t>
            </a:r>
            <a:r>
              <a:rPr lang="zh-TW" altLang="en-US" dirty="0"/>
              <a:t>、</a:t>
            </a:r>
            <a:r>
              <a:rPr lang="zh-TW" altLang="en-US" b="1" dirty="0">
                <a:solidFill>
                  <a:srgbClr val="0033CC"/>
                </a:solidFill>
              </a:rPr>
              <a:t>免安裝、免設定、免更新</a:t>
            </a:r>
            <a:endParaRPr lang="en-US" altLang="zh-TW" dirty="0"/>
          </a:p>
          <a:p>
            <a:pPr lvl="1"/>
            <a:r>
              <a:rPr lang="zh-TW" altLang="en-US" dirty="0"/>
              <a:t>全校師生可</a:t>
            </a:r>
            <a:r>
              <a:rPr lang="zh-TW" altLang="en-US" b="1" dirty="0">
                <a:solidFill>
                  <a:srgbClr val="00664D"/>
                </a:solidFill>
              </a:rPr>
              <a:t>直接使用</a:t>
            </a:r>
            <a:r>
              <a:rPr lang="zh-TW" altLang="en-US" b="1" dirty="0">
                <a:solidFill>
                  <a:srgbClr val="0033CC"/>
                </a:solidFill>
              </a:rPr>
              <a:t>校園授權軟體</a:t>
            </a:r>
            <a:endParaRPr lang="en-US" altLang="zh-TW" b="1" dirty="0">
              <a:solidFill>
                <a:srgbClr val="0033CC"/>
              </a:solidFill>
            </a:endParaRPr>
          </a:p>
          <a:p>
            <a:pPr lvl="1"/>
            <a:endParaRPr lang="en-US" altLang="zh-TW" dirty="0"/>
          </a:p>
          <a:p>
            <a:endParaRPr lang="zh-TW" altLang="en-US" dirty="0"/>
          </a:p>
        </p:txBody>
      </p:sp>
      <p:sp>
        <p:nvSpPr>
          <p:cNvPr id="16388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555DAB"/>
              </a:buClr>
              <a:buFont typeface="Wingdings" panose="05000000000000000000" pitchFamily="2" charset="2"/>
              <a:buChar char="q"/>
              <a:defRPr kumimoji="1" sz="28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lr>
                <a:srgbClr val="555DAB"/>
              </a:buClr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fld id="{B2F01D68-9255-46D0-AE64-31B2B799772A}" type="slidenum">
              <a:rPr kumimoji="0" lang="en-US" altLang="zh-TW" sz="1300" smtClean="0">
                <a:solidFill>
                  <a:srgbClr val="003399"/>
                </a:solidFill>
                <a:latin typeface="Tahoma" panose="020B060403050404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t>5</a:t>
            </a:fld>
            <a:endParaRPr kumimoji="0" lang="en-US" altLang="zh-TW" sz="1300">
              <a:solidFill>
                <a:srgbClr val="003399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GPU </a:t>
            </a:r>
            <a:r>
              <a:rPr lang="zh-TW" altLang="en-US" dirty="0"/>
              <a:t>加速卡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選擇一張適合的</a:t>
            </a:r>
            <a:r>
              <a:rPr lang="en-US" altLang="zh-TW" dirty="0"/>
              <a:t>GPU</a:t>
            </a:r>
            <a:r>
              <a:rPr lang="zh-TW" altLang="en-US" dirty="0"/>
              <a:t>卡，需同時支援</a:t>
            </a:r>
            <a:r>
              <a:rPr lang="en-US" altLang="zh-TW" dirty="0"/>
              <a:t>GRID</a:t>
            </a:r>
            <a:r>
              <a:rPr lang="zh-TW" altLang="en-US" dirty="0"/>
              <a:t>及</a:t>
            </a:r>
            <a:r>
              <a:rPr lang="en-US" altLang="zh-TW" dirty="0"/>
              <a:t>AI</a:t>
            </a:r>
            <a:r>
              <a:rPr lang="zh-TW" altLang="en-US" dirty="0"/>
              <a:t>深度學習。</a:t>
            </a:r>
            <a:endParaRPr lang="en-US" altLang="zh-TW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39DE90-4329-4DAA-953C-DF62A26D698C}" type="slidenum">
              <a:rPr lang="en-US" altLang="zh-TW" smtClean="0"/>
              <a:pPr>
                <a:defRPr/>
              </a:pPr>
              <a:t>6</a:t>
            </a:fld>
            <a:endParaRPr lang="en-US" altLang="zh-TW"/>
          </a:p>
        </p:txBody>
      </p:sp>
      <p:pic>
        <p:nvPicPr>
          <p:cNvPr id="5" name="Picture 8" descr="Tesla k80">
            <a:extLst>
              <a:ext uri="{FF2B5EF4-FFF2-40B4-BE49-F238E27FC236}">
                <a16:creationId xmlns:a16="http://schemas.microsoft.com/office/drawing/2014/main" id="{E3C1BE58-579B-41CB-84CE-8FA1765939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36955">
            <a:off x="2791998" y="2974454"/>
            <a:ext cx="4169909" cy="304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4008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何謂</a:t>
            </a:r>
            <a:r>
              <a:rPr lang="en-US" altLang="zh-TW" b="0" dirty="0"/>
              <a:t>NVIDIA GRID </a:t>
            </a:r>
            <a:r>
              <a:rPr lang="en-US" altLang="zh-TW" b="0" dirty="0" err="1"/>
              <a:t>vGPU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 </a:t>
            </a:r>
            <a:r>
              <a:rPr lang="en-US" altLang="zh-TW" dirty="0"/>
              <a:t>GRID </a:t>
            </a:r>
            <a:r>
              <a:rPr lang="en-US" altLang="zh-TW" dirty="0" err="1"/>
              <a:t>vGPU</a:t>
            </a:r>
            <a:r>
              <a:rPr lang="en-US" altLang="zh-TW" dirty="0"/>
              <a:t> </a:t>
            </a:r>
            <a:r>
              <a:rPr lang="zh-TW" altLang="en-US" dirty="0"/>
              <a:t>是 </a:t>
            </a:r>
            <a:r>
              <a:rPr lang="en-US" altLang="zh-TW" dirty="0"/>
              <a:t>NVIDIA </a:t>
            </a:r>
            <a:r>
              <a:rPr lang="zh-TW" altLang="en-US" dirty="0"/>
              <a:t>所提供的一項圖形加速技術，讓 多個虛擬桌面能共用一個單一 </a:t>
            </a:r>
            <a:r>
              <a:rPr lang="en-US" altLang="zh-TW" dirty="0"/>
              <a:t>GPU (</a:t>
            </a:r>
            <a:r>
              <a:rPr lang="zh-TW" altLang="en-US" dirty="0"/>
              <a:t>圖形處理器</a:t>
            </a:r>
            <a:r>
              <a:rPr lang="en-US" altLang="zh-TW" dirty="0"/>
              <a:t>)</a:t>
            </a:r>
            <a:r>
              <a:rPr lang="zh-TW" altLang="en-US" dirty="0"/>
              <a:t>。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39DE90-4329-4DAA-953C-DF62A26D698C}" type="slidenum">
              <a:rPr lang="en-US" altLang="zh-TW" smtClean="0"/>
              <a:pPr>
                <a:defRPr/>
              </a:pPr>
              <a:t>7</a:t>
            </a:fld>
            <a:endParaRPr lang="en-US" altLang="zh-TW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3068960"/>
            <a:ext cx="6110548" cy="3562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2121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0" dirty="0"/>
              <a:t>NVIDIA </a:t>
            </a:r>
            <a:r>
              <a:rPr lang="zh-TW" altLang="en-US" b="0" dirty="0"/>
              <a:t>支援深度學習的</a:t>
            </a:r>
            <a:r>
              <a:rPr lang="en-US" altLang="zh-TW" b="0" dirty="0"/>
              <a:t>GPU</a:t>
            </a:r>
            <a:endParaRPr lang="zh-TW" altLang="en-US" dirty="0"/>
          </a:p>
        </p:txBody>
      </p:sp>
      <p:pic>
        <p:nvPicPr>
          <p:cNvPr id="7" name="內容版面配置區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0815" y="1340768"/>
            <a:ext cx="8432673" cy="4320480"/>
          </a:xfrm>
          <a:prstGeom prst="rect">
            <a:avLst/>
          </a:prstGeom>
        </p:spPr>
      </p:pic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39DE90-4329-4DAA-953C-DF62A26D698C}" type="slidenum">
              <a:rPr lang="en-US" altLang="zh-TW" smtClean="0"/>
              <a:pPr>
                <a:defRPr/>
              </a:pPr>
              <a:t>8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055053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標題 1"/>
          <p:cNvSpPr>
            <a:spLocks noGrp="1"/>
          </p:cNvSpPr>
          <p:nvPr>
            <p:ph type="title"/>
          </p:nvPr>
        </p:nvSpPr>
        <p:spPr>
          <a:xfrm>
            <a:off x="1187450" y="288925"/>
            <a:ext cx="8064500" cy="827088"/>
          </a:xfrm>
        </p:spPr>
        <p:txBody>
          <a:bodyPr/>
          <a:lstStyle/>
          <a:p>
            <a:r>
              <a:rPr lang="zh-TW" altLang="en-US" sz="3600" dirty="0"/>
              <a:t>軟體雲、</a:t>
            </a:r>
            <a:r>
              <a:rPr lang="en-US" altLang="zh-TW" sz="3600" dirty="0"/>
              <a:t>3D</a:t>
            </a:r>
            <a:r>
              <a:rPr lang="zh-TW" altLang="en-US" sz="3600" dirty="0"/>
              <a:t>雲、</a:t>
            </a:r>
            <a:r>
              <a:rPr lang="en-US" altLang="zh-TW" sz="3600" dirty="0"/>
              <a:t>AI</a:t>
            </a:r>
            <a:r>
              <a:rPr lang="zh-TW" altLang="en-US" sz="3600" dirty="0"/>
              <a:t>教學雲</a:t>
            </a:r>
            <a:r>
              <a:rPr lang="en-US" altLang="zh-TW" sz="3600" dirty="0"/>
              <a:t>–</a:t>
            </a:r>
            <a:r>
              <a:rPr lang="zh-TW" altLang="en-US" sz="3600" dirty="0"/>
              <a:t> 架構</a:t>
            </a:r>
          </a:p>
        </p:txBody>
      </p:sp>
      <p:sp>
        <p:nvSpPr>
          <p:cNvPr id="17411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555DAB"/>
              </a:buClr>
              <a:buFont typeface="Wingdings" panose="05000000000000000000" pitchFamily="2" charset="2"/>
              <a:buChar char="q"/>
              <a:defRPr kumimoji="1" sz="28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lr>
                <a:srgbClr val="555DAB"/>
              </a:buClr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fld id="{7DFD2F53-176E-43F7-A9CB-9F6D40D3E7D9}" type="slidenum">
              <a:rPr kumimoji="0" lang="en-US" altLang="zh-TW" sz="1300" smtClean="0">
                <a:solidFill>
                  <a:srgbClr val="003399"/>
                </a:solidFill>
                <a:latin typeface="Tahoma" panose="020B060403050404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t>9</a:t>
            </a:fld>
            <a:endParaRPr kumimoji="0" lang="en-US" altLang="zh-TW" sz="1300">
              <a:solidFill>
                <a:srgbClr val="003399"/>
              </a:solidFill>
              <a:latin typeface="Tahoma" panose="020B0604030504040204" pitchFamily="34" charset="0"/>
            </a:endParaRPr>
          </a:p>
        </p:txBody>
      </p:sp>
      <p:sp>
        <p:nvSpPr>
          <p:cNvPr id="17412" name="矩形 6"/>
          <p:cNvSpPr>
            <a:spLocks noChangeArrowheads="1"/>
          </p:cNvSpPr>
          <p:nvPr/>
        </p:nvSpPr>
        <p:spPr bwMode="auto">
          <a:xfrm>
            <a:off x="2124075" y="6464300"/>
            <a:ext cx="669607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555DAB"/>
              </a:buClr>
              <a:buFont typeface="Wingdings" panose="05000000000000000000" pitchFamily="2" charset="2"/>
              <a:buChar char="q"/>
              <a:defRPr kumimoji="1" sz="28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lr>
                <a:srgbClr val="555DAB"/>
              </a:buClr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TW" sz="1200">
                <a:latin typeface="Arial" panose="020B0604020202020204" pitchFamily="34" charset="0"/>
                <a:ea typeface="新細明體" panose="02020500000000000000" pitchFamily="18" charset="-120"/>
              </a:rPr>
              <a:t>Source: </a:t>
            </a:r>
            <a:r>
              <a:rPr lang="zh-TW" altLang="en-US" sz="1200">
                <a:latin typeface="Arial" panose="020B0604020202020204" pitchFamily="34" charset="0"/>
                <a:ea typeface="新細明體" panose="02020500000000000000" pitchFamily="18" charset="-120"/>
              </a:rPr>
              <a:t>http://i0.wp.com/mythoughtsonit.com/wp-content/uploads/2012/10/vdi.jpg</a:t>
            </a: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0449" y="1258325"/>
            <a:ext cx="5897775" cy="5152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Worldwide design template">
  <a:themeElements>
    <a:clrScheme name="1_Worldwide design template 15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66FF"/>
      </a:hlink>
      <a:folHlink>
        <a:srgbClr val="0099FF"/>
      </a:folHlink>
    </a:clrScheme>
    <a:fontScheme name="1_Worldwide design template">
      <a:majorFont>
        <a:latin typeface="Tahoma"/>
        <a:ea typeface="標楷體"/>
        <a:cs typeface=""/>
      </a:majorFont>
      <a:minorFont>
        <a:latin typeface="Trebuchet MS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新細明體" pitchFamily="18" charset="-120"/>
          </a:defRPr>
        </a:defPPr>
      </a:lstStyle>
    </a:lnDef>
  </a:objectDefaults>
  <a:extraClrSchemeLst>
    <a:extraClrScheme>
      <a:clrScheme name="1_Worldwide design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Worldwide design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Worldwide design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Worldwide design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Worldwide design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Worldwide design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orldwide design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orldwide design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orldwide design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orldwide design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orldwide design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orldwide design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orldwide design templat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Worldwide design template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Worldwide design template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3366FF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WCQM-MA-12-05-2004</Template>
  <TotalTime>20297</TotalTime>
  <Words>550</Words>
  <Application>Microsoft Office PowerPoint</Application>
  <PresentationFormat>如螢幕大小 (4:3)</PresentationFormat>
  <Paragraphs>70</Paragraphs>
  <Slides>16</Slides>
  <Notes>3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16</vt:i4>
      </vt:variant>
    </vt:vector>
  </HeadingPairs>
  <TitlesOfParts>
    <vt:vector size="23" baseType="lpstr">
      <vt:lpstr>新細明體</vt:lpstr>
      <vt:lpstr>標楷體</vt:lpstr>
      <vt:lpstr>Arial</vt:lpstr>
      <vt:lpstr>Tahoma</vt:lpstr>
      <vt:lpstr>Trebuchet MS</vt:lpstr>
      <vt:lpstr>Wingdings</vt:lpstr>
      <vt:lpstr>1_Worldwide design template</vt:lpstr>
      <vt:lpstr>  多雲整合虛擬桌面平台 建置經驗分享  </vt:lpstr>
      <vt:lpstr>本案目的</vt:lpstr>
      <vt:lpstr>虛擬桌面基礎架構-VDI</vt:lpstr>
      <vt:lpstr>軟體雲的便利性</vt:lpstr>
      <vt:lpstr>軟體雲的便利性</vt:lpstr>
      <vt:lpstr>GPU 加速卡</vt:lpstr>
      <vt:lpstr>何謂NVIDIA GRID vGPU</vt:lpstr>
      <vt:lpstr>NVIDIA 支援深度學習的GPU</vt:lpstr>
      <vt:lpstr>軟體雲、3D雲、AI教學雲– 架構</vt:lpstr>
      <vt:lpstr>建置規劃</vt:lpstr>
      <vt:lpstr>伺服器</vt:lpstr>
      <vt:lpstr>PowerPoint 簡報</vt:lpstr>
      <vt:lpstr>PowerPoint 簡報</vt:lpstr>
      <vt:lpstr>PowerPoint 簡報</vt:lpstr>
      <vt:lpstr>建置心得</vt:lpstr>
      <vt:lpstr>PowerPoint 簡報</vt:lpstr>
    </vt:vector>
  </TitlesOfParts>
  <Company>My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 Infrastructure</dc:title>
  <dc:creator>Glenn Hsu</dc:creator>
  <cp:lastModifiedBy>Windows 使用者</cp:lastModifiedBy>
  <cp:revision>1041</cp:revision>
  <cp:lastPrinted>2017-12-25T09:15:08Z</cp:lastPrinted>
  <dcterms:created xsi:type="dcterms:W3CDTF">2004-12-08T08:18:40Z</dcterms:created>
  <dcterms:modified xsi:type="dcterms:W3CDTF">2021-04-28T02:01:15Z</dcterms:modified>
</cp:coreProperties>
</file>