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 id="2147483679" r:id="rId2"/>
  </p:sldMasterIdLst>
  <p:notesMasterIdLst>
    <p:notesMasterId r:id="rId23"/>
  </p:notesMasterIdLst>
  <p:handoutMasterIdLst>
    <p:handoutMasterId r:id="rId24"/>
  </p:handoutMasterIdLst>
  <p:sldIdLst>
    <p:sldId id="256" r:id="rId3"/>
    <p:sldId id="392" r:id="rId4"/>
    <p:sldId id="415" r:id="rId5"/>
    <p:sldId id="370" r:id="rId6"/>
    <p:sldId id="416" r:id="rId7"/>
    <p:sldId id="278" r:id="rId8"/>
    <p:sldId id="404" r:id="rId9"/>
    <p:sldId id="327" r:id="rId10"/>
    <p:sldId id="407" r:id="rId11"/>
    <p:sldId id="413" r:id="rId12"/>
    <p:sldId id="364" r:id="rId13"/>
    <p:sldId id="412" r:id="rId14"/>
    <p:sldId id="409" r:id="rId15"/>
    <p:sldId id="414" r:id="rId16"/>
    <p:sldId id="359" r:id="rId17"/>
    <p:sldId id="406" r:id="rId18"/>
    <p:sldId id="411" r:id="rId19"/>
    <p:sldId id="391" r:id="rId20"/>
    <p:sldId id="368" r:id="rId21"/>
    <p:sldId id="280" r:id="rId22"/>
  </p:sldIdLst>
  <p:sldSz cx="12192000" cy="6858000"/>
  <p:notesSz cx="6797675" cy="9926638"/>
  <p:defaultTex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3A1C"/>
    <a:srgbClr val="F23C00"/>
    <a:srgbClr val="FFCCCC"/>
    <a:srgbClr val="D870BB"/>
    <a:srgbClr val="ABE4F1"/>
    <a:srgbClr val="73D2E8"/>
    <a:srgbClr val="0D7A94"/>
    <a:srgbClr val="EEEEEE"/>
    <a:srgbClr val="7CAF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9" autoAdjust="0"/>
    <p:restoredTop sz="93622"/>
  </p:normalViewPr>
  <p:slideViewPr>
    <p:cSldViewPr snapToGrid="0" snapToObjects="1">
      <p:cViewPr varScale="1">
        <p:scale>
          <a:sx n="108" d="100"/>
          <a:sy n="108" d="100"/>
        </p:scale>
        <p:origin x="696" y="102"/>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5" d="100"/>
          <a:sy n="85" d="100"/>
        </p:scale>
        <p:origin x="2680"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explosion val="2"/>
            <c:spPr>
              <a:solidFill>
                <a:schemeClr val="accent6">
                  <a:lumMod val="50000"/>
                </a:schemeClr>
              </a:solidFill>
              <a:ln w="19050">
                <a:solidFill>
                  <a:schemeClr val="lt1"/>
                </a:solidFill>
              </a:ln>
              <a:effectLst/>
            </c:spPr>
            <c:extLst>
              <c:ext xmlns:c16="http://schemas.microsoft.com/office/drawing/2014/chart" uri="{C3380CC4-5D6E-409C-BE32-E72D297353CC}">
                <c16:uniqueId val="{00000001-7A47-4FD0-B6EB-139CC00A3BD5}"/>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7A47-4FD0-B6EB-139CC00A3BD5}"/>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7A47-4FD0-B6EB-139CC00A3BD5}"/>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7A47-4FD0-B6EB-139CC00A3BD5}"/>
              </c:ext>
            </c:extLst>
          </c:dPt>
          <c:dLbls>
            <c:delete val="1"/>
          </c:dLbls>
          <c:cat>
            <c:strRef>
              <c:f>Sheet1!$A$2:$A$3</c:f>
              <c:strCache>
                <c:ptCount val="2"/>
                <c:pt idx="0">
                  <c:v>第1-2期</c:v>
                </c:pt>
                <c:pt idx="1">
                  <c:v>第1-1期</c:v>
                </c:pt>
              </c:strCache>
            </c:strRef>
          </c:cat>
          <c:val>
            <c:numRef>
              <c:f>Sheet1!$B$2:$B$3</c:f>
              <c:numCache>
                <c:formatCode>0%</c:formatCode>
                <c:ptCount val="2"/>
                <c:pt idx="0">
                  <c:v>0.5</c:v>
                </c:pt>
                <c:pt idx="1">
                  <c:v>0.5</c:v>
                </c:pt>
              </c:numCache>
            </c:numRef>
          </c:val>
          <c:extLst>
            <c:ext xmlns:c16="http://schemas.microsoft.com/office/drawing/2014/chart" uri="{C3380CC4-5D6E-409C-BE32-E72D297353CC}">
              <c16:uniqueId val="{00000008-7A47-4FD0-B6EB-139CC00A3BD5}"/>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zh-TW"/>
        </a:p>
      </c:txPr>
    </c:legend>
    <c:plotVisOnly val="1"/>
    <c:dispBlanksAs val="gap"/>
    <c:showDLblsOverMax val="0"/>
  </c:chart>
  <c:spPr>
    <a:noFill/>
    <a:ln>
      <a:noFill/>
    </a:ln>
    <a:effectLst/>
  </c:spPr>
  <c:txPr>
    <a:bodyPr/>
    <a:lstStyle/>
    <a:p>
      <a:pPr>
        <a:defRPr/>
      </a:pPr>
      <a:endParaRPr lang="zh-TW"/>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10E4D4-E9C7-441C-8AF1-92F2BBCDE169}" type="doc">
      <dgm:prSet loTypeId="urn:microsoft.com/office/officeart/2005/8/layout/gear1" loCatId="cycle" qsTypeId="urn:microsoft.com/office/officeart/2005/8/quickstyle/simple1" qsCatId="simple" csTypeId="urn:microsoft.com/office/officeart/2005/8/colors/colorful4" csCatId="colorful" phldr="1"/>
      <dgm:spPr/>
    </dgm:pt>
    <dgm:pt modelId="{1C4B1445-EDBE-47AF-823D-83D5E9B410B3}">
      <dgm:prSet phldrT="[文字]"/>
      <dgm:spPr/>
      <dgm:t>
        <a:bodyPr/>
        <a:lstStyle/>
        <a:p>
          <a:r>
            <a:rPr lang="zh-TW" altLang="en-US" dirty="0"/>
            <a:t>發揮集中化成效</a:t>
          </a:r>
        </a:p>
      </dgm:t>
    </dgm:pt>
    <dgm:pt modelId="{33FFA3C7-E15A-44C1-A9A0-0EEF080418A2}" type="parTrans" cxnId="{88B02174-BB9C-4720-82FC-D31A8CC1227E}">
      <dgm:prSet/>
      <dgm:spPr/>
      <dgm:t>
        <a:bodyPr/>
        <a:lstStyle/>
        <a:p>
          <a:endParaRPr lang="zh-TW" altLang="en-US"/>
        </a:p>
      </dgm:t>
    </dgm:pt>
    <dgm:pt modelId="{40E5ACC1-E72F-4795-A016-AD24C306936B}" type="sibTrans" cxnId="{88B02174-BB9C-4720-82FC-D31A8CC1227E}">
      <dgm:prSet/>
      <dgm:spPr/>
      <dgm:t>
        <a:bodyPr/>
        <a:lstStyle/>
        <a:p>
          <a:endParaRPr lang="zh-TW" altLang="en-US"/>
        </a:p>
      </dgm:t>
    </dgm:pt>
    <dgm:pt modelId="{5A7276FC-5935-45A7-B3DB-936DB04F7CD3}">
      <dgm:prSet phldrT="[文字]"/>
      <dgm:spPr/>
      <dgm:t>
        <a:bodyPr/>
        <a:lstStyle/>
        <a:p>
          <a:r>
            <a:rPr lang="zh-TW" altLang="en-US" dirty="0"/>
            <a:t>確保有效運作</a:t>
          </a:r>
        </a:p>
      </dgm:t>
    </dgm:pt>
    <dgm:pt modelId="{2C6EBB4E-DE5E-4C3B-BC1C-E73CE76B94B1}" type="parTrans" cxnId="{470F4688-027E-4509-9413-3CCA322121CA}">
      <dgm:prSet/>
      <dgm:spPr/>
      <dgm:t>
        <a:bodyPr/>
        <a:lstStyle/>
        <a:p>
          <a:endParaRPr lang="zh-TW" altLang="en-US"/>
        </a:p>
      </dgm:t>
    </dgm:pt>
    <dgm:pt modelId="{CEEE5766-83F6-4B83-B061-9082B1812B89}" type="sibTrans" cxnId="{470F4688-027E-4509-9413-3CCA322121CA}">
      <dgm:prSet/>
      <dgm:spPr/>
      <dgm:t>
        <a:bodyPr/>
        <a:lstStyle/>
        <a:p>
          <a:endParaRPr lang="zh-TW" altLang="en-US"/>
        </a:p>
      </dgm:t>
    </dgm:pt>
    <dgm:pt modelId="{D24C0D38-D2BC-4EED-A6C3-1F01785F8E90}">
      <dgm:prSet phldrT="[文字]"/>
      <dgm:spPr/>
      <dgm:t>
        <a:bodyPr/>
        <a:lstStyle/>
        <a:p>
          <a:r>
            <a:rPr lang="zh-TW" altLang="en-US" dirty="0"/>
            <a:t>確認維運品質</a:t>
          </a:r>
        </a:p>
      </dgm:t>
    </dgm:pt>
    <dgm:pt modelId="{EFAD0BEC-AB69-40EE-81CF-215532C396A6}" type="parTrans" cxnId="{CBB62FFA-42A5-4083-A0A9-39F2FCD55497}">
      <dgm:prSet/>
      <dgm:spPr/>
      <dgm:t>
        <a:bodyPr/>
        <a:lstStyle/>
        <a:p>
          <a:endParaRPr lang="zh-TW" altLang="en-US"/>
        </a:p>
      </dgm:t>
    </dgm:pt>
    <dgm:pt modelId="{64B8A6F7-932F-4834-9230-F72FA1D41FFB}" type="sibTrans" cxnId="{CBB62FFA-42A5-4083-A0A9-39F2FCD55497}">
      <dgm:prSet/>
      <dgm:spPr/>
      <dgm:t>
        <a:bodyPr/>
        <a:lstStyle/>
        <a:p>
          <a:endParaRPr lang="zh-TW" altLang="en-US"/>
        </a:p>
      </dgm:t>
    </dgm:pt>
    <dgm:pt modelId="{61AAAF46-D068-4155-AD93-0FF250B2FB57}" type="pres">
      <dgm:prSet presAssocID="{1110E4D4-E9C7-441C-8AF1-92F2BBCDE169}" presName="composite" presStyleCnt="0">
        <dgm:presLayoutVars>
          <dgm:chMax val="3"/>
          <dgm:animLvl val="lvl"/>
          <dgm:resizeHandles val="exact"/>
        </dgm:presLayoutVars>
      </dgm:prSet>
      <dgm:spPr/>
    </dgm:pt>
    <dgm:pt modelId="{A69FAAF4-F0FD-40DF-8E00-CF87D5D634C2}" type="pres">
      <dgm:prSet presAssocID="{1C4B1445-EDBE-47AF-823D-83D5E9B410B3}" presName="gear1" presStyleLbl="node1" presStyleIdx="0" presStyleCnt="3">
        <dgm:presLayoutVars>
          <dgm:chMax val="1"/>
          <dgm:bulletEnabled val="1"/>
        </dgm:presLayoutVars>
      </dgm:prSet>
      <dgm:spPr/>
      <dgm:t>
        <a:bodyPr/>
        <a:lstStyle/>
        <a:p>
          <a:endParaRPr lang="zh-TW" altLang="en-US"/>
        </a:p>
      </dgm:t>
    </dgm:pt>
    <dgm:pt modelId="{29355187-D6C9-419F-A245-6F6AAD76B2EB}" type="pres">
      <dgm:prSet presAssocID="{1C4B1445-EDBE-47AF-823D-83D5E9B410B3}" presName="gear1srcNode" presStyleLbl="node1" presStyleIdx="0" presStyleCnt="3"/>
      <dgm:spPr/>
      <dgm:t>
        <a:bodyPr/>
        <a:lstStyle/>
        <a:p>
          <a:endParaRPr lang="zh-TW" altLang="en-US"/>
        </a:p>
      </dgm:t>
    </dgm:pt>
    <dgm:pt modelId="{41667B8C-A8D3-4B37-AC1D-596D7ACC4D80}" type="pres">
      <dgm:prSet presAssocID="{1C4B1445-EDBE-47AF-823D-83D5E9B410B3}" presName="gear1dstNode" presStyleLbl="node1" presStyleIdx="0" presStyleCnt="3"/>
      <dgm:spPr/>
      <dgm:t>
        <a:bodyPr/>
        <a:lstStyle/>
        <a:p>
          <a:endParaRPr lang="zh-TW" altLang="en-US"/>
        </a:p>
      </dgm:t>
    </dgm:pt>
    <dgm:pt modelId="{C57EA9F9-E61B-4711-8E25-D159C97811E2}" type="pres">
      <dgm:prSet presAssocID="{5A7276FC-5935-45A7-B3DB-936DB04F7CD3}" presName="gear2" presStyleLbl="node1" presStyleIdx="1" presStyleCnt="3">
        <dgm:presLayoutVars>
          <dgm:chMax val="1"/>
          <dgm:bulletEnabled val="1"/>
        </dgm:presLayoutVars>
      </dgm:prSet>
      <dgm:spPr/>
      <dgm:t>
        <a:bodyPr/>
        <a:lstStyle/>
        <a:p>
          <a:endParaRPr lang="zh-TW" altLang="en-US"/>
        </a:p>
      </dgm:t>
    </dgm:pt>
    <dgm:pt modelId="{F4AD0F9C-834C-474E-9F69-6EC5F489AACC}" type="pres">
      <dgm:prSet presAssocID="{5A7276FC-5935-45A7-B3DB-936DB04F7CD3}" presName="gear2srcNode" presStyleLbl="node1" presStyleIdx="1" presStyleCnt="3"/>
      <dgm:spPr/>
      <dgm:t>
        <a:bodyPr/>
        <a:lstStyle/>
        <a:p>
          <a:endParaRPr lang="zh-TW" altLang="en-US"/>
        </a:p>
      </dgm:t>
    </dgm:pt>
    <dgm:pt modelId="{E2ED3A21-2675-4F55-ACF6-560EA5CA4BF8}" type="pres">
      <dgm:prSet presAssocID="{5A7276FC-5935-45A7-B3DB-936DB04F7CD3}" presName="gear2dstNode" presStyleLbl="node1" presStyleIdx="1" presStyleCnt="3"/>
      <dgm:spPr/>
      <dgm:t>
        <a:bodyPr/>
        <a:lstStyle/>
        <a:p>
          <a:endParaRPr lang="zh-TW" altLang="en-US"/>
        </a:p>
      </dgm:t>
    </dgm:pt>
    <dgm:pt modelId="{1DCD05AE-34DB-4D70-BCC5-146E02A957FF}" type="pres">
      <dgm:prSet presAssocID="{D24C0D38-D2BC-4EED-A6C3-1F01785F8E90}" presName="gear3" presStyleLbl="node1" presStyleIdx="2" presStyleCnt="3"/>
      <dgm:spPr/>
      <dgm:t>
        <a:bodyPr/>
        <a:lstStyle/>
        <a:p>
          <a:endParaRPr lang="zh-TW" altLang="en-US"/>
        </a:p>
      </dgm:t>
    </dgm:pt>
    <dgm:pt modelId="{9747BE91-AE8D-4828-BAA2-3A950557708C}" type="pres">
      <dgm:prSet presAssocID="{D24C0D38-D2BC-4EED-A6C3-1F01785F8E90}" presName="gear3tx" presStyleLbl="node1" presStyleIdx="2" presStyleCnt="3">
        <dgm:presLayoutVars>
          <dgm:chMax val="1"/>
          <dgm:bulletEnabled val="1"/>
        </dgm:presLayoutVars>
      </dgm:prSet>
      <dgm:spPr/>
      <dgm:t>
        <a:bodyPr/>
        <a:lstStyle/>
        <a:p>
          <a:endParaRPr lang="zh-TW" altLang="en-US"/>
        </a:p>
      </dgm:t>
    </dgm:pt>
    <dgm:pt modelId="{BCDEC1C2-6641-478E-9B81-8C6F839ED2F2}" type="pres">
      <dgm:prSet presAssocID="{D24C0D38-D2BC-4EED-A6C3-1F01785F8E90}" presName="gear3srcNode" presStyleLbl="node1" presStyleIdx="2" presStyleCnt="3"/>
      <dgm:spPr/>
      <dgm:t>
        <a:bodyPr/>
        <a:lstStyle/>
        <a:p>
          <a:endParaRPr lang="zh-TW" altLang="en-US"/>
        </a:p>
      </dgm:t>
    </dgm:pt>
    <dgm:pt modelId="{DE1AC5FB-9F30-4008-83E9-B1B03F0E517B}" type="pres">
      <dgm:prSet presAssocID="{D24C0D38-D2BC-4EED-A6C3-1F01785F8E90}" presName="gear3dstNode" presStyleLbl="node1" presStyleIdx="2" presStyleCnt="3"/>
      <dgm:spPr/>
      <dgm:t>
        <a:bodyPr/>
        <a:lstStyle/>
        <a:p>
          <a:endParaRPr lang="zh-TW" altLang="en-US"/>
        </a:p>
      </dgm:t>
    </dgm:pt>
    <dgm:pt modelId="{22B65A7D-31A6-4917-9609-7FB2F1A9D5A9}" type="pres">
      <dgm:prSet presAssocID="{40E5ACC1-E72F-4795-A016-AD24C306936B}" presName="connector1" presStyleLbl="sibTrans2D1" presStyleIdx="0" presStyleCnt="3"/>
      <dgm:spPr/>
      <dgm:t>
        <a:bodyPr/>
        <a:lstStyle/>
        <a:p>
          <a:endParaRPr lang="zh-TW" altLang="en-US"/>
        </a:p>
      </dgm:t>
    </dgm:pt>
    <dgm:pt modelId="{2478D91F-4A97-48B9-9824-D9E925B9634A}" type="pres">
      <dgm:prSet presAssocID="{CEEE5766-83F6-4B83-B061-9082B1812B89}" presName="connector2" presStyleLbl="sibTrans2D1" presStyleIdx="1" presStyleCnt="3"/>
      <dgm:spPr/>
      <dgm:t>
        <a:bodyPr/>
        <a:lstStyle/>
        <a:p>
          <a:endParaRPr lang="zh-TW" altLang="en-US"/>
        </a:p>
      </dgm:t>
    </dgm:pt>
    <dgm:pt modelId="{A3E9DA9E-DBE9-4113-9993-36CEB04ECCEE}" type="pres">
      <dgm:prSet presAssocID="{64B8A6F7-932F-4834-9230-F72FA1D41FFB}" presName="connector3" presStyleLbl="sibTrans2D1" presStyleIdx="2" presStyleCnt="3"/>
      <dgm:spPr/>
      <dgm:t>
        <a:bodyPr/>
        <a:lstStyle/>
        <a:p>
          <a:endParaRPr lang="zh-TW" altLang="en-US"/>
        </a:p>
      </dgm:t>
    </dgm:pt>
  </dgm:ptLst>
  <dgm:cxnLst>
    <dgm:cxn modelId="{9DA22A85-E3EF-4C19-98DB-1245D9E67286}" type="presOf" srcId="{CEEE5766-83F6-4B83-B061-9082B1812B89}" destId="{2478D91F-4A97-48B9-9824-D9E925B9634A}" srcOrd="0" destOrd="0" presId="urn:microsoft.com/office/officeart/2005/8/layout/gear1"/>
    <dgm:cxn modelId="{EDFE3803-C7D0-4C7F-88A2-86A53BAF208B}" type="presOf" srcId="{D24C0D38-D2BC-4EED-A6C3-1F01785F8E90}" destId="{9747BE91-AE8D-4828-BAA2-3A950557708C}" srcOrd="1" destOrd="0" presId="urn:microsoft.com/office/officeart/2005/8/layout/gear1"/>
    <dgm:cxn modelId="{470F4688-027E-4509-9413-3CCA322121CA}" srcId="{1110E4D4-E9C7-441C-8AF1-92F2BBCDE169}" destId="{5A7276FC-5935-45A7-B3DB-936DB04F7CD3}" srcOrd="1" destOrd="0" parTransId="{2C6EBB4E-DE5E-4C3B-BC1C-E73CE76B94B1}" sibTransId="{CEEE5766-83F6-4B83-B061-9082B1812B89}"/>
    <dgm:cxn modelId="{ADB85FC8-56BD-48DA-BF23-DD31B89F077D}" type="presOf" srcId="{40E5ACC1-E72F-4795-A016-AD24C306936B}" destId="{22B65A7D-31A6-4917-9609-7FB2F1A9D5A9}" srcOrd="0" destOrd="0" presId="urn:microsoft.com/office/officeart/2005/8/layout/gear1"/>
    <dgm:cxn modelId="{9C565154-8B44-4375-B1D3-B29679A5D9DF}" type="presOf" srcId="{D24C0D38-D2BC-4EED-A6C3-1F01785F8E90}" destId="{BCDEC1C2-6641-478E-9B81-8C6F839ED2F2}" srcOrd="2" destOrd="0" presId="urn:microsoft.com/office/officeart/2005/8/layout/gear1"/>
    <dgm:cxn modelId="{605706B7-6F5E-4A3D-BE12-B4F59E7E9174}" type="presOf" srcId="{1C4B1445-EDBE-47AF-823D-83D5E9B410B3}" destId="{29355187-D6C9-419F-A245-6F6AAD76B2EB}" srcOrd="1" destOrd="0" presId="urn:microsoft.com/office/officeart/2005/8/layout/gear1"/>
    <dgm:cxn modelId="{88B02174-BB9C-4720-82FC-D31A8CC1227E}" srcId="{1110E4D4-E9C7-441C-8AF1-92F2BBCDE169}" destId="{1C4B1445-EDBE-47AF-823D-83D5E9B410B3}" srcOrd="0" destOrd="0" parTransId="{33FFA3C7-E15A-44C1-A9A0-0EEF080418A2}" sibTransId="{40E5ACC1-E72F-4795-A016-AD24C306936B}"/>
    <dgm:cxn modelId="{2F1DA2D1-072F-4D1D-8FEB-D43721178189}" type="presOf" srcId="{D24C0D38-D2BC-4EED-A6C3-1F01785F8E90}" destId="{DE1AC5FB-9F30-4008-83E9-B1B03F0E517B}" srcOrd="3" destOrd="0" presId="urn:microsoft.com/office/officeart/2005/8/layout/gear1"/>
    <dgm:cxn modelId="{EE23275E-3705-4044-9739-55CAE1884392}" type="presOf" srcId="{D24C0D38-D2BC-4EED-A6C3-1F01785F8E90}" destId="{1DCD05AE-34DB-4D70-BCC5-146E02A957FF}" srcOrd="0" destOrd="0" presId="urn:microsoft.com/office/officeart/2005/8/layout/gear1"/>
    <dgm:cxn modelId="{2EBEF4C8-0617-4B4F-9DEB-B97EE12489ED}" type="presOf" srcId="{5A7276FC-5935-45A7-B3DB-936DB04F7CD3}" destId="{F4AD0F9C-834C-474E-9F69-6EC5F489AACC}" srcOrd="1" destOrd="0" presId="urn:microsoft.com/office/officeart/2005/8/layout/gear1"/>
    <dgm:cxn modelId="{018CF664-F472-4169-BFF9-7EC0D9A2844B}" type="presOf" srcId="{1C4B1445-EDBE-47AF-823D-83D5E9B410B3}" destId="{41667B8C-A8D3-4B37-AC1D-596D7ACC4D80}" srcOrd="2" destOrd="0" presId="urn:microsoft.com/office/officeart/2005/8/layout/gear1"/>
    <dgm:cxn modelId="{8F059C31-24CB-4D14-9310-12E5207568CB}" type="presOf" srcId="{64B8A6F7-932F-4834-9230-F72FA1D41FFB}" destId="{A3E9DA9E-DBE9-4113-9993-36CEB04ECCEE}" srcOrd="0" destOrd="0" presId="urn:microsoft.com/office/officeart/2005/8/layout/gear1"/>
    <dgm:cxn modelId="{8424E1EB-5212-4F93-B9F5-08CF651475AD}" type="presOf" srcId="{1110E4D4-E9C7-441C-8AF1-92F2BBCDE169}" destId="{61AAAF46-D068-4155-AD93-0FF250B2FB57}" srcOrd="0" destOrd="0" presId="urn:microsoft.com/office/officeart/2005/8/layout/gear1"/>
    <dgm:cxn modelId="{CBB62FFA-42A5-4083-A0A9-39F2FCD55497}" srcId="{1110E4D4-E9C7-441C-8AF1-92F2BBCDE169}" destId="{D24C0D38-D2BC-4EED-A6C3-1F01785F8E90}" srcOrd="2" destOrd="0" parTransId="{EFAD0BEC-AB69-40EE-81CF-215532C396A6}" sibTransId="{64B8A6F7-932F-4834-9230-F72FA1D41FFB}"/>
    <dgm:cxn modelId="{0D77B3ED-1C43-42EB-9D3F-6D731646EEC7}" type="presOf" srcId="{5A7276FC-5935-45A7-B3DB-936DB04F7CD3}" destId="{C57EA9F9-E61B-4711-8E25-D159C97811E2}" srcOrd="0" destOrd="0" presId="urn:microsoft.com/office/officeart/2005/8/layout/gear1"/>
    <dgm:cxn modelId="{2EE0500D-F009-41B5-A3DC-4F2C7FB4FE9F}" type="presOf" srcId="{5A7276FC-5935-45A7-B3DB-936DB04F7CD3}" destId="{E2ED3A21-2675-4F55-ACF6-560EA5CA4BF8}" srcOrd="2" destOrd="0" presId="urn:microsoft.com/office/officeart/2005/8/layout/gear1"/>
    <dgm:cxn modelId="{2F4FAE13-8038-4199-8F4A-3B020C932480}" type="presOf" srcId="{1C4B1445-EDBE-47AF-823D-83D5E9B410B3}" destId="{A69FAAF4-F0FD-40DF-8E00-CF87D5D634C2}" srcOrd="0" destOrd="0" presId="urn:microsoft.com/office/officeart/2005/8/layout/gear1"/>
    <dgm:cxn modelId="{5EFA6D57-D991-4045-BD74-0E4C20C14530}" type="presParOf" srcId="{61AAAF46-D068-4155-AD93-0FF250B2FB57}" destId="{A69FAAF4-F0FD-40DF-8E00-CF87D5D634C2}" srcOrd="0" destOrd="0" presId="urn:microsoft.com/office/officeart/2005/8/layout/gear1"/>
    <dgm:cxn modelId="{E5B57F4F-DAAA-4F4C-A6BF-A38FC1836721}" type="presParOf" srcId="{61AAAF46-D068-4155-AD93-0FF250B2FB57}" destId="{29355187-D6C9-419F-A245-6F6AAD76B2EB}" srcOrd="1" destOrd="0" presId="urn:microsoft.com/office/officeart/2005/8/layout/gear1"/>
    <dgm:cxn modelId="{EE5DD397-EFA5-49DA-A4E7-C8E18A8D71C8}" type="presParOf" srcId="{61AAAF46-D068-4155-AD93-0FF250B2FB57}" destId="{41667B8C-A8D3-4B37-AC1D-596D7ACC4D80}" srcOrd="2" destOrd="0" presId="urn:microsoft.com/office/officeart/2005/8/layout/gear1"/>
    <dgm:cxn modelId="{5676805C-BAD7-4D13-8699-9305936EF02A}" type="presParOf" srcId="{61AAAF46-D068-4155-AD93-0FF250B2FB57}" destId="{C57EA9F9-E61B-4711-8E25-D159C97811E2}" srcOrd="3" destOrd="0" presId="urn:microsoft.com/office/officeart/2005/8/layout/gear1"/>
    <dgm:cxn modelId="{5E194C5D-69A6-4E77-96D1-28FAD1FDD638}" type="presParOf" srcId="{61AAAF46-D068-4155-AD93-0FF250B2FB57}" destId="{F4AD0F9C-834C-474E-9F69-6EC5F489AACC}" srcOrd="4" destOrd="0" presId="urn:microsoft.com/office/officeart/2005/8/layout/gear1"/>
    <dgm:cxn modelId="{F20E08B2-743C-4B1E-A311-62094304102D}" type="presParOf" srcId="{61AAAF46-D068-4155-AD93-0FF250B2FB57}" destId="{E2ED3A21-2675-4F55-ACF6-560EA5CA4BF8}" srcOrd="5" destOrd="0" presId="urn:microsoft.com/office/officeart/2005/8/layout/gear1"/>
    <dgm:cxn modelId="{FDDB5976-4FE7-4660-8F94-73D2435BD98C}" type="presParOf" srcId="{61AAAF46-D068-4155-AD93-0FF250B2FB57}" destId="{1DCD05AE-34DB-4D70-BCC5-146E02A957FF}" srcOrd="6" destOrd="0" presId="urn:microsoft.com/office/officeart/2005/8/layout/gear1"/>
    <dgm:cxn modelId="{3B962898-8EE2-4D74-8F1C-EF27B4B7B9BE}" type="presParOf" srcId="{61AAAF46-D068-4155-AD93-0FF250B2FB57}" destId="{9747BE91-AE8D-4828-BAA2-3A950557708C}" srcOrd="7" destOrd="0" presId="urn:microsoft.com/office/officeart/2005/8/layout/gear1"/>
    <dgm:cxn modelId="{E44E4AD0-C315-40C7-968C-4340E211D817}" type="presParOf" srcId="{61AAAF46-D068-4155-AD93-0FF250B2FB57}" destId="{BCDEC1C2-6641-478E-9B81-8C6F839ED2F2}" srcOrd="8" destOrd="0" presId="urn:microsoft.com/office/officeart/2005/8/layout/gear1"/>
    <dgm:cxn modelId="{DDA8F51D-D9D9-41FA-88F6-08B6C824D057}" type="presParOf" srcId="{61AAAF46-D068-4155-AD93-0FF250B2FB57}" destId="{DE1AC5FB-9F30-4008-83E9-B1B03F0E517B}" srcOrd="9" destOrd="0" presId="urn:microsoft.com/office/officeart/2005/8/layout/gear1"/>
    <dgm:cxn modelId="{FD5288B6-E3D7-4521-9D0F-98AEF7CB1718}" type="presParOf" srcId="{61AAAF46-D068-4155-AD93-0FF250B2FB57}" destId="{22B65A7D-31A6-4917-9609-7FB2F1A9D5A9}" srcOrd="10" destOrd="0" presId="urn:microsoft.com/office/officeart/2005/8/layout/gear1"/>
    <dgm:cxn modelId="{CA229061-F870-4D5B-861F-2D73DE5DAD7A}" type="presParOf" srcId="{61AAAF46-D068-4155-AD93-0FF250B2FB57}" destId="{2478D91F-4A97-48B9-9824-D9E925B9634A}" srcOrd="11" destOrd="0" presId="urn:microsoft.com/office/officeart/2005/8/layout/gear1"/>
    <dgm:cxn modelId="{353D5DAD-32C2-4A4E-A493-6B6E6D33DFD3}" type="presParOf" srcId="{61AAAF46-D068-4155-AD93-0FF250B2FB57}" destId="{A3E9DA9E-DBE9-4113-9993-36CEB04ECCEE}"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B02C32-2BA2-47B0-B389-6E7005F2930E}" type="doc">
      <dgm:prSet loTypeId="urn:microsoft.com/office/officeart/2005/8/layout/chart3" loCatId="cycle" qsTypeId="urn:microsoft.com/office/officeart/2005/8/quickstyle/simple5" qsCatId="simple" csTypeId="urn:microsoft.com/office/officeart/2005/8/colors/colorful1" csCatId="colorful" phldr="1"/>
      <dgm:spPr/>
    </dgm:pt>
    <dgm:pt modelId="{F444BDB1-CDC9-401F-A3D3-B3277CE1327E}">
      <dgm:prSet phldrT="[文字]"/>
      <dgm:spPr/>
      <dgm:t>
        <a:bodyPr/>
        <a:lstStyle/>
        <a:p>
          <a:endParaRPr lang="zh-TW" altLang="en-US"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39503232-7E56-45F1-891E-6223F3CF8F19}" type="sibTrans" cxnId="{9F734C68-A74E-41AB-962C-4036FD5EC448}">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0DA432E3-65FA-4698-B5F0-CA64A3F8CF97}" type="parTrans" cxnId="{9F734C68-A74E-41AB-962C-4036FD5EC448}">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EBD6D61D-2245-467D-875E-3D56EB818F0E}">
      <dgm:prSet phldrT="[文字]"/>
      <dgm:spPr/>
      <dgm:t>
        <a:bodyPr/>
        <a:lstStyle/>
        <a:p>
          <a:endParaRPr lang="zh-TW" altLang="en-US"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DEF0F45F-4364-412E-AD3B-517DA5BFB510}" type="sibTrans" cxnId="{83D11596-881C-4A10-8494-6F2A67689EE9}">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395BD080-B65D-4295-A849-99625C66E0CB}" type="parTrans" cxnId="{83D11596-881C-4A10-8494-6F2A67689EE9}">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DED29C43-0F53-440C-8F49-6FA6302E9684}">
      <dgm:prSet phldrT="[文字]" custT="1"/>
      <dgm:spPr/>
      <dgm:t>
        <a:bodyPr/>
        <a:lstStyle/>
        <a:p>
          <a:endParaRPr lang="zh-TW" altLang="en-US" sz="36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2A4C93E1-4610-4C38-AEDD-4443BEEE040E}" type="sibTrans" cxnId="{2C8C4F30-D3CB-4269-8015-6597CB0B7D19}">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F035CFC1-F30C-4E82-8FB7-1119265D4F78}" type="parTrans" cxnId="{2C8C4F30-D3CB-4269-8015-6597CB0B7D19}">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F3E8CFA0-A09A-4A41-8E5B-934A37EB03F1}">
      <dgm:prSet phldrT="[文字]"/>
      <dgm:spPr/>
      <dgm:t>
        <a:bodyPr/>
        <a:lstStyle/>
        <a:p>
          <a:endParaRPr lang="zh-TW" altLang="en-US"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7E43BCB5-FCA0-4975-A220-511BE21F2C41}" type="sibTrans" cxnId="{F86AD76D-7B42-4378-9133-8703D1F64077}">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1B82D7F8-213E-4016-A263-C61DC9EBCF78}" type="parTrans" cxnId="{F86AD76D-7B42-4378-9133-8703D1F64077}">
      <dgm:prSet/>
      <dgm:spPr/>
      <dgm:t>
        <a:bodyPr/>
        <a:lstStyle/>
        <a:p>
          <a:endParaRPr lang="zh-TW" altLang="en-US"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gm:t>
    </dgm:pt>
    <dgm:pt modelId="{5E0C11F5-10F6-4558-AAC7-AC26E4E33F51}" type="pres">
      <dgm:prSet presAssocID="{4AB02C32-2BA2-47B0-B389-6E7005F2930E}" presName="compositeShape" presStyleCnt="0">
        <dgm:presLayoutVars>
          <dgm:chMax val="7"/>
          <dgm:dir/>
          <dgm:resizeHandles val="exact"/>
        </dgm:presLayoutVars>
      </dgm:prSet>
      <dgm:spPr/>
    </dgm:pt>
    <dgm:pt modelId="{7281E790-916A-4B8F-A973-AA5A2AEB053D}" type="pres">
      <dgm:prSet presAssocID="{4AB02C32-2BA2-47B0-B389-6E7005F2930E}" presName="wedge1" presStyleLbl="node1" presStyleIdx="0" presStyleCnt="4" custLinFactNeighborX="-8452" custLinFactNeighborY="7945"/>
      <dgm:spPr/>
      <dgm:t>
        <a:bodyPr/>
        <a:lstStyle/>
        <a:p>
          <a:endParaRPr lang="zh-TW" altLang="en-US"/>
        </a:p>
      </dgm:t>
    </dgm:pt>
    <dgm:pt modelId="{E06D3A6F-47F7-4E8D-906B-165A0B43CA16}" type="pres">
      <dgm:prSet presAssocID="{4AB02C32-2BA2-47B0-B389-6E7005F2930E}" presName="wedge1Tx" presStyleLbl="node1" presStyleIdx="0" presStyleCnt="4">
        <dgm:presLayoutVars>
          <dgm:chMax val="0"/>
          <dgm:chPref val="0"/>
          <dgm:bulletEnabled val="1"/>
        </dgm:presLayoutVars>
      </dgm:prSet>
      <dgm:spPr/>
      <dgm:t>
        <a:bodyPr/>
        <a:lstStyle/>
        <a:p>
          <a:endParaRPr lang="zh-TW" altLang="en-US"/>
        </a:p>
      </dgm:t>
    </dgm:pt>
    <dgm:pt modelId="{96161AC0-4F8A-4F56-ADF6-58D54354167F}" type="pres">
      <dgm:prSet presAssocID="{4AB02C32-2BA2-47B0-B389-6E7005F2930E}" presName="wedge2" presStyleLbl="node1" presStyleIdx="1" presStyleCnt="4" custLinFactNeighborX="-3883" custLinFactNeighborY="5862"/>
      <dgm:spPr/>
      <dgm:t>
        <a:bodyPr/>
        <a:lstStyle/>
        <a:p>
          <a:endParaRPr lang="zh-TW" altLang="en-US"/>
        </a:p>
      </dgm:t>
    </dgm:pt>
    <dgm:pt modelId="{90287B74-BF2F-4200-A401-8E31FE930CC1}" type="pres">
      <dgm:prSet presAssocID="{4AB02C32-2BA2-47B0-B389-6E7005F2930E}" presName="wedge2Tx" presStyleLbl="node1" presStyleIdx="1" presStyleCnt="4">
        <dgm:presLayoutVars>
          <dgm:chMax val="0"/>
          <dgm:chPref val="0"/>
          <dgm:bulletEnabled val="1"/>
        </dgm:presLayoutVars>
      </dgm:prSet>
      <dgm:spPr/>
      <dgm:t>
        <a:bodyPr/>
        <a:lstStyle/>
        <a:p>
          <a:endParaRPr lang="zh-TW" altLang="en-US"/>
        </a:p>
      </dgm:t>
    </dgm:pt>
    <dgm:pt modelId="{98603866-282F-4278-81FA-FD56EB1584F0}" type="pres">
      <dgm:prSet presAssocID="{4AB02C32-2BA2-47B0-B389-6E7005F2930E}" presName="wedge3" presStyleLbl="node1" presStyleIdx="2" presStyleCnt="4" custLinFactNeighborX="-6228" custLinFactNeighborY="5571"/>
      <dgm:spPr/>
      <dgm:t>
        <a:bodyPr/>
        <a:lstStyle/>
        <a:p>
          <a:endParaRPr lang="zh-TW" altLang="en-US"/>
        </a:p>
      </dgm:t>
    </dgm:pt>
    <dgm:pt modelId="{927F4314-2C47-43CB-94FE-9A9EC0FDA59C}" type="pres">
      <dgm:prSet presAssocID="{4AB02C32-2BA2-47B0-B389-6E7005F2930E}" presName="wedge3Tx" presStyleLbl="node1" presStyleIdx="2" presStyleCnt="4">
        <dgm:presLayoutVars>
          <dgm:chMax val="0"/>
          <dgm:chPref val="0"/>
          <dgm:bulletEnabled val="1"/>
        </dgm:presLayoutVars>
      </dgm:prSet>
      <dgm:spPr/>
      <dgm:t>
        <a:bodyPr/>
        <a:lstStyle/>
        <a:p>
          <a:endParaRPr lang="zh-TW" altLang="en-US"/>
        </a:p>
      </dgm:t>
    </dgm:pt>
    <dgm:pt modelId="{A14372BE-F560-416B-B97A-4B8D14048DEB}" type="pres">
      <dgm:prSet presAssocID="{4AB02C32-2BA2-47B0-B389-6E7005F2930E}" presName="wedge4" presStyleLbl="node1" presStyleIdx="3" presStyleCnt="4" custLinFactNeighborX="-6103" custLinFactNeighborY="3561"/>
      <dgm:spPr/>
      <dgm:t>
        <a:bodyPr/>
        <a:lstStyle/>
        <a:p>
          <a:endParaRPr lang="zh-TW" altLang="en-US"/>
        </a:p>
      </dgm:t>
    </dgm:pt>
    <dgm:pt modelId="{5E022FB3-F3FD-4A1F-9946-058C7CC6ED77}" type="pres">
      <dgm:prSet presAssocID="{4AB02C32-2BA2-47B0-B389-6E7005F2930E}" presName="wedge4Tx" presStyleLbl="node1" presStyleIdx="3" presStyleCnt="4">
        <dgm:presLayoutVars>
          <dgm:chMax val="0"/>
          <dgm:chPref val="0"/>
          <dgm:bulletEnabled val="1"/>
        </dgm:presLayoutVars>
      </dgm:prSet>
      <dgm:spPr/>
      <dgm:t>
        <a:bodyPr/>
        <a:lstStyle/>
        <a:p>
          <a:endParaRPr lang="zh-TW" altLang="en-US"/>
        </a:p>
      </dgm:t>
    </dgm:pt>
  </dgm:ptLst>
  <dgm:cxnLst>
    <dgm:cxn modelId="{EE301DDA-AA3F-4B45-A726-811181C69D60}" type="presOf" srcId="{EBD6D61D-2245-467D-875E-3D56EB818F0E}" destId="{E06D3A6F-47F7-4E8D-906B-165A0B43CA16}" srcOrd="1" destOrd="0" presId="urn:microsoft.com/office/officeart/2005/8/layout/chart3"/>
    <dgm:cxn modelId="{2C8C4F30-D3CB-4269-8015-6597CB0B7D19}" srcId="{4AB02C32-2BA2-47B0-B389-6E7005F2930E}" destId="{DED29C43-0F53-440C-8F49-6FA6302E9684}" srcOrd="3" destOrd="0" parTransId="{F035CFC1-F30C-4E82-8FB7-1119265D4F78}" sibTransId="{2A4C93E1-4610-4C38-AEDD-4443BEEE040E}"/>
    <dgm:cxn modelId="{83D11596-881C-4A10-8494-6F2A67689EE9}" srcId="{4AB02C32-2BA2-47B0-B389-6E7005F2930E}" destId="{EBD6D61D-2245-467D-875E-3D56EB818F0E}" srcOrd="0" destOrd="0" parTransId="{395BD080-B65D-4295-A849-99625C66E0CB}" sibTransId="{DEF0F45F-4364-412E-AD3B-517DA5BFB510}"/>
    <dgm:cxn modelId="{F86AD76D-7B42-4378-9133-8703D1F64077}" srcId="{4AB02C32-2BA2-47B0-B389-6E7005F2930E}" destId="{F3E8CFA0-A09A-4A41-8E5B-934A37EB03F1}" srcOrd="1" destOrd="0" parTransId="{1B82D7F8-213E-4016-A263-C61DC9EBCF78}" sibTransId="{7E43BCB5-FCA0-4975-A220-511BE21F2C41}"/>
    <dgm:cxn modelId="{347C1F31-6BEC-4BFB-B9AA-E24478D2777E}" type="presOf" srcId="{F3E8CFA0-A09A-4A41-8E5B-934A37EB03F1}" destId="{90287B74-BF2F-4200-A401-8E31FE930CC1}" srcOrd="1" destOrd="0" presId="urn:microsoft.com/office/officeart/2005/8/layout/chart3"/>
    <dgm:cxn modelId="{FCBF22DD-5297-4801-B59B-1E9BBD10D528}" type="presOf" srcId="{4AB02C32-2BA2-47B0-B389-6E7005F2930E}" destId="{5E0C11F5-10F6-4558-AAC7-AC26E4E33F51}" srcOrd="0" destOrd="0" presId="urn:microsoft.com/office/officeart/2005/8/layout/chart3"/>
    <dgm:cxn modelId="{9F734C68-A74E-41AB-962C-4036FD5EC448}" srcId="{4AB02C32-2BA2-47B0-B389-6E7005F2930E}" destId="{F444BDB1-CDC9-401F-A3D3-B3277CE1327E}" srcOrd="2" destOrd="0" parTransId="{0DA432E3-65FA-4698-B5F0-CA64A3F8CF97}" sibTransId="{39503232-7E56-45F1-891E-6223F3CF8F19}"/>
    <dgm:cxn modelId="{C51DAE47-D939-4E31-ADC8-1B741537D3A5}" type="presOf" srcId="{EBD6D61D-2245-467D-875E-3D56EB818F0E}" destId="{7281E790-916A-4B8F-A973-AA5A2AEB053D}" srcOrd="0" destOrd="0" presId="urn:microsoft.com/office/officeart/2005/8/layout/chart3"/>
    <dgm:cxn modelId="{2574C5B0-0E95-485E-8516-DFF59D7A130C}" type="presOf" srcId="{DED29C43-0F53-440C-8F49-6FA6302E9684}" destId="{A14372BE-F560-416B-B97A-4B8D14048DEB}" srcOrd="0" destOrd="0" presId="urn:microsoft.com/office/officeart/2005/8/layout/chart3"/>
    <dgm:cxn modelId="{0213EC67-E206-42AB-BB75-854790490F6B}" type="presOf" srcId="{F3E8CFA0-A09A-4A41-8E5B-934A37EB03F1}" destId="{96161AC0-4F8A-4F56-ADF6-58D54354167F}" srcOrd="0" destOrd="0" presId="urn:microsoft.com/office/officeart/2005/8/layout/chart3"/>
    <dgm:cxn modelId="{9E78D4E6-0675-4AA0-B7B3-27F9F2726C56}" type="presOf" srcId="{DED29C43-0F53-440C-8F49-6FA6302E9684}" destId="{5E022FB3-F3FD-4A1F-9946-058C7CC6ED77}" srcOrd="1" destOrd="0" presId="urn:microsoft.com/office/officeart/2005/8/layout/chart3"/>
    <dgm:cxn modelId="{533C87CF-EE0D-491E-996E-DFE8DCA0A0DA}" type="presOf" srcId="{F444BDB1-CDC9-401F-A3D3-B3277CE1327E}" destId="{927F4314-2C47-43CB-94FE-9A9EC0FDA59C}" srcOrd="1" destOrd="0" presId="urn:microsoft.com/office/officeart/2005/8/layout/chart3"/>
    <dgm:cxn modelId="{F4762939-3209-4150-B95D-7761374C341A}" type="presOf" srcId="{F444BDB1-CDC9-401F-A3D3-B3277CE1327E}" destId="{98603866-282F-4278-81FA-FD56EB1584F0}" srcOrd="0" destOrd="0" presId="urn:microsoft.com/office/officeart/2005/8/layout/chart3"/>
    <dgm:cxn modelId="{EA1EFA0F-86EE-4B93-BB29-D0AA6AC92738}" type="presParOf" srcId="{5E0C11F5-10F6-4558-AAC7-AC26E4E33F51}" destId="{7281E790-916A-4B8F-A973-AA5A2AEB053D}" srcOrd="0" destOrd="0" presId="urn:microsoft.com/office/officeart/2005/8/layout/chart3"/>
    <dgm:cxn modelId="{4FBE3E19-02D6-4D26-957D-2AFF1A33B5CE}" type="presParOf" srcId="{5E0C11F5-10F6-4558-AAC7-AC26E4E33F51}" destId="{E06D3A6F-47F7-4E8D-906B-165A0B43CA16}" srcOrd="1" destOrd="0" presId="urn:microsoft.com/office/officeart/2005/8/layout/chart3"/>
    <dgm:cxn modelId="{5C5BB7BA-A4CB-48E1-A3AB-5CD1B139ABFA}" type="presParOf" srcId="{5E0C11F5-10F6-4558-AAC7-AC26E4E33F51}" destId="{96161AC0-4F8A-4F56-ADF6-58D54354167F}" srcOrd="2" destOrd="0" presId="urn:microsoft.com/office/officeart/2005/8/layout/chart3"/>
    <dgm:cxn modelId="{0EB7B117-781D-44F0-822B-827174F4C600}" type="presParOf" srcId="{5E0C11F5-10F6-4558-AAC7-AC26E4E33F51}" destId="{90287B74-BF2F-4200-A401-8E31FE930CC1}" srcOrd="3" destOrd="0" presId="urn:microsoft.com/office/officeart/2005/8/layout/chart3"/>
    <dgm:cxn modelId="{DFEAD737-0CF9-47F4-8E69-9081D2BC0531}" type="presParOf" srcId="{5E0C11F5-10F6-4558-AAC7-AC26E4E33F51}" destId="{98603866-282F-4278-81FA-FD56EB1584F0}" srcOrd="4" destOrd="0" presId="urn:microsoft.com/office/officeart/2005/8/layout/chart3"/>
    <dgm:cxn modelId="{A701C495-147A-4BF7-AF2A-2749D1EF5783}" type="presParOf" srcId="{5E0C11F5-10F6-4558-AAC7-AC26E4E33F51}" destId="{927F4314-2C47-43CB-94FE-9A9EC0FDA59C}" srcOrd="5" destOrd="0" presId="urn:microsoft.com/office/officeart/2005/8/layout/chart3"/>
    <dgm:cxn modelId="{7E76AF64-1B00-43B1-BAA7-790EBF0957EF}" type="presParOf" srcId="{5E0C11F5-10F6-4558-AAC7-AC26E4E33F51}" destId="{A14372BE-F560-416B-B97A-4B8D14048DEB}" srcOrd="6" destOrd="0" presId="urn:microsoft.com/office/officeart/2005/8/layout/chart3"/>
    <dgm:cxn modelId="{4FEF8220-31F9-48A3-AEFF-E084121A09AE}" type="presParOf" srcId="{5E0C11F5-10F6-4558-AAC7-AC26E4E33F51}" destId="{5E022FB3-F3FD-4A1F-9946-058C7CC6ED77}"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9FAAF4-F0FD-40DF-8E00-CF87D5D634C2}">
      <dsp:nvSpPr>
        <dsp:cNvPr id="0" name=""/>
        <dsp:cNvSpPr/>
      </dsp:nvSpPr>
      <dsp:spPr>
        <a:xfrm>
          <a:off x="3793066" y="2438400"/>
          <a:ext cx="2980266" cy="2980266"/>
        </a:xfrm>
        <a:prstGeom prst="gear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TW" altLang="en-US" sz="2500" kern="1200" dirty="0"/>
            <a:t>發揮集中化成效</a:t>
          </a:r>
        </a:p>
      </dsp:txBody>
      <dsp:txXfrm>
        <a:off x="4392232" y="3136513"/>
        <a:ext cx="1781934" cy="1531918"/>
      </dsp:txXfrm>
    </dsp:sp>
    <dsp:sp modelId="{C57EA9F9-E61B-4711-8E25-D159C97811E2}">
      <dsp:nvSpPr>
        <dsp:cNvPr id="0" name=""/>
        <dsp:cNvSpPr/>
      </dsp:nvSpPr>
      <dsp:spPr>
        <a:xfrm>
          <a:off x="2059093" y="1733973"/>
          <a:ext cx="2167466" cy="2167466"/>
        </a:xfrm>
        <a:prstGeom prst="gear6">
          <a:avLst/>
        </a:prstGeom>
        <a:solidFill>
          <a:schemeClr val="accent4">
            <a:hueOff val="-3179539"/>
            <a:satOff val="21134"/>
            <a:lumOff val="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TW" altLang="en-US" sz="2500" kern="1200" dirty="0"/>
            <a:t>確保有效運作</a:t>
          </a:r>
        </a:p>
      </dsp:txBody>
      <dsp:txXfrm>
        <a:off x="2604759" y="2282937"/>
        <a:ext cx="1076134" cy="1069538"/>
      </dsp:txXfrm>
    </dsp:sp>
    <dsp:sp modelId="{1DCD05AE-34DB-4D70-BCC5-146E02A957FF}">
      <dsp:nvSpPr>
        <dsp:cNvPr id="0" name=""/>
        <dsp:cNvSpPr/>
      </dsp:nvSpPr>
      <dsp:spPr>
        <a:xfrm rot="20700000">
          <a:off x="3273095" y="238642"/>
          <a:ext cx="2123675" cy="2123675"/>
        </a:xfrm>
        <a:prstGeom prst="gear6">
          <a:avLst/>
        </a:prstGeom>
        <a:solidFill>
          <a:schemeClr val="accent4">
            <a:hueOff val="-6359078"/>
            <a:satOff val="42267"/>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TW" altLang="en-US" sz="2500" kern="1200" dirty="0"/>
            <a:t>確認維運品質</a:t>
          </a:r>
        </a:p>
      </dsp:txBody>
      <dsp:txXfrm rot="-20700000">
        <a:off x="3738879" y="704426"/>
        <a:ext cx="1192106" cy="1192106"/>
      </dsp:txXfrm>
    </dsp:sp>
    <dsp:sp modelId="{22B65A7D-31A6-4917-9609-7FB2F1A9D5A9}">
      <dsp:nvSpPr>
        <dsp:cNvPr id="0" name=""/>
        <dsp:cNvSpPr/>
      </dsp:nvSpPr>
      <dsp:spPr>
        <a:xfrm>
          <a:off x="3577577" y="1980864"/>
          <a:ext cx="3814741" cy="3814741"/>
        </a:xfrm>
        <a:prstGeom prst="circularArrow">
          <a:avLst>
            <a:gd name="adj1" fmla="val 4688"/>
            <a:gd name="adj2" fmla="val 299029"/>
            <a:gd name="adj3" fmla="val 2539295"/>
            <a:gd name="adj4" fmla="val 15812321"/>
            <a:gd name="adj5" fmla="val 5469"/>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78D91F-4A97-48B9-9824-D9E925B9634A}">
      <dsp:nvSpPr>
        <dsp:cNvPr id="0" name=""/>
        <dsp:cNvSpPr/>
      </dsp:nvSpPr>
      <dsp:spPr>
        <a:xfrm>
          <a:off x="1675238" y="1249140"/>
          <a:ext cx="2771648" cy="2771648"/>
        </a:xfrm>
        <a:prstGeom prst="leftCircularArrow">
          <a:avLst>
            <a:gd name="adj1" fmla="val 6452"/>
            <a:gd name="adj2" fmla="val 429999"/>
            <a:gd name="adj3" fmla="val 10489124"/>
            <a:gd name="adj4" fmla="val 14837806"/>
            <a:gd name="adj5" fmla="val 7527"/>
          </a:avLst>
        </a:prstGeom>
        <a:solidFill>
          <a:schemeClr val="accent4">
            <a:hueOff val="-3179539"/>
            <a:satOff val="21134"/>
            <a:lumOff val="39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E9DA9E-DBE9-4113-9993-36CEB04ECCEE}">
      <dsp:nvSpPr>
        <dsp:cNvPr id="0" name=""/>
        <dsp:cNvSpPr/>
      </dsp:nvSpPr>
      <dsp:spPr>
        <a:xfrm>
          <a:off x="2781867" y="-231776"/>
          <a:ext cx="2988394" cy="2988394"/>
        </a:xfrm>
        <a:prstGeom prst="circularArrow">
          <a:avLst>
            <a:gd name="adj1" fmla="val 5984"/>
            <a:gd name="adj2" fmla="val 394124"/>
            <a:gd name="adj3" fmla="val 13313824"/>
            <a:gd name="adj4" fmla="val 10508221"/>
            <a:gd name="adj5" fmla="val 6981"/>
          </a:avLst>
        </a:prstGeom>
        <a:solidFill>
          <a:schemeClr val="accent4">
            <a:hueOff val="-6359078"/>
            <a:satOff val="42267"/>
            <a:lumOff val="784"/>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1E790-916A-4B8F-A973-AA5A2AEB053D}">
      <dsp:nvSpPr>
        <dsp:cNvPr id="0" name=""/>
        <dsp:cNvSpPr/>
      </dsp:nvSpPr>
      <dsp:spPr>
        <a:xfrm>
          <a:off x="1404186" y="654829"/>
          <a:ext cx="4262750" cy="4262750"/>
        </a:xfrm>
        <a:prstGeom prst="pie">
          <a:avLst>
            <a:gd name="adj1" fmla="val 16200000"/>
            <a:gd name="adj2" fmla="val 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zh-TW" altLang="en-US" sz="6500" b="1" kern="1200"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3584279" y="1443438"/>
        <a:ext cx="1573157" cy="1268675"/>
      </dsp:txXfrm>
    </dsp:sp>
    <dsp:sp modelId="{96161AC0-4F8A-4F56-ADF6-58D54354167F}">
      <dsp:nvSpPr>
        <dsp:cNvPr id="0" name=""/>
        <dsp:cNvSpPr/>
      </dsp:nvSpPr>
      <dsp:spPr>
        <a:xfrm>
          <a:off x="1419307" y="745680"/>
          <a:ext cx="4262750" cy="4262750"/>
        </a:xfrm>
        <a:prstGeom prst="pie">
          <a:avLst>
            <a:gd name="adj1" fmla="val 0"/>
            <a:gd name="adj2" fmla="val 540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zh-TW" altLang="en-US" sz="6500" b="1" kern="1200"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3626803" y="2953176"/>
        <a:ext cx="1573157" cy="1268675"/>
      </dsp:txXfrm>
    </dsp:sp>
    <dsp:sp modelId="{98603866-282F-4278-81FA-FD56EB1584F0}">
      <dsp:nvSpPr>
        <dsp:cNvPr id="0" name=""/>
        <dsp:cNvSpPr/>
      </dsp:nvSpPr>
      <dsp:spPr>
        <a:xfrm>
          <a:off x="1319345" y="733276"/>
          <a:ext cx="4262750" cy="4262750"/>
        </a:xfrm>
        <a:prstGeom prst="pie">
          <a:avLst>
            <a:gd name="adj1" fmla="val 5400000"/>
            <a:gd name="adj2" fmla="val 1080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zh-TW" altLang="en-US" sz="6500" b="1" kern="1200"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1801442" y="2940772"/>
        <a:ext cx="1573157" cy="1268675"/>
      </dsp:txXfrm>
    </dsp:sp>
    <dsp:sp modelId="{A14372BE-F560-416B-B97A-4B8D14048DEB}">
      <dsp:nvSpPr>
        <dsp:cNvPr id="0" name=""/>
        <dsp:cNvSpPr/>
      </dsp:nvSpPr>
      <dsp:spPr>
        <a:xfrm>
          <a:off x="1324674" y="647595"/>
          <a:ext cx="4262750" cy="4262750"/>
        </a:xfrm>
        <a:prstGeom prst="pie">
          <a:avLst>
            <a:gd name="adj1" fmla="val 10800000"/>
            <a:gd name="adj2" fmla="val 1620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zh-TW" altLang="en-US" sz="3600" b="1" kern="1200"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dsp:txBody>
      <dsp:txXfrm>
        <a:off x="1806771" y="1434173"/>
        <a:ext cx="1573157" cy="1268675"/>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0.28196</cdr:x>
      <cdr:y>0.35932</cdr:y>
    </cdr:from>
    <cdr:to>
      <cdr:x>0.73111</cdr:x>
      <cdr:y>0.65691</cdr:y>
    </cdr:to>
    <cdr:sp macro="" textlink="">
      <cdr:nvSpPr>
        <cdr:cNvPr id="2" name="文本框 10"/>
        <cdr:cNvSpPr txBox="1"/>
      </cdr:nvSpPr>
      <cdr:spPr>
        <a:xfrm xmlns:a="http://schemas.openxmlformats.org/drawingml/2006/main">
          <a:off x="1990720" y="1597938"/>
          <a:ext cx="3171183" cy="132343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xmlns:a="http://schemas.openxmlformats.org/drawingml/2006/main">
          <a:pPr algn="ctr"/>
          <a:r>
            <a:rPr kumimoji="1" lang="zh-TW" altLang="en-US" sz="2000" b="1" dirty="0">
              <a:solidFill>
                <a:schemeClr val="accent6">
                  <a:lumMod val="50000"/>
                </a:schemeClr>
              </a:solidFill>
              <a:latin typeface="Microsoft YaHei" charset="0"/>
              <a:ea typeface="Microsoft YaHei" charset="0"/>
              <a:cs typeface="Microsoft YaHei" charset="0"/>
            </a:rPr>
            <a:t>核定經費</a:t>
          </a:r>
          <a:r>
            <a:rPr kumimoji="1" lang="en-US" altLang="zh-TW" sz="2000" b="1" dirty="0">
              <a:solidFill>
                <a:schemeClr val="accent6">
                  <a:lumMod val="50000"/>
                </a:schemeClr>
              </a:solidFill>
              <a:latin typeface="Microsoft YaHei" charset="0"/>
              <a:ea typeface="Microsoft YaHei" charset="0"/>
              <a:cs typeface="Microsoft YaHei" charset="0"/>
            </a:rPr>
            <a:t>:</a:t>
          </a:r>
        </a:p>
        <a:p xmlns:a="http://schemas.openxmlformats.org/drawingml/2006/main">
          <a:pPr algn="ctr"/>
          <a:r>
            <a:rPr kumimoji="1" lang="en-US" altLang="zh-TW" sz="2000" b="1" dirty="0">
              <a:solidFill>
                <a:schemeClr val="bg2">
                  <a:lumMod val="50000"/>
                </a:schemeClr>
              </a:solidFill>
              <a:latin typeface="Microsoft YaHei" charset="0"/>
              <a:ea typeface="Microsoft YaHei" charset="0"/>
              <a:cs typeface="Microsoft YaHei" charset="0"/>
            </a:rPr>
            <a:t>2,619</a:t>
          </a:r>
          <a:r>
            <a:rPr kumimoji="1" lang="zh-TW" altLang="en-US" sz="2000" b="1" dirty="0">
              <a:solidFill>
                <a:schemeClr val="bg2">
                  <a:lumMod val="50000"/>
                </a:schemeClr>
              </a:solidFill>
              <a:latin typeface="Microsoft YaHei" charset="0"/>
              <a:ea typeface="Microsoft YaHei" charset="0"/>
              <a:cs typeface="Microsoft YaHei" charset="0"/>
            </a:rPr>
            <a:t>萬元</a:t>
          </a:r>
          <a:endParaRPr kumimoji="1" lang="en-US" altLang="zh-TW" sz="2000" b="1" dirty="0">
            <a:solidFill>
              <a:schemeClr val="bg2">
                <a:lumMod val="50000"/>
              </a:schemeClr>
            </a:solidFill>
            <a:latin typeface="Microsoft YaHei" charset="0"/>
            <a:ea typeface="Microsoft YaHei" charset="0"/>
            <a:cs typeface="Microsoft YaHei" charset="0"/>
          </a:endParaRPr>
        </a:p>
        <a:p xmlns:a="http://schemas.openxmlformats.org/drawingml/2006/main">
          <a:pPr algn="ctr"/>
          <a:r>
            <a:rPr kumimoji="1" lang="zh-TW" altLang="en-US" sz="2000" b="1" dirty="0">
              <a:solidFill>
                <a:schemeClr val="accent6">
                  <a:lumMod val="50000"/>
                </a:schemeClr>
              </a:solidFill>
              <a:latin typeface="Microsoft YaHei" charset="0"/>
              <a:ea typeface="Microsoft YaHei" charset="0"/>
              <a:cs typeface="Microsoft YaHei" charset="0"/>
            </a:rPr>
            <a:t>累計經費執行數</a:t>
          </a:r>
          <a:r>
            <a:rPr kumimoji="1" lang="en-US" altLang="zh-TW" sz="2000" b="1" dirty="0">
              <a:solidFill>
                <a:schemeClr val="accent6">
                  <a:lumMod val="50000"/>
                </a:schemeClr>
              </a:solidFill>
              <a:latin typeface="Microsoft YaHei" charset="0"/>
              <a:ea typeface="Microsoft YaHei" charset="0"/>
              <a:cs typeface="Microsoft YaHei" charset="0"/>
            </a:rPr>
            <a:t>:</a:t>
          </a:r>
        </a:p>
        <a:p xmlns:a="http://schemas.openxmlformats.org/drawingml/2006/main">
          <a:pPr algn="ctr"/>
          <a:r>
            <a:rPr kumimoji="1" lang="en-US" altLang="zh-TW" sz="2000" b="1" dirty="0">
              <a:solidFill>
                <a:schemeClr val="bg2">
                  <a:lumMod val="50000"/>
                </a:schemeClr>
              </a:solidFill>
              <a:latin typeface="Microsoft YaHei" charset="0"/>
              <a:ea typeface="Microsoft YaHei" charset="0"/>
              <a:cs typeface="Microsoft YaHei" charset="0"/>
            </a:rPr>
            <a:t>2,619</a:t>
          </a:r>
          <a:r>
            <a:rPr kumimoji="1" lang="zh-TW" altLang="en-US" sz="2000" b="1" dirty="0">
              <a:solidFill>
                <a:schemeClr val="bg2">
                  <a:lumMod val="50000"/>
                </a:schemeClr>
              </a:solidFill>
              <a:latin typeface="Microsoft YaHei" charset="0"/>
              <a:ea typeface="Microsoft YaHei" charset="0"/>
              <a:cs typeface="Microsoft YaHei" charset="0"/>
            </a:rPr>
            <a:t>萬元</a:t>
          </a:r>
          <a:endParaRPr kumimoji="1" lang="zh-CN" altLang="en-US" sz="2000" b="1" dirty="0">
            <a:solidFill>
              <a:schemeClr val="bg2">
                <a:lumMod val="50000"/>
              </a:schemeClr>
            </a:solidFill>
            <a:latin typeface="Microsoft YaHei" charset="0"/>
            <a:ea typeface="Microsoft YaHei" charset="0"/>
            <a:cs typeface="Microsoft YaHei"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AF9AF5BC-1525-4D7B-AC2E-06992603570D}" type="datetimeFigureOut">
              <a:rPr lang="zh-TW" altLang="en-US" smtClean="0"/>
              <a:t>2021/4/27</a:t>
            </a:fld>
            <a:endParaRPr lang="zh-TW" altLang="en-US"/>
          </a:p>
        </p:txBody>
      </p:sp>
      <p:sp>
        <p:nvSpPr>
          <p:cNvPr id="4" name="頁尾版面配置區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F140599-D61F-4FD7-906D-C43F2812E55C}" type="slidenum">
              <a:rPr lang="zh-TW" altLang="en-US" smtClean="0"/>
              <a:t>‹#›</a:t>
            </a:fld>
            <a:endParaRPr lang="zh-TW" altLang="en-US"/>
          </a:p>
        </p:txBody>
      </p:sp>
    </p:spTree>
    <p:extLst>
      <p:ext uri="{BB962C8B-B14F-4D97-AF65-F5344CB8AC3E}">
        <p14:creationId xmlns:p14="http://schemas.microsoft.com/office/powerpoint/2010/main" val="824375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E6E1E63-6347-BD4F-A808-7F54FA34CE72}" type="datetimeFigureOut">
              <a:rPr kumimoji="1" lang="zh-CN" altLang="en-US" smtClean="0"/>
              <a:t>2021/4/27</a:t>
            </a:fld>
            <a:endParaRPr kumimoji="1" lang="zh-CN" altLang="en-US"/>
          </a:p>
        </p:txBody>
      </p:sp>
      <p:sp>
        <p:nvSpPr>
          <p:cNvPr id="4" name="幻灯片图像占位符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11EDE8F-5748-564A-B104-45C8D6344219}" type="slidenum">
              <a:rPr kumimoji="1" lang="zh-CN" altLang="en-US" smtClean="0"/>
              <a:t>‹#›</a:t>
            </a:fld>
            <a:endParaRPr kumimoji="1" lang="zh-CN" altLang="en-US"/>
          </a:p>
        </p:txBody>
      </p:sp>
    </p:spTree>
    <p:extLst>
      <p:ext uri="{BB962C8B-B14F-4D97-AF65-F5344CB8AC3E}">
        <p14:creationId xmlns:p14="http://schemas.microsoft.com/office/powerpoint/2010/main" val="912194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4</a:t>
            </a:fld>
            <a:endParaRPr kumimoji="1" lang="zh-CN" altLang="en-US"/>
          </a:p>
        </p:txBody>
      </p:sp>
    </p:spTree>
    <p:extLst>
      <p:ext uri="{BB962C8B-B14F-4D97-AF65-F5344CB8AC3E}">
        <p14:creationId xmlns:p14="http://schemas.microsoft.com/office/powerpoint/2010/main" val="1819222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18</a:t>
            </a:fld>
            <a:endParaRPr kumimoji="1" lang="zh-CN" altLang="en-US"/>
          </a:p>
        </p:txBody>
      </p:sp>
    </p:spTree>
    <p:extLst>
      <p:ext uri="{BB962C8B-B14F-4D97-AF65-F5344CB8AC3E}">
        <p14:creationId xmlns:p14="http://schemas.microsoft.com/office/powerpoint/2010/main" val="1919264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8</a:t>
            </a:fld>
            <a:endParaRPr kumimoji="1" lang="zh-CN" altLang="en-US"/>
          </a:p>
        </p:txBody>
      </p:sp>
    </p:spTree>
    <p:extLst>
      <p:ext uri="{BB962C8B-B14F-4D97-AF65-F5344CB8AC3E}">
        <p14:creationId xmlns:p14="http://schemas.microsoft.com/office/powerpoint/2010/main" val="1862196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9</a:t>
            </a:fld>
            <a:endParaRPr kumimoji="1" lang="zh-CN" altLang="en-US"/>
          </a:p>
        </p:txBody>
      </p:sp>
    </p:spTree>
    <p:extLst>
      <p:ext uri="{BB962C8B-B14F-4D97-AF65-F5344CB8AC3E}">
        <p14:creationId xmlns:p14="http://schemas.microsoft.com/office/powerpoint/2010/main" val="1485628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10</a:t>
            </a:fld>
            <a:endParaRPr kumimoji="1" lang="zh-CN" altLang="en-US"/>
          </a:p>
        </p:txBody>
      </p:sp>
    </p:spTree>
    <p:extLst>
      <p:ext uri="{BB962C8B-B14F-4D97-AF65-F5344CB8AC3E}">
        <p14:creationId xmlns:p14="http://schemas.microsoft.com/office/powerpoint/2010/main" val="3497808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11</a:t>
            </a:fld>
            <a:endParaRPr kumimoji="1" lang="zh-CN" altLang="en-US"/>
          </a:p>
        </p:txBody>
      </p:sp>
    </p:spTree>
    <p:extLst>
      <p:ext uri="{BB962C8B-B14F-4D97-AF65-F5344CB8AC3E}">
        <p14:creationId xmlns:p14="http://schemas.microsoft.com/office/powerpoint/2010/main" val="1333021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12</a:t>
            </a:fld>
            <a:endParaRPr kumimoji="1" lang="zh-CN" altLang="en-US"/>
          </a:p>
        </p:txBody>
      </p:sp>
    </p:spTree>
    <p:extLst>
      <p:ext uri="{BB962C8B-B14F-4D97-AF65-F5344CB8AC3E}">
        <p14:creationId xmlns:p14="http://schemas.microsoft.com/office/powerpoint/2010/main" val="1261353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14</a:t>
            </a:fld>
            <a:endParaRPr kumimoji="1" lang="zh-CN" altLang="en-US"/>
          </a:p>
        </p:txBody>
      </p:sp>
    </p:spTree>
    <p:extLst>
      <p:ext uri="{BB962C8B-B14F-4D97-AF65-F5344CB8AC3E}">
        <p14:creationId xmlns:p14="http://schemas.microsoft.com/office/powerpoint/2010/main" val="1896396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211EDE8F-5748-564A-B104-45C8D6344219}" type="slidenum">
              <a:rPr kumimoji="1" lang="zh-CN" altLang="en-US" smtClean="0"/>
              <a:t>15</a:t>
            </a:fld>
            <a:endParaRPr kumimoji="1" lang="zh-CN" altLang="en-US"/>
          </a:p>
        </p:txBody>
      </p:sp>
    </p:spTree>
    <p:extLst>
      <p:ext uri="{BB962C8B-B14F-4D97-AF65-F5344CB8AC3E}">
        <p14:creationId xmlns:p14="http://schemas.microsoft.com/office/powerpoint/2010/main" val="2462161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211EDE8F-5748-564A-B104-45C8D6344219}" type="slidenum">
              <a:rPr kumimoji="1" lang="zh-CN" altLang="en-US" smtClean="0"/>
              <a:t>16</a:t>
            </a:fld>
            <a:endParaRPr kumimoji="1" lang="zh-CN" altLang="en-US"/>
          </a:p>
        </p:txBody>
      </p:sp>
    </p:spTree>
    <p:extLst>
      <p:ext uri="{BB962C8B-B14F-4D97-AF65-F5344CB8AC3E}">
        <p14:creationId xmlns:p14="http://schemas.microsoft.com/office/powerpoint/2010/main" val="2056783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officeplus.cn/" TargetMode="Externa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页">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 name="直角三角形 7"/>
          <p:cNvSpPr/>
          <p:nvPr userDrawn="1"/>
        </p:nvSpPr>
        <p:spPr>
          <a:xfrm rot="5400000">
            <a:off x="1657349" y="-1657351"/>
            <a:ext cx="1155700" cy="4470402"/>
          </a:xfrm>
          <a:prstGeom prst="rtTriangle">
            <a:avLst/>
          </a:pr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直角三角形 6"/>
          <p:cNvSpPr/>
          <p:nvPr userDrawn="1"/>
        </p:nvSpPr>
        <p:spPr>
          <a:xfrm rot="16200000">
            <a:off x="7480300" y="2146300"/>
            <a:ext cx="6451600" cy="2971800"/>
          </a:xfrm>
          <a:prstGeom prst="rtTriangle">
            <a:avLst/>
          </a:prstGeom>
          <a:solidFill>
            <a:schemeClr val="accent3"/>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userDrawn="1"/>
        </p:nvSpPr>
        <p:spPr>
          <a:xfrm rot="5400000">
            <a:off x="0" y="0"/>
            <a:ext cx="1752600" cy="17526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直角三角形 5"/>
          <p:cNvSpPr/>
          <p:nvPr userDrawn="1"/>
        </p:nvSpPr>
        <p:spPr>
          <a:xfrm rot="16200000">
            <a:off x="8165252" y="2831252"/>
            <a:ext cx="3695700" cy="4357796"/>
          </a:xfrm>
          <a:prstGeom prst="rtTriangle">
            <a:avLst/>
          </a:prstGeom>
          <a:solidFill>
            <a:schemeClr val="accent1"/>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直角三角形 8"/>
          <p:cNvSpPr/>
          <p:nvPr userDrawn="1"/>
        </p:nvSpPr>
        <p:spPr>
          <a:xfrm>
            <a:off x="0" y="4305300"/>
            <a:ext cx="1625600" cy="2552700"/>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占位符 5"/>
          <p:cNvSpPr>
            <a:spLocks noGrp="1"/>
          </p:cNvSpPr>
          <p:nvPr>
            <p:ph type="body" sz="quarter" idx="10"/>
          </p:nvPr>
        </p:nvSpPr>
        <p:spPr>
          <a:xfrm>
            <a:off x="1307569" y="1452563"/>
            <a:ext cx="5109845" cy="834708"/>
          </a:xfrm>
          <a:prstGeom prst="rect">
            <a:avLst/>
          </a:prstGeom>
        </p:spPr>
        <p:txBody>
          <a:bodyPr anchor="ctr"/>
          <a:lstStyle>
            <a:lvl1pPr marL="0" indent="0">
              <a:buNone/>
              <a:defRPr sz="4800" b="1">
                <a:solidFill>
                  <a:schemeClr val="accent2">
                    <a:lumMod val="75000"/>
                  </a:schemeClr>
                </a:solidFill>
              </a:defRPr>
            </a:lvl1pPr>
          </a:lstStyle>
          <a:p>
            <a:pPr lvl="0"/>
            <a:endParaRPr kumimoji="1" lang="zh-CN" altLang="en-US" dirty="0"/>
          </a:p>
        </p:txBody>
      </p:sp>
      <p:sp>
        <p:nvSpPr>
          <p:cNvPr id="11" name="文本占位符 5"/>
          <p:cNvSpPr>
            <a:spLocks noGrp="1"/>
          </p:cNvSpPr>
          <p:nvPr>
            <p:ph type="body" sz="quarter" idx="11"/>
          </p:nvPr>
        </p:nvSpPr>
        <p:spPr>
          <a:xfrm>
            <a:off x="1307569" y="2287271"/>
            <a:ext cx="7098666" cy="1215006"/>
          </a:xfrm>
          <a:prstGeom prst="rect">
            <a:avLst/>
          </a:prstGeom>
          <a:solidFill>
            <a:schemeClr val="accent2">
              <a:lumMod val="90000"/>
            </a:schemeClr>
          </a:solidFill>
        </p:spPr>
        <p:txBody>
          <a:bodyPr anchor="ctr"/>
          <a:lstStyle>
            <a:lvl1pPr marL="0" indent="0">
              <a:buNone/>
              <a:defRPr sz="6600" b="1">
                <a:solidFill>
                  <a:schemeClr val="bg1"/>
                </a:solidFill>
              </a:defRPr>
            </a:lvl1pPr>
          </a:lstStyle>
          <a:p>
            <a:pPr lvl="0"/>
            <a:endParaRPr kumimoji="1" lang="zh-CN" altLang="en-US" dirty="0"/>
          </a:p>
        </p:txBody>
      </p:sp>
      <p:sp>
        <p:nvSpPr>
          <p:cNvPr id="12" name="文本占位符 5"/>
          <p:cNvSpPr>
            <a:spLocks noGrp="1"/>
          </p:cNvSpPr>
          <p:nvPr>
            <p:ph type="body" sz="quarter" idx="12"/>
          </p:nvPr>
        </p:nvSpPr>
        <p:spPr>
          <a:xfrm>
            <a:off x="1307568" y="3502276"/>
            <a:ext cx="7098667" cy="579503"/>
          </a:xfrm>
          <a:prstGeom prst="rect">
            <a:avLst/>
          </a:prstGeom>
        </p:spPr>
        <p:txBody>
          <a:bodyPr anchor="ctr"/>
          <a:lstStyle>
            <a:lvl1pPr marL="0" indent="0">
              <a:buNone/>
              <a:defRPr sz="2800" b="1">
                <a:solidFill>
                  <a:schemeClr val="accent2">
                    <a:lumMod val="75000"/>
                  </a:schemeClr>
                </a:solidFill>
              </a:defRPr>
            </a:lvl1pPr>
          </a:lstStyle>
          <a:p>
            <a:pPr lvl="0"/>
            <a:endParaRPr kumimoji="1" lang="zh-CN" altLang="en-US" dirty="0"/>
          </a:p>
        </p:txBody>
      </p:sp>
      <p:sp>
        <p:nvSpPr>
          <p:cNvPr id="13" name="文本占位符 5"/>
          <p:cNvSpPr>
            <a:spLocks noGrp="1"/>
          </p:cNvSpPr>
          <p:nvPr>
            <p:ph type="body" sz="quarter" idx="13"/>
          </p:nvPr>
        </p:nvSpPr>
        <p:spPr>
          <a:xfrm>
            <a:off x="1307569" y="4158672"/>
            <a:ext cx="5109845" cy="1511877"/>
          </a:xfrm>
          <a:prstGeom prst="rect">
            <a:avLst/>
          </a:prstGeom>
        </p:spPr>
        <p:txBody>
          <a:bodyPr anchor="t"/>
          <a:lstStyle>
            <a:lvl1pPr marL="285750" indent="-285750">
              <a:buFont typeface="Arial" charset="0"/>
              <a:buChar char="•"/>
              <a:defRPr sz="1400" b="1">
                <a:solidFill>
                  <a:schemeClr val="tx1">
                    <a:lumMod val="75000"/>
                    <a:lumOff val="25000"/>
                  </a:schemeClr>
                </a:solidFill>
              </a:defRPr>
            </a:lvl1pPr>
          </a:lstStyle>
          <a:p>
            <a:pPr lvl="0"/>
            <a:endParaRPr kumimoji="1" lang="zh-CN" altLang="en-US" dirty="0"/>
          </a:p>
        </p:txBody>
      </p:sp>
    </p:spTree>
    <p:extLst>
      <p:ext uri="{BB962C8B-B14F-4D97-AF65-F5344CB8AC3E}">
        <p14:creationId xmlns:p14="http://schemas.microsoft.com/office/powerpoint/2010/main" val="1620699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副标题页_5">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5"/>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5"/>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1608340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副标题页_6">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6"/>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6"/>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65120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页_1">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1">
              <a:lumMod val="75000"/>
            </a:schemeClr>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1">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155465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页_2">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2">
              <a:lumMod val="75000"/>
            </a:schemeClr>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2">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663568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内容页_3">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3"/>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3"/>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158747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内容页_4">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4"/>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4"/>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44470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页_5">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5"/>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5"/>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20373353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内容页_6">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6"/>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6"/>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5408462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6631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封面页">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 name="直角三角形 7"/>
          <p:cNvSpPr/>
          <p:nvPr userDrawn="1"/>
        </p:nvSpPr>
        <p:spPr>
          <a:xfrm rot="5400000">
            <a:off x="1657349" y="-1657351"/>
            <a:ext cx="1155700" cy="4470402"/>
          </a:xfrm>
          <a:prstGeom prst="rtTriangle">
            <a:avLst/>
          </a:pr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直角三角形 6"/>
          <p:cNvSpPr/>
          <p:nvPr userDrawn="1"/>
        </p:nvSpPr>
        <p:spPr>
          <a:xfrm rot="16200000">
            <a:off x="7480300" y="2146300"/>
            <a:ext cx="6451600" cy="2971800"/>
          </a:xfrm>
          <a:prstGeom prst="rtTriangle">
            <a:avLst/>
          </a:prstGeom>
          <a:solidFill>
            <a:schemeClr val="accent3"/>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userDrawn="1"/>
        </p:nvSpPr>
        <p:spPr>
          <a:xfrm rot="5400000">
            <a:off x="0" y="0"/>
            <a:ext cx="1752600" cy="17526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直角三角形 5"/>
          <p:cNvSpPr/>
          <p:nvPr userDrawn="1"/>
        </p:nvSpPr>
        <p:spPr>
          <a:xfrm rot="16200000">
            <a:off x="8165252" y="2831252"/>
            <a:ext cx="3695700" cy="4357796"/>
          </a:xfrm>
          <a:prstGeom prst="rtTriangle">
            <a:avLst/>
          </a:prstGeom>
          <a:solidFill>
            <a:schemeClr val="accent1"/>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直角三角形 8"/>
          <p:cNvSpPr/>
          <p:nvPr userDrawn="1"/>
        </p:nvSpPr>
        <p:spPr>
          <a:xfrm>
            <a:off x="0" y="4305300"/>
            <a:ext cx="1625600" cy="2552700"/>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占位符 5"/>
          <p:cNvSpPr>
            <a:spLocks noGrp="1"/>
          </p:cNvSpPr>
          <p:nvPr>
            <p:ph type="body" sz="quarter" idx="10"/>
          </p:nvPr>
        </p:nvSpPr>
        <p:spPr>
          <a:xfrm>
            <a:off x="1307569" y="1452563"/>
            <a:ext cx="5109845" cy="834708"/>
          </a:xfrm>
          <a:prstGeom prst="rect">
            <a:avLst/>
          </a:prstGeom>
        </p:spPr>
        <p:txBody>
          <a:bodyPr anchor="ctr"/>
          <a:lstStyle>
            <a:lvl1pPr marL="0" indent="0">
              <a:buNone/>
              <a:defRPr sz="4800" b="1">
                <a:solidFill>
                  <a:schemeClr val="accent2">
                    <a:lumMod val="75000"/>
                  </a:schemeClr>
                </a:solidFill>
              </a:defRPr>
            </a:lvl1pPr>
          </a:lstStyle>
          <a:p>
            <a:pPr lvl="0"/>
            <a:endParaRPr kumimoji="1" lang="zh-CN" altLang="en-US" dirty="0"/>
          </a:p>
        </p:txBody>
      </p:sp>
      <p:sp>
        <p:nvSpPr>
          <p:cNvPr id="11" name="文本占位符 5"/>
          <p:cNvSpPr>
            <a:spLocks noGrp="1"/>
          </p:cNvSpPr>
          <p:nvPr>
            <p:ph type="body" sz="quarter" idx="11"/>
          </p:nvPr>
        </p:nvSpPr>
        <p:spPr>
          <a:xfrm>
            <a:off x="1307569" y="2287271"/>
            <a:ext cx="7098666" cy="1215006"/>
          </a:xfrm>
          <a:prstGeom prst="rect">
            <a:avLst/>
          </a:prstGeom>
          <a:solidFill>
            <a:schemeClr val="accent2">
              <a:lumMod val="90000"/>
            </a:schemeClr>
          </a:solidFill>
        </p:spPr>
        <p:txBody>
          <a:bodyPr anchor="ctr"/>
          <a:lstStyle>
            <a:lvl1pPr marL="0" indent="0">
              <a:buNone/>
              <a:defRPr sz="6600" b="1">
                <a:solidFill>
                  <a:schemeClr val="bg1"/>
                </a:solidFill>
              </a:defRPr>
            </a:lvl1pPr>
          </a:lstStyle>
          <a:p>
            <a:pPr lvl="0"/>
            <a:endParaRPr kumimoji="1" lang="zh-CN" altLang="en-US" dirty="0"/>
          </a:p>
        </p:txBody>
      </p:sp>
      <p:sp>
        <p:nvSpPr>
          <p:cNvPr id="12" name="文本占位符 5"/>
          <p:cNvSpPr>
            <a:spLocks noGrp="1"/>
          </p:cNvSpPr>
          <p:nvPr>
            <p:ph type="body" sz="quarter" idx="12"/>
          </p:nvPr>
        </p:nvSpPr>
        <p:spPr>
          <a:xfrm>
            <a:off x="1307568" y="3502276"/>
            <a:ext cx="7098667" cy="579503"/>
          </a:xfrm>
          <a:prstGeom prst="rect">
            <a:avLst/>
          </a:prstGeom>
        </p:spPr>
        <p:txBody>
          <a:bodyPr anchor="ctr"/>
          <a:lstStyle>
            <a:lvl1pPr marL="0" indent="0">
              <a:buNone/>
              <a:defRPr sz="2800" b="1">
                <a:solidFill>
                  <a:schemeClr val="accent2">
                    <a:lumMod val="75000"/>
                  </a:schemeClr>
                </a:solidFill>
              </a:defRPr>
            </a:lvl1pPr>
          </a:lstStyle>
          <a:p>
            <a:pPr lvl="0"/>
            <a:endParaRPr kumimoji="1" lang="zh-CN" altLang="en-US" dirty="0"/>
          </a:p>
        </p:txBody>
      </p:sp>
      <p:sp>
        <p:nvSpPr>
          <p:cNvPr id="13" name="文本占位符 5"/>
          <p:cNvSpPr>
            <a:spLocks noGrp="1"/>
          </p:cNvSpPr>
          <p:nvPr>
            <p:ph type="body" sz="quarter" idx="13"/>
          </p:nvPr>
        </p:nvSpPr>
        <p:spPr>
          <a:xfrm>
            <a:off x="1307569" y="4158672"/>
            <a:ext cx="5109845" cy="1511877"/>
          </a:xfrm>
          <a:prstGeom prst="rect">
            <a:avLst/>
          </a:prstGeom>
        </p:spPr>
        <p:txBody>
          <a:bodyPr anchor="t"/>
          <a:lstStyle>
            <a:lvl1pPr marL="285750" indent="-285750">
              <a:buFont typeface="Arial" charset="0"/>
              <a:buChar char="•"/>
              <a:defRPr sz="1400" b="1">
                <a:solidFill>
                  <a:schemeClr val="tx1">
                    <a:lumMod val="75000"/>
                    <a:lumOff val="25000"/>
                  </a:schemeClr>
                </a:solidFill>
              </a:defRPr>
            </a:lvl1pPr>
          </a:lstStyle>
          <a:p>
            <a:pPr lvl="0"/>
            <a:endParaRPr kumimoji="1" lang="zh-CN" altLang="en-US" dirty="0"/>
          </a:p>
        </p:txBody>
      </p:sp>
    </p:spTree>
    <p:extLst>
      <p:ext uri="{BB962C8B-B14F-4D97-AF65-F5344CB8AC3E}">
        <p14:creationId xmlns:p14="http://schemas.microsoft.com/office/powerpoint/2010/main" val="4286515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_三项目录">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4" name="任意形状 23"/>
          <p:cNvSpPr/>
          <p:nvPr userDrawn="1"/>
        </p:nvSpPr>
        <p:spPr>
          <a:xfrm rot="10800000">
            <a:off x="4133850" y="0"/>
            <a:ext cx="8058150" cy="6858001"/>
          </a:xfrm>
          <a:custGeom>
            <a:avLst/>
            <a:gdLst>
              <a:gd name="connsiteX0" fmla="*/ 5118100 w 8058150"/>
              <a:gd name="connsiteY0" fmla="*/ 6858001 h 6858001"/>
              <a:gd name="connsiteX1" fmla="*/ 0 w 8058150"/>
              <a:gd name="connsiteY1" fmla="*/ 6858001 h 6858001"/>
              <a:gd name="connsiteX2" fmla="*/ 0 w 8058150"/>
              <a:gd name="connsiteY2" fmla="*/ 0 h 6858001"/>
              <a:gd name="connsiteX3" fmla="*/ 5118100 w 8058150"/>
              <a:gd name="connsiteY3" fmla="*/ 0 h 6858001"/>
              <a:gd name="connsiteX4" fmla="*/ 8058150 w 8058150"/>
              <a:gd name="connsiteY4" fmla="*/ 6858000 h 6858001"/>
              <a:gd name="connsiteX5" fmla="*/ 5118100 w 8058150"/>
              <a:gd name="connsiteY5"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58150" h="6858001">
                <a:moveTo>
                  <a:pt x="5118100" y="6858001"/>
                </a:moveTo>
                <a:lnTo>
                  <a:pt x="0" y="6858001"/>
                </a:lnTo>
                <a:lnTo>
                  <a:pt x="0" y="0"/>
                </a:lnTo>
                <a:lnTo>
                  <a:pt x="5118100" y="0"/>
                </a:lnTo>
                <a:lnTo>
                  <a:pt x="8058150" y="6858000"/>
                </a:lnTo>
                <a:lnTo>
                  <a:pt x="5118100" y="6858000"/>
                </a:lnTo>
                <a:close/>
              </a:path>
            </a:pathLst>
          </a:cu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直角三角形 2"/>
          <p:cNvSpPr/>
          <p:nvPr userDrawn="1"/>
        </p:nvSpPr>
        <p:spPr>
          <a:xfrm>
            <a:off x="0" y="5295900"/>
            <a:ext cx="6248400" cy="15621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直角三角形 3"/>
          <p:cNvSpPr/>
          <p:nvPr userDrawn="1"/>
        </p:nvSpPr>
        <p:spPr>
          <a:xfrm rot="5400000" flipV="1">
            <a:off x="9753602" y="-927095"/>
            <a:ext cx="1511299" cy="3365498"/>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占位符 5"/>
          <p:cNvSpPr txBox="1">
            <a:spLocks/>
          </p:cNvSpPr>
          <p:nvPr userDrawn="1"/>
        </p:nvSpPr>
        <p:spPr>
          <a:xfrm>
            <a:off x="909955" y="2016760"/>
            <a:ext cx="3223896" cy="168021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118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zh-CN" altLang="en-US" sz="11800" b="1" i="0" u="none" strike="noStrike" kern="1200" cap="none" spc="0" normalizeH="0" baseline="0" noProof="0">
                <a:ln>
                  <a:noFill/>
                </a:ln>
                <a:solidFill>
                  <a:schemeClr val="accent2">
                    <a:lumMod val="75000"/>
                  </a:schemeClr>
                </a:solidFill>
                <a:effectLst/>
                <a:uLnTx/>
                <a:uFillTx/>
                <a:latin typeface="Century Gothic"/>
                <a:ea typeface="微软雅黑"/>
                <a:cs typeface=""/>
              </a:rPr>
              <a:t>目录</a:t>
            </a:r>
            <a:endParaRPr kumimoji="1" lang="zh-CN" altLang="en-US" sz="118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8" name="文本占位符 5"/>
          <p:cNvSpPr txBox="1">
            <a:spLocks/>
          </p:cNvSpPr>
          <p:nvPr userDrawn="1"/>
        </p:nvSpPr>
        <p:spPr>
          <a:xfrm>
            <a:off x="909955" y="3696970"/>
            <a:ext cx="3223896" cy="58293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44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zh-CN" sz="4400" b="1" i="0" u="none" strike="noStrike" kern="1200" cap="none" spc="0" normalizeH="0" baseline="0" noProof="0">
                <a:ln>
                  <a:noFill/>
                </a:ln>
                <a:solidFill>
                  <a:schemeClr val="accent2">
                    <a:lumMod val="75000"/>
                  </a:schemeClr>
                </a:solidFill>
                <a:effectLst/>
                <a:uLnTx/>
                <a:uFillTx/>
                <a:latin typeface="Century Gothic"/>
                <a:ea typeface="微软雅黑"/>
                <a:cs typeface=""/>
              </a:rPr>
              <a:t>CONTENTS</a:t>
            </a:r>
            <a:endParaRPr kumimoji="1" lang="zh-CN" altLang="en-US" sz="44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25" name="文本占位符 5"/>
          <p:cNvSpPr>
            <a:spLocks noGrp="1"/>
          </p:cNvSpPr>
          <p:nvPr>
            <p:ph type="body" sz="quarter" idx="12" hasCustomPrompt="1"/>
          </p:nvPr>
        </p:nvSpPr>
        <p:spPr>
          <a:xfrm>
            <a:off x="7077075" y="1913421"/>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6" name="文本占位符 5"/>
          <p:cNvSpPr>
            <a:spLocks noGrp="1"/>
          </p:cNvSpPr>
          <p:nvPr>
            <p:ph type="body" sz="quarter" idx="13"/>
          </p:nvPr>
        </p:nvSpPr>
        <p:spPr>
          <a:xfrm>
            <a:off x="7912100" y="201676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7" name="文本占位符 5"/>
          <p:cNvSpPr>
            <a:spLocks noGrp="1"/>
          </p:cNvSpPr>
          <p:nvPr>
            <p:ph type="body" sz="quarter" idx="14" hasCustomPrompt="1"/>
          </p:nvPr>
        </p:nvSpPr>
        <p:spPr>
          <a:xfrm>
            <a:off x="7077075" y="3001814"/>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8" name="文本占位符 5"/>
          <p:cNvSpPr>
            <a:spLocks noGrp="1"/>
          </p:cNvSpPr>
          <p:nvPr>
            <p:ph type="body" sz="quarter" idx="15"/>
          </p:nvPr>
        </p:nvSpPr>
        <p:spPr>
          <a:xfrm>
            <a:off x="7912100" y="3105154"/>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9" name="文本占位符 5"/>
          <p:cNvSpPr>
            <a:spLocks noGrp="1"/>
          </p:cNvSpPr>
          <p:nvPr>
            <p:ph type="body" sz="quarter" idx="16" hasCustomPrompt="1"/>
          </p:nvPr>
        </p:nvSpPr>
        <p:spPr>
          <a:xfrm>
            <a:off x="7077075" y="4090207"/>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30" name="文本占位符 5"/>
          <p:cNvSpPr>
            <a:spLocks noGrp="1"/>
          </p:cNvSpPr>
          <p:nvPr>
            <p:ph type="body" sz="quarter" idx="17"/>
          </p:nvPr>
        </p:nvSpPr>
        <p:spPr>
          <a:xfrm>
            <a:off x="7912100" y="418776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Tree>
    <p:extLst>
      <p:ext uri="{BB962C8B-B14F-4D97-AF65-F5344CB8AC3E}">
        <p14:creationId xmlns:p14="http://schemas.microsoft.com/office/powerpoint/2010/main" val="772159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副标题页_6">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6"/>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6"/>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3693530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内容页_6">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6"/>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6"/>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4074889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副标题页_2">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2">
              <a:lumMod val="75000"/>
            </a:schemeClr>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2">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3881238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内容页_2">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2">
              <a:lumMod val="75000"/>
            </a:schemeClr>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2">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272299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副标题页_3">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3"/>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3"/>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1526631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内容页_3">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3"/>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3"/>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8170955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副标题页_4">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4"/>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4"/>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35258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内容页_4">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4"/>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4"/>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6555799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标注页">
    <p:bg>
      <p:bgPr>
        <a:solidFill>
          <a:srgbClr val="E73A1C"/>
        </a:solidFill>
        <a:effectLst/>
      </p:bgPr>
    </p:bg>
    <p:spTree>
      <p:nvGrpSpPr>
        <p:cNvPr id="1" name=""/>
        <p:cNvGrpSpPr/>
        <p:nvPr/>
      </p:nvGrpSpPr>
      <p:grpSpPr>
        <a:xfrm>
          <a:off x="0" y="0"/>
          <a:ext cx="0" cy="0"/>
          <a:chOff x="0" y="0"/>
          <a:chExt cx="0" cy="0"/>
        </a:xfrm>
      </p:grpSpPr>
      <p:sp>
        <p:nvSpPr>
          <p:cNvPr id="6" name="矩形 5"/>
          <p:cNvSpPr/>
          <p:nvPr userDrawn="1"/>
        </p:nvSpPr>
        <p:spPr>
          <a:xfrm>
            <a:off x="440603" y="759873"/>
            <a:ext cx="662361" cy="379656"/>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Segoe UI Light"/>
                <a:ea typeface="微软雅黑"/>
                <a:cs typeface="Segoe UI Light"/>
              </a:rPr>
              <a:t>标注</a:t>
            </a:r>
          </a:p>
        </p:txBody>
      </p:sp>
      <p:sp>
        <p:nvSpPr>
          <p:cNvPr id="11" name="矩形 10"/>
          <p:cNvSpPr/>
          <p:nvPr userDrawn="1"/>
        </p:nvSpPr>
        <p:spPr>
          <a:xfrm>
            <a:off x="2572589" y="759873"/>
            <a:ext cx="1402001" cy="3453253"/>
          </a:xfrm>
          <a:prstGeom prst="rect">
            <a:avLst/>
          </a:prstGeom>
        </p:spPr>
        <p:txBody>
          <a:bodyPr wrap="square">
            <a:spAutoFit/>
          </a:bodyPr>
          <a:lstStyle/>
          <a:p>
            <a:pPr marL="0" marR="0" lvl="0" indent="0" defTabSz="609585"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字体使用 </a:t>
            </a: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行距</a:t>
            </a: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背景图片出处</a:t>
            </a:r>
          </a:p>
          <a:p>
            <a:pPr marL="0" marR="0" lvl="0" indent="0" defTabSz="609585"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声明</a:t>
            </a: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p:txBody>
      </p:sp>
      <p:sp>
        <p:nvSpPr>
          <p:cNvPr id="12" name="矩形 11"/>
          <p:cNvSpPr/>
          <p:nvPr userDrawn="1"/>
        </p:nvSpPr>
        <p:spPr>
          <a:xfrm>
            <a:off x="4153010" y="759873"/>
            <a:ext cx="7074345" cy="4239879"/>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英文 </a:t>
            </a:r>
            <a:r>
              <a:rPr kumimoji="0" lang="en-US" altLang="zh-CN" sz="1400" b="0" i="0" u="none" strike="noStrike" kern="0" cap="none" spc="0" normalizeH="0" baseline="0" noProof="0" dirty="0">
                <a:ln>
                  <a:noFill/>
                </a:ln>
                <a:solidFill>
                  <a:srgbClr val="FFFFFF"/>
                </a:solidFill>
                <a:effectLst/>
                <a:uLnTx/>
                <a:uFillTx/>
                <a:latin typeface="Segoe UI Light"/>
                <a:cs typeface="Segoe UI Light"/>
              </a:rPr>
              <a:t>Century Gothic</a:t>
            </a: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中文 微软雅黑</a:t>
            </a: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rPr>
              <a:t>正文 </a:t>
            </a:r>
            <a:r>
              <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rPr>
              <a:t>1.3</a:t>
            </a: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r>
              <a:rPr kumimoji="0" lang="en-US" altLang="zh-CN" sz="1400" b="0" i="0" u="none" strike="noStrike" kern="0" cap="none" spc="0" normalizeH="0" baseline="0" noProof="0" dirty="0" err="1">
                <a:ln>
                  <a:noFill/>
                </a:ln>
                <a:solidFill>
                  <a:srgbClr val="FFFFFF"/>
                </a:solidFill>
                <a:effectLst/>
                <a:uLnTx/>
                <a:uFillTx/>
                <a:latin typeface="Segoe UI Light"/>
                <a:ea typeface="微软雅黑"/>
                <a:cs typeface="Segoe UI Light"/>
              </a:rPr>
              <a:t>cn.bing.com</a:t>
            </a:r>
            <a:endPar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defTabSz="609585"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Segoe UI Light"/>
              <a:ea typeface="微软雅黑"/>
              <a:cs typeface="Segoe UI Light"/>
            </a:endParaRPr>
          </a:p>
          <a:p>
            <a:pPr marL="0" marR="0" lvl="0" indent="0" algn="l" defTabSz="609585" rtl="0" eaLnBrk="1" fontAlgn="auto" latinLnBrk="0" hangingPunct="1">
              <a:lnSpc>
                <a:spcPct val="13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本网站所提供的任何信息内容（包括但不限于 </a:t>
            </a:r>
            <a:r>
              <a:rPr kumimoji="0" lang="en-US" altLang="zh-CN"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PPT</a:t>
            </a:r>
            <a:r>
              <a:rPr kumimoji="0" lang="zh-CN" altLang="en-US"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 </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模板、</a:t>
            </a:r>
            <a:r>
              <a:rPr kumimoji="0" lang="en-US" altLang="zh-CN"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Word</a:t>
            </a:r>
            <a:r>
              <a:rPr kumimoji="0" lang="zh-CN" altLang="en-US"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 </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文档、</a:t>
            </a:r>
            <a:r>
              <a:rPr kumimoji="0" lang="en-US" altLang="zh-CN"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Excel</a:t>
            </a:r>
            <a:r>
              <a:rPr kumimoji="0" lang="zh-CN" altLang="en-US" sz="1333" b="0" i="0" u="none" strike="noStrike" kern="1200" cap="none" spc="0" normalizeH="0" baseline="0" noProof="0" dirty="0">
                <a:ln>
                  <a:noFill/>
                </a:ln>
                <a:solidFill>
                  <a:prstClr val="white"/>
                </a:solidFill>
                <a:effectLst/>
                <a:uLnTx/>
                <a:uFillTx/>
                <a:latin typeface="Segoe UI Light" charset="0"/>
                <a:ea typeface="Segoe UI Light" charset="0"/>
                <a:cs typeface="Segoe UI Light" charset="0"/>
              </a:rPr>
              <a:t> </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图表、图片素材等）均受</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中华人民共和国著作权法</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信息网络传播权保护条例</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及其他适用的法律法规的保护，未经权利人书面明确授权，信息内容的任何部分</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包括图片或图表</a:t>
            </a:r>
            <a:r>
              <a:rPr kumimoji="0" lang="en-US" altLang="zh-CN" sz="1333" b="0" i="0" u="none" strike="noStrike" kern="1200" cap="none" spc="0" normalizeH="0" baseline="0" noProof="0" dirty="0">
                <a:ln>
                  <a:noFill/>
                </a:ln>
                <a:solidFill>
                  <a:prstClr val="white"/>
                </a:solidFill>
                <a:effectLst/>
                <a:uLnTx/>
                <a:uFillTx/>
                <a:latin typeface="Century Gothic"/>
                <a:ea typeface="微软雅黑" charset="0"/>
                <a:cs typeface="+mn-cs"/>
              </a:rPr>
              <a:t>)</a:t>
            </a:r>
            <a:r>
              <a:rPr kumimoji="0" lang="zh-CN" altLang="en-US" sz="1333" b="0" i="0" u="none" strike="noStrike" kern="1200" cap="none" spc="0" normalizeH="0" baseline="0" noProof="0" dirty="0">
                <a:ln>
                  <a:noFill/>
                </a:ln>
                <a:solidFill>
                  <a:prstClr val="white"/>
                </a:solidFill>
                <a:effectLst/>
                <a:uLnTx/>
                <a:uFillTx/>
                <a:latin typeface="Century Gothic"/>
                <a:ea typeface="微软雅黑" charset="0"/>
                <a:cs typeface="+mn-cs"/>
              </a:rPr>
              <a:t>不得被全部或部分的复制、传播、销售，否则将承担法律责任。</a:t>
            </a:r>
          </a:p>
        </p:txBody>
      </p:sp>
      <p:sp>
        <p:nvSpPr>
          <p:cNvPr id="13" name="矩形 12"/>
          <p:cNvSpPr/>
          <p:nvPr userDrawn="1"/>
        </p:nvSpPr>
        <p:spPr>
          <a:xfrm>
            <a:off x="440603" y="182445"/>
            <a:ext cx="777777" cy="246221"/>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1" lang="en-US" altLang="zh-CN" sz="1000" b="0" i="0" u="none" strike="noStrike" kern="0" cap="none" spc="0" normalizeH="0" baseline="0" noProof="0" dirty="0">
                <a:ln>
                  <a:noFill/>
                </a:ln>
                <a:solidFill>
                  <a:prstClr val="white"/>
                </a:solidFill>
                <a:effectLst/>
                <a:uLnTx/>
                <a:uFillTx/>
                <a:latin typeface="Segoe UI Light"/>
                <a:ea typeface="微软雅黑" charset="0"/>
                <a:cs typeface="Segoe UI Light"/>
              </a:rPr>
              <a:t>OfficePLUS</a:t>
            </a:r>
            <a:endParaRPr kumimoji="0" lang="zh-CN" altLang="en-US" sz="1000" b="0" i="0" u="none" strike="noStrike" kern="0" cap="none" spc="0" normalizeH="0" baseline="0" noProof="0" dirty="0">
              <a:ln>
                <a:noFill/>
              </a:ln>
              <a:solidFill>
                <a:prstClr val="white"/>
              </a:solidFill>
              <a:effectLst/>
              <a:uLnTx/>
              <a:uFillTx/>
              <a:latin typeface="Segoe UI Light"/>
              <a:ea typeface="微软雅黑" charset="0"/>
              <a:cs typeface="Segoe UI Light"/>
            </a:endParaRPr>
          </a:p>
        </p:txBody>
      </p:sp>
    </p:spTree>
    <p:extLst>
      <p:ext uri="{BB962C8B-B14F-4D97-AF65-F5344CB8AC3E}">
        <p14:creationId xmlns:p14="http://schemas.microsoft.com/office/powerpoint/2010/main" val="5739960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背景图片素材">
    <p:spTree>
      <p:nvGrpSpPr>
        <p:cNvPr id="1" name=""/>
        <p:cNvGrpSpPr/>
        <p:nvPr/>
      </p:nvGrpSpPr>
      <p:grpSpPr>
        <a:xfrm>
          <a:off x="0" y="0"/>
          <a:ext cx="0" cy="0"/>
          <a:chOff x="0" y="0"/>
          <a:chExt cx="0" cy="0"/>
        </a:xfrm>
      </p:grpSpPr>
      <p:sp>
        <p:nvSpPr>
          <p:cNvPr id="4" name="矩形 3"/>
          <p:cNvSpPr/>
          <p:nvPr userDrawn="1"/>
        </p:nvSpPr>
        <p:spPr>
          <a:xfrm>
            <a:off x="440603" y="759873"/>
            <a:ext cx="1569660" cy="369332"/>
          </a:xfrm>
          <a:prstGeom prst="rect">
            <a:avLst/>
          </a:prstGeom>
        </p:spPr>
        <p:txBody>
          <a:bodyPr wrap="none">
            <a:spAutoFit/>
          </a:bodyPr>
          <a:lstStyle/>
          <a:p>
            <a:pPr defTabSz="609585"/>
            <a:r>
              <a:rPr lang="zh-CN" altLang="en-US" sz="1800" dirty="0">
                <a:solidFill>
                  <a:schemeClr val="tx1">
                    <a:lumMod val="75000"/>
                    <a:lumOff val="25000"/>
                  </a:schemeClr>
                </a:solidFill>
                <a:latin typeface="Segoe UI Light"/>
                <a:ea typeface="微软雅黑"/>
                <a:cs typeface="Segoe UI Light"/>
              </a:rPr>
              <a:t>背景图片素材</a:t>
            </a:r>
          </a:p>
        </p:txBody>
      </p:sp>
      <p:sp>
        <p:nvSpPr>
          <p:cNvPr id="5" name="矩形 4"/>
          <p:cNvSpPr/>
          <p:nvPr userDrawn="1"/>
        </p:nvSpPr>
        <p:spPr>
          <a:xfrm>
            <a:off x="440603" y="182445"/>
            <a:ext cx="777777" cy="246221"/>
          </a:xfrm>
          <a:prstGeom prst="rect">
            <a:avLst/>
          </a:prstGeom>
        </p:spPr>
        <p:txBody>
          <a:bodyPr wrap="none">
            <a:spAutoFit/>
          </a:bodyPr>
          <a:lstStyle/>
          <a:p>
            <a:pPr defTabSz="609585"/>
            <a:r>
              <a:rPr kumimoji="1" lang="en-US" altLang="zh-CN" sz="1000" dirty="0">
                <a:solidFill>
                  <a:schemeClr val="tx1">
                    <a:lumMod val="75000"/>
                    <a:lumOff val="25000"/>
                  </a:schemeClr>
                </a:solidFill>
                <a:latin typeface="Segoe UI Light"/>
                <a:ea typeface="微软雅黑" charset="0"/>
                <a:cs typeface="Segoe UI Light"/>
              </a:rPr>
              <a:t>OfficePLUS</a:t>
            </a:r>
            <a:endParaRPr lang="zh-CN" altLang="en-US" sz="1000" dirty="0">
              <a:solidFill>
                <a:schemeClr val="tx1">
                  <a:lumMod val="75000"/>
                  <a:lumOff val="25000"/>
                </a:schemeClr>
              </a:solidFill>
              <a:latin typeface="Segoe UI Light"/>
              <a:ea typeface="微软雅黑" charset="0"/>
              <a:cs typeface="Segoe UI Light"/>
            </a:endParaRPr>
          </a:p>
        </p:txBody>
      </p:sp>
    </p:spTree>
    <p:extLst>
      <p:ext uri="{BB962C8B-B14F-4D97-AF65-F5344CB8AC3E}">
        <p14:creationId xmlns:p14="http://schemas.microsoft.com/office/powerpoint/2010/main" val="141874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目录页_四项目录">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4" name="任意形状 23"/>
          <p:cNvSpPr/>
          <p:nvPr userDrawn="1"/>
        </p:nvSpPr>
        <p:spPr>
          <a:xfrm rot="10800000">
            <a:off x="4133850" y="0"/>
            <a:ext cx="8058150" cy="6858001"/>
          </a:xfrm>
          <a:custGeom>
            <a:avLst/>
            <a:gdLst>
              <a:gd name="connsiteX0" fmla="*/ 5118100 w 8058150"/>
              <a:gd name="connsiteY0" fmla="*/ 6858001 h 6858001"/>
              <a:gd name="connsiteX1" fmla="*/ 0 w 8058150"/>
              <a:gd name="connsiteY1" fmla="*/ 6858001 h 6858001"/>
              <a:gd name="connsiteX2" fmla="*/ 0 w 8058150"/>
              <a:gd name="connsiteY2" fmla="*/ 0 h 6858001"/>
              <a:gd name="connsiteX3" fmla="*/ 5118100 w 8058150"/>
              <a:gd name="connsiteY3" fmla="*/ 0 h 6858001"/>
              <a:gd name="connsiteX4" fmla="*/ 8058150 w 8058150"/>
              <a:gd name="connsiteY4" fmla="*/ 6858000 h 6858001"/>
              <a:gd name="connsiteX5" fmla="*/ 5118100 w 8058150"/>
              <a:gd name="connsiteY5"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58150" h="6858001">
                <a:moveTo>
                  <a:pt x="5118100" y="6858001"/>
                </a:moveTo>
                <a:lnTo>
                  <a:pt x="0" y="6858001"/>
                </a:lnTo>
                <a:lnTo>
                  <a:pt x="0" y="0"/>
                </a:lnTo>
                <a:lnTo>
                  <a:pt x="5118100" y="0"/>
                </a:lnTo>
                <a:lnTo>
                  <a:pt x="8058150" y="6858000"/>
                </a:lnTo>
                <a:lnTo>
                  <a:pt x="5118100" y="6858000"/>
                </a:lnTo>
                <a:close/>
              </a:path>
            </a:pathLst>
          </a:cu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直角三角形 2"/>
          <p:cNvSpPr/>
          <p:nvPr userDrawn="1"/>
        </p:nvSpPr>
        <p:spPr>
          <a:xfrm>
            <a:off x="0" y="5295900"/>
            <a:ext cx="6248400" cy="15621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直角三角形 3"/>
          <p:cNvSpPr/>
          <p:nvPr userDrawn="1"/>
        </p:nvSpPr>
        <p:spPr>
          <a:xfrm rot="5400000" flipV="1">
            <a:off x="9753602" y="-927095"/>
            <a:ext cx="1511299" cy="3365498"/>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占位符 5"/>
          <p:cNvSpPr txBox="1">
            <a:spLocks/>
          </p:cNvSpPr>
          <p:nvPr userDrawn="1"/>
        </p:nvSpPr>
        <p:spPr>
          <a:xfrm>
            <a:off x="909955" y="2016760"/>
            <a:ext cx="3223896" cy="168021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118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zh-CN" altLang="en-US" sz="11800" b="1" i="0" u="none" strike="noStrike" kern="1200" cap="none" spc="0" normalizeH="0" baseline="0" noProof="0">
                <a:ln>
                  <a:noFill/>
                </a:ln>
                <a:solidFill>
                  <a:schemeClr val="accent2">
                    <a:lumMod val="75000"/>
                  </a:schemeClr>
                </a:solidFill>
                <a:effectLst/>
                <a:uLnTx/>
                <a:uFillTx/>
                <a:latin typeface="Century Gothic"/>
                <a:ea typeface="微软雅黑"/>
                <a:cs typeface=""/>
              </a:rPr>
              <a:t>目录</a:t>
            </a:r>
            <a:endParaRPr kumimoji="1" lang="zh-CN" altLang="en-US" sz="118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8" name="文本占位符 5"/>
          <p:cNvSpPr txBox="1">
            <a:spLocks/>
          </p:cNvSpPr>
          <p:nvPr userDrawn="1"/>
        </p:nvSpPr>
        <p:spPr>
          <a:xfrm>
            <a:off x="909955" y="3696970"/>
            <a:ext cx="3223896" cy="58293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44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zh-CN" sz="4400" b="1" i="0" u="none" strike="noStrike" kern="1200" cap="none" spc="0" normalizeH="0" baseline="0" noProof="0">
                <a:ln>
                  <a:noFill/>
                </a:ln>
                <a:solidFill>
                  <a:schemeClr val="accent2">
                    <a:lumMod val="75000"/>
                  </a:schemeClr>
                </a:solidFill>
                <a:effectLst/>
                <a:uLnTx/>
                <a:uFillTx/>
                <a:latin typeface="Century Gothic"/>
                <a:ea typeface="微软雅黑"/>
                <a:cs typeface=""/>
              </a:rPr>
              <a:t>CONTENTS</a:t>
            </a:r>
            <a:endParaRPr kumimoji="1" lang="zh-CN" altLang="en-US" sz="44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25" name="文本占位符 5"/>
          <p:cNvSpPr>
            <a:spLocks noGrp="1"/>
          </p:cNvSpPr>
          <p:nvPr>
            <p:ph type="body" sz="quarter" idx="12" hasCustomPrompt="1"/>
          </p:nvPr>
        </p:nvSpPr>
        <p:spPr>
          <a:xfrm>
            <a:off x="7077075" y="1253021"/>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6" name="文本占位符 5"/>
          <p:cNvSpPr>
            <a:spLocks noGrp="1"/>
          </p:cNvSpPr>
          <p:nvPr>
            <p:ph type="body" sz="quarter" idx="13"/>
          </p:nvPr>
        </p:nvSpPr>
        <p:spPr>
          <a:xfrm>
            <a:off x="7912100" y="135636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7" name="文本占位符 5"/>
          <p:cNvSpPr>
            <a:spLocks noGrp="1"/>
          </p:cNvSpPr>
          <p:nvPr>
            <p:ph type="body" sz="quarter" idx="14" hasCustomPrompt="1"/>
          </p:nvPr>
        </p:nvSpPr>
        <p:spPr>
          <a:xfrm>
            <a:off x="7077075" y="2341414"/>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8" name="文本占位符 5"/>
          <p:cNvSpPr>
            <a:spLocks noGrp="1"/>
          </p:cNvSpPr>
          <p:nvPr>
            <p:ph type="body" sz="quarter" idx="15"/>
          </p:nvPr>
        </p:nvSpPr>
        <p:spPr>
          <a:xfrm>
            <a:off x="7912100" y="2444754"/>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9" name="文本占位符 5"/>
          <p:cNvSpPr>
            <a:spLocks noGrp="1"/>
          </p:cNvSpPr>
          <p:nvPr>
            <p:ph type="body" sz="quarter" idx="16" hasCustomPrompt="1"/>
          </p:nvPr>
        </p:nvSpPr>
        <p:spPr>
          <a:xfrm>
            <a:off x="7077075" y="3429807"/>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30" name="文本占位符 5"/>
          <p:cNvSpPr>
            <a:spLocks noGrp="1"/>
          </p:cNvSpPr>
          <p:nvPr>
            <p:ph type="body" sz="quarter" idx="17"/>
          </p:nvPr>
        </p:nvSpPr>
        <p:spPr>
          <a:xfrm>
            <a:off x="7912100" y="352736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3" name="文本占位符 5"/>
          <p:cNvSpPr>
            <a:spLocks noGrp="1"/>
          </p:cNvSpPr>
          <p:nvPr>
            <p:ph type="body" sz="quarter" idx="18" hasCustomPrompt="1"/>
          </p:nvPr>
        </p:nvSpPr>
        <p:spPr>
          <a:xfrm>
            <a:off x="7077075" y="4621538"/>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14" name="文本占位符 5"/>
          <p:cNvSpPr>
            <a:spLocks noGrp="1"/>
          </p:cNvSpPr>
          <p:nvPr>
            <p:ph type="body" sz="quarter" idx="19"/>
          </p:nvPr>
        </p:nvSpPr>
        <p:spPr>
          <a:xfrm>
            <a:off x="7912100" y="4719091"/>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Tree>
    <p:extLst>
      <p:ext uri="{BB962C8B-B14F-4D97-AF65-F5344CB8AC3E}">
        <p14:creationId xmlns:p14="http://schemas.microsoft.com/office/powerpoint/2010/main" val="8394256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OfficePLUS">
    <p:spTree>
      <p:nvGrpSpPr>
        <p:cNvPr id="1" name=""/>
        <p:cNvGrpSpPr/>
        <p:nvPr/>
      </p:nvGrpSpPr>
      <p:grpSpPr>
        <a:xfrm>
          <a:off x="0" y="0"/>
          <a:ext cx="0" cy="0"/>
          <a:chOff x="0" y="0"/>
          <a:chExt cx="0" cy="0"/>
        </a:xfrm>
      </p:grpSpPr>
      <p:sp>
        <p:nvSpPr>
          <p:cNvPr id="7" name="文本框 6"/>
          <p:cNvSpPr txBox="1"/>
          <p:nvPr userDrawn="1"/>
        </p:nvSpPr>
        <p:spPr>
          <a:xfrm>
            <a:off x="4447955" y="4458724"/>
            <a:ext cx="3296095" cy="297454"/>
          </a:xfrm>
          <a:prstGeom prst="rect">
            <a:avLst/>
          </a:prstGeom>
          <a:noFill/>
        </p:spPr>
        <p:txBody>
          <a:bodyPr wrap="none" rtlCol="0">
            <a:spAutoFit/>
          </a:bodyPr>
          <a:lstStyle/>
          <a:p>
            <a:pPr marL="0" marR="0" lvl="0" indent="0" algn="ctr" defTabSz="609585" eaLnBrk="1" fontAlgn="auto" latinLnBrk="0" hangingPunct="1">
              <a:lnSpc>
                <a:spcPct val="100000"/>
              </a:lnSpc>
              <a:spcBef>
                <a:spcPts val="0"/>
              </a:spcBef>
              <a:spcAft>
                <a:spcPts val="0"/>
              </a:spcAft>
              <a:buClrTx/>
              <a:buSzTx/>
              <a:buFontTx/>
              <a:buNone/>
              <a:tabLst/>
              <a:defRPr/>
            </a:pPr>
            <a:r>
              <a:rPr kumimoji="1" lang="zh-CN" altLang="en-US" sz="1333" b="0" i="0" u="none" strike="noStrike" kern="0" cap="none" spc="0" normalizeH="0" baseline="0" noProof="0" dirty="0">
                <a:ln>
                  <a:noFill/>
                </a:ln>
                <a:solidFill>
                  <a:srgbClr val="000000"/>
                </a:solidFill>
                <a:effectLst/>
                <a:uLnTx/>
                <a:uFillTx/>
                <a:latin typeface="Century Gothic"/>
                <a:ea typeface="微软雅黑" charset="0"/>
              </a:rPr>
              <a:t>点击</a:t>
            </a:r>
            <a:r>
              <a:rPr kumimoji="1" lang="en-US" altLang="zh-CN" sz="1333" b="0" i="0" u="none" strike="noStrike" kern="0" cap="none" spc="0" normalizeH="0" baseline="0" noProof="0" dirty="0">
                <a:ln>
                  <a:noFill/>
                </a:ln>
                <a:solidFill>
                  <a:srgbClr val="000000"/>
                </a:solidFill>
                <a:effectLst/>
                <a:uLnTx/>
                <a:uFillTx/>
                <a:latin typeface="Segoe UI Light" charset="0"/>
                <a:ea typeface="Segoe UI Light" charset="0"/>
                <a:cs typeface="Segoe UI Light" charset="0"/>
              </a:rPr>
              <a:t>Logo</a:t>
            </a:r>
            <a:r>
              <a:rPr kumimoji="1" lang="zh-CN" altLang="en-US" sz="1333" b="0" i="0" u="none" strike="noStrike" kern="0" cap="none" spc="0" normalizeH="0" baseline="0" noProof="0" dirty="0">
                <a:ln>
                  <a:noFill/>
                </a:ln>
                <a:solidFill>
                  <a:srgbClr val="000000"/>
                </a:solidFill>
                <a:effectLst/>
                <a:uLnTx/>
                <a:uFillTx/>
                <a:latin typeface="Century Gothic"/>
                <a:ea typeface="微软雅黑" charset="0"/>
              </a:rPr>
              <a:t>获取更多优质模板（放映模式）</a:t>
            </a:r>
          </a:p>
        </p:txBody>
      </p:sp>
      <p:pic>
        <p:nvPicPr>
          <p:cNvPr id="5" name="图片 4">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72000" y="3227832"/>
            <a:ext cx="3048000" cy="402336"/>
          </a:xfrm>
          <a:prstGeom prst="rect">
            <a:avLst/>
          </a:prstGeom>
        </p:spPr>
      </p:pic>
    </p:spTree>
    <p:extLst>
      <p:ext uri="{BB962C8B-B14F-4D97-AF65-F5344CB8AC3E}">
        <p14:creationId xmlns:p14="http://schemas.microsoft.com/office/powerpoint/2010/main" val="341732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封面页">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8" name="直角三角形 7"/>
          <p:cNvSpPr/>
          <p:nvPr userDrawn="1"/>
        </p:nvSpPr>
        <p:spPr>
          <a:xfrm rot="5400000">
            <a:off x="1657349" y="-1657351"/>
            <a:ext cx="1155700" cy="4470402"/>
          </a:xfrm>
          <a:prstGeom prst="rtTriangle">
            <a:avLst/>
          </a:pr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直角三角形 6"/>
          <p:cNvSpPr/>
          <p:nvPr userDrawn="1"/>
        </p:nvSpPr>
        <p:spPr>
          <a:xfrm rot="16200000">
            <a:off x="7480300" y="2146300"/>
            <a:ext cx="6451600" cy="2971800"/>
          </a:xfrm>
          <a:prstGeom prst="rtTriangle">
            <a:avLst/>
          </a:prstGeom>
          <a:solidFill>
            <a:schemeClr val="accent3"/>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userDrawn="1"/>
        </p:nvSpPr>
        <p:spPr>
          <a:xfrm rot="5400000">
            <a:off x="0" y="0"/>
            <a:ext cx="1752600" cy="17526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直角三角形 5"/>
          <p:cNvSpPr/>
          <p:nvPr userDrawn="1"/>
        </p:nvSpPr>
        <p:spPr>
          <a:xfrm rot="16200000">
            <a:off x="8165252" y="2831252"/>
            <a:ext cx="3695700" cy="4357796"/>
          </a:xfrm>
          <a:prstGeom prst="rtTriangle">
            <a:avLst/>
          </a:prstGeom>
          <a:solidFill>
            <a:schemeClr val="accent1"/>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直角三角形 8"/>
          <p:cNvSpPr/>
          <p:nvPr userDrawn="1"/>
        </p:nvSpPr>
        <p:spPr>
          <a:xfrm>
            <a:off x="0" y="4305300"/>
            <a:ext cx="1625600" cy="2552700"/>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占位符 5"/>
          <p:cNvSpPr>
            <a:spLocks noGrp="1"/>
          </p:cNvSpPr>
          <p:nvPr>
            <p:ph type="body" sz="quarter" idx="10"/>
          </p:nvPr>
        </p:nvSpPr>
        <p:spPr>
          <a:xfrm>
            <a:off x="1307569" y="1452563"/>
            <a:ext cx="5109845" cy="834708"/>
          </a:xfrm>
          <a:prstGeom prst="rect">
            <a:avLst/>
          </a:prstGeom>
        </p:spPr>
        <p:txBody>
          <a:bodyPr anchor="ctr"/>
          <a:lstStyle>
            <a:lvl1pPr marL="0" indent="0">
              <a:buNone/>
              <a:defRPr sz="4800" b="1">
                <a:solidFill>
                  <a:schemeClr val="accent2">
                    <a:lumMod val="75000"/>
                  </a:schemeClr>
                </a:solidFill>
              </a:defRPr>
            </a:lvl1pPr>
          </a:lstStyle>
          <a:p>
            <a:pPr lvl="0"/>
            <a:endParaRPr kumimoji="1" lang="zh-CN" altLang="en-US" dirty="0"/>
          </a:p>
        </p:txBody>
      </p:sp>
      <p:sp>
        <p:nvSpPr>
          <p:cNvPr id="11" name="文本占位符 5"/>
          <p:cNvSpPr>
            <a:spLocks noGrp="1"/>
          </p:cNvSpPr>
          <p:nvPr>
            <p:ph type="body" sz="quarter" idx="11"/>
          </p:nvPr>
        </p:nvSpPr>
        <p:spPr>
          <a:xfrm>
            <a:off x="1307569" y="2287271"/>
            <a:ext cx="7098666" cy="1215006"/>
          </a:xfrm>
          <a:prstGeom prst="rect">
            <a:avLst/>
          </a:prstGeom>
          <a:solidFill>
            <a:schemeClr val="accent2">
              <a:lumMod val="90000"/>
            </a:schemeClr>
          </a:solidFill>
        </p:spPr>
        <p:txBody>
          <a:bodyPr anchor="ctr"/>
          <a:lstStyle>
            <a:lvl1pPr marL="0" indent="0">
              <a:buNone/>
              <a:defRPr sz="6600" b="1">
                <a:solidFill>
                  <a:schemeClr val="bg1"/>
                </a:solidFill>
              </a:defRPr>
            </a:lvl1pPr>
          </a:lstStyle>
          <a:p>
            <a:pPr lvl="0"/>
            <a:endParaRPr kumimoji="1" lang="zh-CN" altLang="en-US" dirty="0"/>
          </a:p>
        </p:txBody>
      </p:sp>
      <p:sp>
        <p:nvSpPr>
          <p:cNvPr id="12" name="文本占位符 5"/>
          <p:cNvSpPr>
            <a:spLocks noGrp="1"/>
          </p:cNvSpPr>
          <p:nvPr>
            <p:ph type="body" sz="quarter" idx="12"/>
          </p:nvPr>
        </p:nvSpPr>
        <p:spPr>
          <a:xfrm>
            <a:off x="1307568" y="3502276"/>
            <a:ext cx="7098667" cy="579503"/>
          </a:xfrm>
          <a:prstGeom prst="rect">
            <a:avLst/>
          </a:prstGeom>
        </p:spPr>
        <p:txBody>
          <a:bodyPr anchor="ctr"/>
          <a:lstStyle>
            <a:lvl1pPr marL="0" indent="0">
              <a:buNone/>
              <a:defRPr sz="2800" b="1">
                <a:solidFill>
                  <a:schemeClr val="accent2">
                    <a:lumMod val="75000"/>
                  </a:schemeClr>
                </a:solidFill>
              </a:defRPr>
            </a:lvl1pPr>
          </a:lstStyle>
          <a:p>
            <a:pPr lvl="0"/>
            <a:endParaRPr kumimoji="1" lang="zh-CN" altLang="en-US" dirty="0"/>
          </a:p>
        </p:txBody>
      </p:sp>
      <p:sp>
        <p:nvSpPr>
          <p:cNvPr id="13" name="文本占位符 5"/>
          <p:cNvSpPr>
            <a:spLocks noGrp="1"/>
          </p:cNvSpPr>
          <p:nvPr>
            <p:ph type="body" sz="quarter" idx="13"/>
          </p:nvPr>
        </p:nvSpPr>
        <p:spPr>
          <a:xfrm>
            <a:off x="1307569" y="4158672"/>
            <a:ext cx="5109845" cy="1511877"/>
          </a:xfrm>
          <a:prstGeom prst="rect">
            <a:avLst/>
          </a:prstGeom>
        </p:spPr>
        <p:txBody>
          <a:bodyPr anchor="t"/>
          <a:lstStyle>
            <a:lvl1pPr marL="285750" indent="-285750">
              <a:buFont typeface="Arial" charset="0"/>
              <a:buChar char="•"/>
              <a:defRPr sz="1400" b="1">
                <a:solidFill>
                  <a:schemeClr val="tx1">
                    <a:lumMod val="75000"/>
                    <a:lumOff val="25000"/>
                  </a:schemeClr>
                </a:solidFill>
              </a:defRPr>
            </a:lvl1pPr>
          </a:lstStyle>
          <a:p>
            <a:pPr lvl="0"/>
            <a:endParaRPr kumimoji="1" lang="zh-CN" altLang="en-US" dirty="0"/>
          </a:p>
        </p:txBody>
      </p:sp>
    </p:spTree>
    <p:extLst>
      <p:ext uri="{BB962C8B-B14F-4D97-AF65-F5344CB8AC3E}">
        <p14:creationId xmlns:p14="http://schemas.microsoft.com/office/powerpoint/2010/main" val="18344007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副标题页_6">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6"/>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6"/>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26182861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内容页_6">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6"/>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6"/>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41180921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副标题页_2">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2">
              <a:lumMod val="75000"/>
            </a:schemeClr>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2">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13284321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内容页_2">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2">
              <a:lumMod val="75000"/>
            </a:schemeClr>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2">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26142074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副标题页_3">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3"/>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3"/>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2721814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内容页_3">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3"/>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3"/>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226587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副标题页_4">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4"/>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4"/>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33283629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内容页_4">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223935"/>
            <a:ext cx="970383" cy="652366"/>
          </a:xfrm>
          <a:prstGeom prst="rect">
            <a:avLst/>
          </a:prstGeom>
          <a:solidFill>
            <a:schemeClr val="accent4"/>
          </a:solidFill>
          <a:effectLst>
            <a:outerShdw blurRad="88900" sx="102000" sy="102000" algn="ctr" rotWithShape="0">
              <a:prstClr val="black">
                <a:alpha val="25000"/>
              </a:prstClr>
            </a:outerShdw>
          </a:effectLst>
        </p:spPr>
        <p:txBody>
          <a:bodyPr anchor="ctr"/>
          <a:lstStyle>
            <a:lvl1pPr marL="0" indent="0">
              <a:buNone/>
              <a:defRPr sz="4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1110083" y="223935"/>
            <a:ext cx="6435012" cy="652366"/>
          </a:xfrm>
          <a:prstGeom prst="rect">
            <a:avLst/>
          </a:prstGeom>
          <a:noFill/>
        </p:spPr>
        <p:txBody>
          <a:bodyPr anchor="ctr"/>
          <a:lstStyle>
            <a:lvl1pPr marL="0" indent="0">
              <a:lnSpc>
                <a:spcPct val="100000"/>
              </a:lnSpc>
              <a:buNone/>
              <a:defRPr sz="2800" b="1">
                <a:solidFill>
                  <a:schemeClr val="accent4"/>
                </a:solidFill>
                <a:effectLst>
                  <a:outerShdw blurRad="88900" sx="102000" sy="102000" algn="ctr" rotWithShape="0">
                    <a:prstClr val="black">
                      <a:alpha val="25000"/>
                    </a:prstClr>
                  </a:outerShdw>
                </a:effectLst>
              </a:defRPr>
            </a:lvl1pPr>
          </a:lstStyle>
          <a:p>
            <a:pPr lvl="0"/>
            <a:endParaRPr kumimoji="1" lang="zh-CN" altLang="en-US" dirty="0"/>
          </a:p>
        </p:txBody>
      </p:sp>
      <p:sp>
        <p:nvSpPr>
          <p:cNvPr id="4" name="矩形 3"/>
          <p:cNvSpPr/>
          <p:nvPr userDrawn="1"/>
        </p:nvSpPr>
        <p:spPr>
          <a:xfrm flipV="1">
            <a:off x="0" y="6489700"/>
            <a:ext cx="12192000" cy="88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flipV="1">
            <a:off x="0" y="6380480"/>
            <a:ext cx="1219200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2448780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目录页_五项目录">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4" name="任意形状 23"/>
          <p:cNvSpPr/>
          <p:nvPr userDrawn="1"/>
        </p:nvSpPr>
        <p:spPr>
          <a:xfrm rot="10800000">
            <a:off x="4133850" y="0"/>
            <a:ext cx="8058150" cy="6858001"/>
          </a:xfrm>
          <a:custGeom>
            <a:avLst/>
            <a:gdLst>
              <a:gd name="connsiteX0" fmla="*/ 5118100 w 8058150"/>
              <a:gd name="connsiteY0" fmla="*/ 6858001 h 6858001"/>
              <a:gd name="connsiteX1" fmla="*/ 0 w 8058150"/>
              <a:gd name="connsiteY1" fmla="*/ 6858001 h 6858001"/>
              <a:gd name="connsiteX2" fmla="*/ 0 w 8058150"/>
              <a:gd name="connsiteY2" fmla="*/ 0 h 6858001"/>
              <a:gd name="connsiteX3" fmla="*/ 5118100 w 8058150"/>
              <a:gd name="connsiteY3" fmla="*/ 0 h 6858001"/>
              <a:gd name="connsiteX4" fmla="*/ 8058150 w 8058150"/>
              <a:gd name="connsiteY4" fmla="*/ 6858000 h 6858001"/>
              <a:gd name="connsiteX5" fmla="*/ 5118100 w 8058150"/>
              <a:gd name="connsiteY5"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58150" h="6858001">
                <a:moveTo>
                  <a:pt x="5118100" y="6858001"/>
                </a:moveTo>
                <a:lnTo>
                  <a:pt x="0" y="6858001"/>
                </a:lnTo>
                <a:lnTo>
                  <a:pt x="0" y="0"/>
                </a:lnTo>
                <a:lnTo>
                  <a:pt x="5118100" y="0"/>
                </a:lnTo>
                <a:lnTo>
                  <a:pt x="8058150" y="6858000"/>
                </a:lnTo>
                <a:lnTo>
                  <a:pt x="5118100" y="6858000"/>
                </a:lnTo>
                <a:close/>
              </a:path>
            </a:pathLst>
          </a:cu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直角三角形 2"/>
          <p:cNvSpPr/>
          <p:nvPr userDrawn="1"/>
        </p:nvSpPr>
        <p:spPr>
          <a:xfrm>
            <a:off x="0" y="5295900"/>
            <a:ext cx="6248400" cy="15621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直角三角形 3"/>
          <p:cNvSpPr/>
          <p:nvPr userDrawn="1"/>
        </p:nvSpPr>
        <p:spPr>
          <a:xfrm rot="5400000" flipV="1">
            <a:off x="9753602" y="-927095"/>
            <a:ext cx="1511299" cy="3365498"/>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占位符 5"/>
          <p:cNvSpPr txBox="1">
            <a:spLocks/>
          </p:cNvSpPr>
          <p:nvPr userDrawn="1"/>
        </p:nvSpPr>
        <p:spPr>
          <a:xfrm>
            <a:off x="909955" y="2016760"/>
            <a:ext cx="3223896" cy="168021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118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zh-CN" altLang="en-US" sz="11800" b="1" i="0" u="none" strike="noStrike" kern="1200" cap="none" spc="0" normalizeH="0" baseline="0" noProof="0">
                <a:ln>
                  <a:noFill/>
                </a:ln>
                <a:solidFill>
                  <a:schemeClr val="accent2">
                    <a:lumMod val="75000"/>
                  </a:schemeClr>
                </a:solidFill>
                <a:effectLst/>
                <a:uLnTx/>
                <a:uFillTx/>
                <a:latin typeface="Century Gothic"/>
                <a:ea typeface="微软雅黑"/>
                <a:cs typeface=""/>
              </a:rPr>
              <a:t>目录</a:t>
            </a:r>
            <a:endParaRPr kumimoji="1" lang="zh-CN" altLang="en-US" sz="118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8" name="文本占位符 5"/>
          <p:cNvSpPr txBox="1">
            <a:spLocks/>
          </p:cNvSpPr>
          <p:nvPr userDrawn="1"/>
        </p:nvSpPr>
        <p:spPr>
          <a:xfrm>
            <a:off x="909955" y="3696970"/>
            <a:ext cx="3223896" cy="58293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44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zh-CN" sz="4400" b="1" i="0" u="none" strike="noStrike" kern="1200" cap="none" spc="0" normalizeH="0" baseline="0" noProof="0">
                <a:ln>
                  <a:noFill/>
                </a:ln>
                <a:solidFill>
                  <a:schemeClr val="accent2">
                    <a:lumMod val="75000"/>
                  </a:schemeClr>
                </a:solidFill>
                <a:effectLst/>
                <a:uLnTx/>
                <a:uFillTx/>
                <a:latin typeface="Century Gothic"/>
                <a:ea typeface="微软雅黑"/>
                <a:cs typeface=""/>
              </a:rPr>
              <a:t>CONTENTS</a:t>
            </a:r>
            <a:endParaRPr kumimoji="1" lang="zh-CN" altLang="en-US" sz="44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25" name="文本占位符 5"/>
          <p:cNvSpPr>
            <a:spLocks noGrp="1"/>
          </p:cNvSpPr>
          <p:nvPr>
            <p:ph type="body" sz="quarter" idx="12" hasCustomPrompt="1"/>
          </p:nvPr>
        </p:nvSpPr>
        <p:spPr>
          <a:xfrm>
            <a:off x="7077075" y="1253021"/>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6" name="文本占位符 5"/>
          <p:cNvSpPr>
            <a:spLocks noGrp="1"/>
          </p:cNvSpPr>
          <p:nvPr>
            <p:ph type="body" sz="quarter" idx="13"/>
          </p:nvPr>
        </p:nvSpPr>
        <p:spPr>
          <a:xfrm>
            <a:off x="7912100" y="135636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7" name="文本占位符 5"/>
          <p:cNvSpPr>
            <a:spLocks noGrp="1"/>
          </p:cNvSpPr>
          <p:nvPr>
            <p:ph type="body" sz="quarter" idx="14" hasCustomPrompt="1"/>
          </p:nvPr>
        </p:nvSpPr>
        <p:spPr>
          <a:xfrm>
            <a:off x="7077075" y="2087097"/>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8" name="文本占位符 5"/>
          <p:cNvSpPr>
            <a:spLocks noGrp="1"/>
          </p:cNvSpPr>
          <p:nvPr>
            <p:ph type="body" sz="quarter" idx="15"/>
          </p:nvPr>
        </p:nvSpPr>
        <p:spPr>
          <a:xfrm>
            <a:off x="7912100" y="2190437"/>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5" name="文本占位符 5"/>
          <p:cNvSpPr>
            <a:spLocks noGrp="1"/>
          </p:cNvSpPr>
          <p:nvPr>
            <p:ph type="body" sz="quarter" idx="16" hasCustomPrompt="1"/>
          </p:nvPr>
        </p:nvSpPr>
        <p:spPr>
          <a:xfrm>
            <a:off x="7077075" y="2843851"/>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16" name="文本占位符 5"/>
          <p:cNvSpPr>
            <a:spLocks noGrp="1"/>
          </p:cNvSpPr>
          <p:nvPr>
            <p:ph type="body" sz="quarter" idx="17"/>
          </p:nvPr>
        </p:nvSpPr>
        <p:spPr>
          <a:xfrm>
            <a:off x="7912100" y="294719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7" name="文本占位符 5"/>
          <p:cNvSpPr>
            <a:spLocks noGrp="1"/>
          </p:cNvSpPr>
          <p:nvPr>
            <p:ph type="body" sz="quarter" idx="18" hasCustomPrompt="1"/>
          </p:nvPr>
        </p:nvSpPr>
        <p:spPr>
          <a:xfrm>
            <a:off x="7077075" y="3677927"/>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18" name="文本占位符 5"/>
          <p:cNvSpPr>
            <a:spLocks noGrp="1"/>
          </p:cNvSpPr>
          <p:nvPr>
            <p:ph type="body" sz="quarter" idx="19"/>
          </p:nvPr>
        </p:nvSpPr>
        <p:spPr>
          <a:xfrm>
            <a:off x="7912100" y="3781267"/>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9" name="文本占位符 5"/>
          <p:cNvSpPr>
            <a:spLocks noGrp="1"/>
          </p:cNvSpPr>
          <p:nvPr>
            <p:ph type="body" sz="quarter" idx="20" hasCustomPrompt="1"/>
          </p:nvPr>
        </p:nvSpPr>
        <p:spPr>
          <a:xfrm>
            <a:off x="7077075" y="4512003"/>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0" name="文本占位符 5"/>
          <p:cNvSpPr>
            <a:spLocks noGrp="1"/>
          </p:cNvSpPr>
          <p:nvPr>
            <p:ph type="body" sz="quarter" idx="21"/>
          </p:nvPr>
        </p:nvSpPr>
        <p:spPr>
          <a:xfrm>
            <a:off x="7912100" y="4615343"/>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Tree>
    <p:extLst>
      <p:ext uri="{BB962C8B-B14F-4D97-AF65-F5344CB8AC3E}">
        <p14:creationId xmlns:p14="http://schemas.microsoft.com/office/powerpoint/2010/main" val="805251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目录页_六项目录">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4" name="任意形状 23"/>
          <p:cNvSpPr/>
          <p:nvPr userDrawn="1"/>
        </p:nvSpPr>
        <p:spPr>
          <a:xfrm rot="10800000">
            <a:off x="4133850" y="0"/>
            <a:ext cx="8058150" cy="6858001"/>
          </a:xfrm>
          <a:custGeom>
            <a:avLst/>
            <a:gdLst>
              <a:gd name="connsiteX0" fmla="*/ 5118100 w 8058150"/>
              <a:gd name="connsiteY0" fmla="*/ 6858001 h 6858001"/>
              <a:gd name="connsiteX1" fmla="*/ 0 w 8058150"/>
              <a:gd name="connsiteY1" fmla="*/ 6858001 h 6858001"/>
              <a:gd name="connsiteX2" fmla="*/ 0 w 8058150"/>
              <a:gd name="connsiteY2" fmla="*/ 0 h 6858001"/>
              <a:gd name="connsiteX3" fmla="*/ 5118100 w 8058150"/>
              <a:gd name="connsiteY3" fmla="*/ 0 h 6858001"/>
              <a:gd name="connsiteX4" fmla="*/ 8058150 w 8058150"/>
              <a:gd name="connsiteY4" fmla="*/ 6858000 h 6858001"/>
              <a:gd name="connsiteX5" fmla="*/ 5118100 w 8058150"/>
              <a:gd name="connsiteY5"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58150" h="6858001">
                <a:moveTo>
                  <a:pt x="5118100" y="6858001"/>
                </a:moveTo>
                <a:lnTo>
                  <a:pt x="0" y="6858001"/>
                </a:lnTo>
                <a:lnTo>
                  <a:pt x="0" y="0"/>
                </a:lnTo>
                <a:lnTo>
                  <a:pt x="5118100" y="0"/>
                </a:lnTo>
                <a:lnTo>
                  <a:pt x="8058150" y="6858000"/>
                </a:lnTo>
                <a:lnTo>
                  <a:pt x="5118100" y="6858000"/>
                </a:lnTo>
                <a:close/>
              </a:path>
            </a:pathLst>
          </a:custGeom>
          <a:solidFill>
            <a:schemeClr val="accent4"/>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直角三角形 2"/>
          <p:cNvSpPr/>
          <p:nvPr userDrawn="1"/>
        </p:nvSpPr>
        <p:spPr>
          <a:xfrm>
            <a:off x="0" y="5295900"/>
            <a:ext cx="6248400" cy="1562100"/>
          </a:xfrm>
          <a:prstGeom prst="rtTriangle">
            <a:avLst/>
          </a:prstGeom>
          <a:solidFill>
            <a:schemeClr val="accent2"/>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直角三角形 3"/>
          <p:cNvSpPr/>
          <p:nvPr userDrawn="1"/>
        </p:nvSpPr>
        <p:spPr>
          <a:xfrm rot="5400000" flipV="1">
            <a:off x="9753602" y="-927095"/>
            <a:ext cx="1511299" cy="3365498"/>
          </a:xfrm>
          <a:prstGeom prst="rtTriangle">
            <a:avLst/>
          </a:prstGeom>
          <a:solidFill>
            <a:schemeClr val="accent5"/>
          </a:solidFill>
          <a:ln>
            <a:noFill/>
          </a:ln>
          <a:effectLst>
            <a:outerShdw blurRad="88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占位符 5"/>
          <p:cNvSpPr txBox="1">
            <a:spLocks/>
          </p:cNvSpPr>
          <p:nvPr userDrawn="1"/>
        </p:nvSpPr>
        <p:spPr>
          <a:xfrm>
            <a:off x="909955" y="2016760"/>
            <a:ext cx="3223896" cy="168021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118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zh-CN" altLang="en-US" sz="11800" b="1" i="0" u="none" strike="noStrike" kern="1200" cap="none" spc="0" normalizeH="0" baseline="0" noProof="0">
                <a:ln>
                  <a:noFill/>
                </a:ln>
                <a:solidFill>
                  <a:schemeClr val="accent2">
                    <a:lumMod val="75000"/>
                  </a:schemeClr>
                </a:solidFill>
                <a:effectLst/>
                <a:uLnTx/>
                <a:uFillTx/>
                <a:latin typeface="Century Gothic"/>
                <a:ea typeface="微软雅黑"/>
                <a:cs typeface=""/>
              </a:rPr>
              <a:t>目录</a:t>
            </a:r>
            <a:endParaRPr kumimoji="1" lang="zh-CN" altLang="en-US" sz="118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8" name="文本占位符 5"/>
          <p:cNvSpPr txBox="1">
            <a:spLocks/>
          </p:cNvSpPr>
          <p:nvPr userDrawn="1"/>
        </p:nvSpPr>
        <p:spPr>
          <a:xfrm>
            <a:off x="909955" y="3696970"/>
            <a:ext cx="3223896" cy="58293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4400" b="1"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zh-CN" sz="4400" b="1" i="0" u="none" strike="noStrike" kern="1200" cap="none" spc="0" normalizeH="0" baseline="0" noProof="0">
                <a:ln>
                  <a:noFill/>
                </a:ln>
                <a:solidFill>
                  <a:schemeClr val="accent2">
                    <a:lumMod val="75000"/>
                  </a:schemeClr>
                </a:solidFill>
                <a:effectLst/>
                <a:uLnTx/>
                <a:uFillTx/>
                <a:latin typeface="Century Gothic"/>
                <a:ea typeface="微软雅黑"/>
                <a:cs typeface=""/>
              </a:rPr>
              <a:t>CONTENTS</a:t>
            </a:r>
            <a:endParaRPr kumimoji="1" lang="zh-CN" altLang="en-US" sz="4400" b="1" i="0" u="none" strike="noStrike" kern="1200" cap="none" spc="0" normalizeH="0" baseline="0" noProof="0" dirty="0">
              <a:ln>
                <a:noFill/>
              </a:ln>
              <a:solidFill>
                <a:schemeClr val="accent2">
                  <a:lumMod val="75000"/>
                </a:schemeClr>
              </a:solidFill>
              <a:effectLst/>
              <a:uLnTx/>
              <a:uFillTx/>
              <a:latin typeface="Century Gothic"/>
              <a:ea typeface="微软雅黑"/>
              <a:cs typeface=""/>
            </a:endParaRPr>
          </a:p>
        </p:txBody>
      </p:sp>
      <p:sp>
        <p:nvSpPr>
          <p:cNvPr id="25" name="文本占位符 5"/>
          <p:cNvSpPr>
            <a:spLocks noGrp="1"/>
          </p:cNvSpPr>
          <p:nvPr>
            <p:ph type="body" sz="quarter" idx="12" hasCustomPrompt="1"/>
          </p:nvPr>
        </p:nvSpPr>
        <p:spPr>
          <a:xfrm>
            <a:off x="7077075" y="1151421"/>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6" name="文本占位符 5"/>
          <p:cNvSpPr>
            <a:spLocks noGrp="1"/>
          </p:cNvSpPr>
          <p:nvPr>
            <p:ph type="body" sz="quarter" idx="13"/>
          </p:nvPr>
        </p:nvSpPr>
        <p:spPr>
          <a:xfrm>
            <a:off x="7912100" y="125476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7" name="文本占位符 5"/>
          <p:cNvSpPr>
            <a:spLocks noGrp="1"/>
          </p:cNvSpPr>
          <p:nvPr>
            <p:ph type="body" sz="quarter" idx="14" hasCustomPrompt="1"/>
          </p:nvPr>
        </p:nvSpPr>
        <p:spPr>
          <a:xfrm>
            <a:off x="7077075" y="1985497"/>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8" name="文本占位符 5"/>
          <p:cNvSpPr>
            <a:spLocks noGrp="1"/>
          </p:cNvSpPr>
          <p:nvPr>
            <p:ph type="body" sz="quarter" idx="15"/>
          </p:nvPr>
        </p:nvSpPr>
        <p:spPr>
          <a:xfrm>
            <a:off x="7912100" y="2088837"/>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5" name="文本占位符 5"/>
          <p:cNvSpPr>
            <a:spLocks noGrp="1"/>
          </p:cNvSpPr>
          <p:nvPr>
            <p:ph type="body" sz="quarter" idx="16" hasCustomPrompt="1"/>
          </p:nvPr>
        </p:nvSpPr>
        <p:spPr>
          <a:xfrm>
            <a:off x="7077075" y="2742251"/>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16" name="文本占位符 5"/>
          <p:cNvSpPr>
            <a:spLocks noGrp="1"/>
          </p:cNvSpPr>
          <p:nvPr>
            <p:ph type="body" sz="quarter" idx="17"/>
          </p:nvPr>
        </p:nvSpPr>
        <p:spPr>
          <a:xfrm>
            <a:off x="7912100" y="2845590"/>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7" name="文本占位符 5"/>
          <p:cNvSpPr>
            <a:spLocks noGrp="1"/>
          </p:cNvSpPr>
          <p:nvPr>
            <p:ph type="body" sz="quarter" idx="18" hasCustomPrompt="1"/>
          </p:nvPr>
        </p:nvSpPr>
        <p:spPr>
          <a:xfrm>
            <a:off x="7077075" y="3576327"/>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18" name="文本占位符 5"/>
          <p:cNvSpPr>
            <a:spLocks noGrp="1"/>
          </p:cNvSpPr>
          <p:nvPr>
            <p:ph type="body" sz="quarter" idx="19"/>
          </p:nvPr>
        </p:nvSpPr>
        <p:spPr>
          <a:xfrm>
            <a:off x="7912100" y="3679667"/>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19" name="文本占位符 5"/>
          <p:cNvSpPr>
            <a:spLocks noGrp="1"/>
          </p:cNvSpPr>
          <p:nvPr>
            <p:ph type="body" sz="quarter" idx="20" hasCustomPrompt="1"/>
          </p:nvPr>
        </p:nvSpPr>
        <p:spPr>
          <a:xfrm>
            <a:off x="7077075" y="4410403"/>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0" name="文本占位符 5"/>
          <p:cNvSpPr>
            <a:spLocks noGrp="1"/>
          </p:cNvSpPr>
          <p:nvPr>
            <p:ph type="body" sz="quarter" idx="21"/>
          </p:nvPr>
        </p:nvSpPr>
        <p:spPr>
          <a:xfrm>
            <a:off x="7912100" y="4513743"/>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
        <p:nvSpPr>
          <p:cNvPr id="21" name="文本占位符 5"/>
          <p:cNvSpPr>
            <a:spLocks noGrp="1"/>
          </p:cNvSpPr>
          <p:nvPr>
            <p:ph type="body" sz="quarter" idx="22" hasCustomPrompt="1"/>
          </p:nvPr>
        </p:nvSpPr>
        <p:spPr>
          <a:xfrm>
            <a:off x="7077075" y="5244479"/>
            <a:ext cx="835026" cy="651828"/>
          </a:xfrm>
          <a:prstGeom prst="rect">
            <a:avLst/>
          </a:prstGeom>
        </p:spPr>
        <p:txBody>
          <a:bodyPr anchor="ctr"/>
          <a:lstStyle>
            <a:lvl1pPr marL="0" indent="0">
              <a:buNone/>
              <a:defRPr sz="4400" b="0">
                <a:solidFill>
                  <a:schemeClr val="bg1"/>
                </a:solidFill>
              </a:defRPr>
            </a:lvl1pPr>
          </a:lstStyle>
          <a:p>
            <a:pPr lvl="0"/>
            <a:r>
              <a:rPr kumimoji="1" lang="en-US" altLang="zh-CN" dirty="0"/>
              <a:t>00</a:t>
            </a:r>
            <a:endParaRPr kumimoji="1" lang="zh-CN" altLang="en-US" dirty="0"/>
          </a:p>
        </p:txBody>
      </p:sp>
      <p:sp>
        <p:nvSpPr>
          <p:cNvPr id="22" name="文本占位符 5"/>
          <p:cNvSpPr>
            <a:spLocks noGrp="1"/>
          </p:cNvSpPr>
          <p:nvPr>
            <p:ph type="body" sz="quarter" idx="23"/>
          </p:nvPr>
        </p:nvSpPr>
        <p:spPr>
          <a:xfrm>
            <a:off x="7912100" y="5347819"/>
            <a:ext cx="3234689" cy="445150"/>
          </a:xfrm>
          <a:prstGeom prst="rect">
            <a:avLst/>
          </a:prstGeom>
        </p:spPr>
        <p:txBody>
          <a:bodyPr anchor="ctr"/>
          <a:lstStyle>
            <a:lvl1pPr marL="0" indent="0">
              <a:buNone/>
              <a:defRPr sz="1800" b="1">
                <a:solidFill>
                  <a:schemeClr val="bg1"/>
                </a:solidFill>
              </a:defRPr>
            </a:lvl1pPr>
          </a:lstStyle>
          <a:p>
            <a:pPr lvl="0"/>
            <a:endParaRPr kumimoji="1" lang="zh-CN" altLang="en-US" dirty="0"/>
          </a:p>
        </p:txBody>
      </p:sp>
    </p:spTree>
    <p:extLst>
      <p:ext uri="{BB962C8B-B14F-4D97-AF65-F5344CB8AC3E}">
        <p14:creationId xmlns:p14="http://schemas.microsoft.com/office/powerpoint/2010/main" val="94255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副标题页_1">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1">
              <a:lumMod val="75000"/>
            </a:schemeClr>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1">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1886374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副标题页_2">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2">
              <a:lumMod val="75000"/>
            </a:schemeClr>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2">
                    <a:lumMod val="75000"/>
                  </a:schemeClr>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363304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副标题页_3">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3"/>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3"/>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1145151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副标题页_4">
    <p:bg>
      <p:bgPr>
        <a:pattFill prst="dot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文本占位符 5"/>
          <p:cNvSpPr>
            <a:spLocks noGrp="1"/>
          </p:cNvSpPr>
          <p:nvPr>
            <p:ph type="body" sz="quarter" idx="12" hasCustomPrompt="1"/>
          </p:nvPr>
        </p:nvSpPr>
        <p:spPr>
          <a:xfrm>
            <a:off x="0" y="1474236"/>
            <a:ext cx="4735484" cy="3844213"/>
          </a:xfrm>
          <a:prstGeom prst="rect">
            <a:avLst/>
          </a:prstGeom>
          <a:solidFill>
            <a:schemeClr val="accent4"/>
          </a:solidFill>
          <a:effectLst>
            <a:outerShdw blurRad="88900" sx="102000" sy="102000" algn="ctr" rotWithShape="0">
              <a:prstClr val="black">
                <a:alpha val="25000"/>
              </a:prstClr>
            </a:outerShdw>
          </a:effectLst>
        </p:spPr>
        <p:txBody>
          <a:bodyPr anchor="ctr"/>
          <a:lstStyle>
            <a:lvl1pPr marL="0" indent="0">
              <a:buNone/>
              <a:defRPr sz="30000" b="1">
                <a:solidFill>
                  <a:schemeClr val="bg1"/>
                </a:solidFill>
              </a:defRPr>
            </a:lvl1pPr>
          </a:lstStyle>
          <a:p>
            <a:pPr lvl="0"/>
            <a:r>
              <a:rPr kumimoji="1" lang="en-US" altLang="zh-CN" dirty="0"/>
              <a:t>00</a:t>
            </a:r>
            <a:endParaRPr kumimoji="1" lang="zh-CN" altLang="en-US" dirty="0"/>
          </a:p>
        </p:txBody>
      </p:sp>
      <p:sp>
        <p:nvSpPr>
          <p:cNvPr id="3" name="文本占位符 5"/>
          <p:cNvSpPr>
            <a:spLocks noGrp="1"/>
          </p:cNvSpPr>
          <p:nvPr>
            <p:ph type="body" sz="quarter" idx="13"/>
          </p:nvPr>
        </p:nvSpPr>
        <p:spPr>
          <a:xfrm>
            <a:off x="4966996" y="1474235"/>
            <a:ext cx="6696270" cy="3844213"/>
          </a:xfrm>
          <a:prstGeom prst="rect">
            <a:avLst/>
          </a:prstGeom>
          <a:noFill/>
        </p:spPr>
        <p:txBody>
          <a:bodyPr anchor="t"/>
          <a:lstStyle>
            <a:lvl1pPr marL="0" indent="0">
              <a:lnSpc>
                <a:spcPct val="100000"/>
              </a:lnSpc>
              <a:buNone/>
              <a:defRPr sz="10000" b="1">
                <a:solidFill>
                  <a:schemeClr val="accent4"/>
                </a:solidFill>
                <a:effectLst>
                  <a:outerShdw blurRad="88900" sx="102000" sy="102000" algn="ctr" rotWithShape="0">
                    <a:prstClr val="black">
                      <a:alpha val="25000"/>
                    </a:prstClr>
                  </a:outerShdw>
                </a:effectLst>
              </a:defRPr>
            </a:lvl1pPr>
          </a:lstStyle>
          <a:p>
            <a:pPr lvl="0"/>
            <a:endParaRPr kumimoji="1" lang="zh-CN" altLang="en-US" dirty="0"/>
          </a:p>
        </p:txBody>
      </p:sp>
    </p:spTree>
    <p:extLst>
      <p:ext uri="{BB962C8B-B14F-4D97-AF65-F5344CB8AC3E}">
        <p14:creationId xmlns:p14="http://schemas.microsoft.com/office/powerpoint/2010/main" val="1245036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41500"/>
      </p:ext>
    </p:extLst>
  </p:cSld>
  <p:clrMap bg1="lt1" tx1="dk1" bg2="lt2" tx2="dk2" accent1="accent1" accent2="accent2" accent3="accent3" accent4="accent4" accent5="accent5" accent6="accent6" hlink="hlink" folHlink="folHlink"/>
  <p:sldLayoutIdLst>
    <p:sldLayoutId id="2147483686" r:id="rId1"/>
    <p:sldLayoutId id="2147483682" r:id="rId2"/>
    <p:sldLayoutId id="2147483687" r:id="rId3"/>
    <p:sldLayoutId id="2147483688" r:id="rId4"/>
    <p:sldLayoutId id="2147483689" r:id="rId5"/>
    <p:sldLayoutId id="2147483684" r:id="rId6"/>
    <p:sldLayoutId id="2147483690" r:id="rId7"/>
    <p:sldLayoutId id="2147483695" r:id="rId8"/>
    <p:sldLayoutId id="2147483696" r:id="rId9"/>
    <p:sldLayoutId id="2147483697" r:id="rId10"/>
    <p:sldLayoutId id="2147483698" r:id="rId11"/>
    <p:sldLayoutId id="2147483692" r:id="rId12"/>
    <p:sldLayoutId id="2147483699" r:id="rId13"/>
    <p:sldLayoutId id="2147483700" r:id="rId14"/>
    <p:sldLayoutId id="2147483701" r:id="rId15"/>
    <p:sldLayoutId id="2147483702" r:id="rId16"/>
    <p:sldLayoutId id="2147483703" r:id="rId17"/>
    <p:sldLayoutId id="2147483694" r:id="rId18"/>
    <p:sldLayoutId id="2147483847" r:id="rId19"/>
    <p:sldLayoutId id="2147483848" r:id="rId20"/>
    <p:sldLayoutId id="2147483849" r:id="rId21"/>
    <p:sldLayoutId id="2147483850" r:id="rId22"/>
    <p:sldLayoutId id="2147483851" r:id="rId23"/>
    <p:sldLayoutId id="2147483852" r:id="rId24"/>
    <p:sldLayoutId id="2147483853" r:id="rId25"/>
    <p:sldLayoutId id="2147483854" r:id="rId26"/>
    <p:sldLayoutId id="2147483855" r:id="rId2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087259"/>
      </p:ext>
    </p:extLst>
  </p:cSld>
  <p:clrMap bg1="lt1" tx1="dk1" bg2="lt2" tx2="dk2" accent1="accent1" accent2="accent2" accent3="accent3" accent4="accent4" accent5="accent5" accent6="accent6" hlink="hlink" folHlink="folHlink"/>
  <p:sldLayoutIdLst>
    <p:sldLayoutId id="2147483680" r:id="rId1"/>
    <p:sldLayoutId id="2147483685" r:id="rId2"/>
    <p:sldLayoutId id="2147483681"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36.gi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8.xml"/><Relationship Id="rId1" Type="http://schemas.openxmlformats.org/officeDocument/2006/relationships/slideLayout" Target="../slideLayouts/slideLayout17.xml"/><Relationship Id="rId5" Type="http://schemas.openxmlformats.org/officeDocument/2006/relationships/image" Target="../media/image42.jp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3" Type="http://schemas.openxmlformats.org/officeDocument/2006/relationships/image" Target="../media/image10.png"/><Relationship Id="rId18" Type="http://schemas.openxmlformats.org/officeDocument/2006/relationships/image" Target="../media/image14.png"/><Relationship Id="rId26" Type="http://schemas.openxmlformats.org/officeDocument/2006/relationships/image" Target="../media/image20.png"/><Relationship Id="rId3" Type="http://schemas.openxmlformats.org/officeDocument/2006/relationships/image" Target="../media/image3.png"/><Relationship Id="rId21" Type="http://schemas.openxmlformats.org/officeDocument/2006/relationships/image" Target="../media/image16.png"/><Relationship Id="rId34" Type="http://schemas.openxmlformats.org/officeDocument/2006/relationships/image" Target="../media/image28.png"/><Relationship Id="rId7" Type="http://schemas.openxmlformats.org/officeDocument/2006/relationships/image" Target="../media/image6.png"/><Relationship Id="rId12" Type="http://schemas.openxmlformats.org/officeDocument/2006/relationships/image" Target="../media/image9.png"/><Relationship Id="rId17" Type="http://schemas.openxmlformats.org/officeDocument/2006/relationships/image" Target="../media/image13.png"/><Relationship Id="rId25" Type="http://schemas.openxmlformats.org/officeDocument/2006/relationships/image" Target="../media/image19.png"/><Relationship Id="rId33" Type="http://schemas.openxmlformats.org/officeDocument/2006/relationships/image" Target="../media/image27.png"/><Relationship Id="rId2" Type="http://schemas.openxmlformats.org/officeDocument/2006/relationships/notesSlide" Target="../notesSlides/notesSlide1.xml"/><Relationship Id="rId16" Type="http://schemas.microsoft.com/office/2007/relationships/hdphoto" Target="../media/hdphoto4.wdp"/><Relationship Id="rId20" Type="http://schemas.openxmlformats.org/officeDocument/2006/relationships/image" Target="../media/image15.png"/><Relationship Id="rId29"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5.png"/><Relationship Id="rId11" Type="http://schemas.microsoft.com/office/2007/relationships/hdphoto" Target="../media/hdphoto3.wdp"/><Relationship Id="rId24" Type="http://schemas.openxmlformats.org/officeDocument/2006/relationships/image" Target="../media/image18.png"/><Relationship Id="rId32" Type="http://schemas.openxmlformats.org/officeDocument/2006/relationships/image" Target="../media/image26.png"/><Relationship Id="rId5" Type="http://schemas.microsoft.com/office/2007/relationships/hdphoto" Target="../media/hdphoto1.wdp"/><Relationship Id="rId15" Type="http://schemas.openxmlformats.org/officeDocument/2006/relationships/image" Target="../media/image12.png"/><Relationship Id="rId23" Type="http://schemas.openxmlformats.org/officeDocument/2006/relationships/image" Target="../media/image17.png"/><Relationship Id="rId28" Type="http://schemas.openxmlformats.org/officeDocument/2006/relationships/image" Target="../media/image22.png"/><Relationship Id="rId10" Type="http://schemas.openxmlformats.org/officeDocument/2006/relationships/image" Target="../media/image8.png"/><Relationship Id="rId19" Type="http://schemas.microsoft.com/office/2007/relationships/hdphoto" Target="../media/hdphoto5.wdp"/><Relationship Id="rId31" Type="http://schemas.openxmlformats.org/officeDocument/2006/relationships/image" Target="../media/image25.png"/><Relationship Id="rId4" Type="http://schemas.openxmlformats.org/officeDocument/2006/relationships/image" Target="../media/image4.png"/><Relationship Id="rId9" Type="http://schemas.openxmlformats.org/officeDocument/2006/relationships/image" Target="../media/image7.png"/><Relationship Id="rId14" Type="http://schemas.openxmlformats.org/officeDocument/2006/relationships/image" Target="../media/image11.png"/><Relationship Id="rId22" Type="http://schemas.microsoft.com/office/2007/relationships/hdphoto" Target="../media/hdphoto6.wdp"/><Relationship Id="rId27" Type="http://schemas.openxmlformats.org/officeDocument/2006/relationships/image" Target="../media/image21.png"/><Relationship Id="rId30" Type="http://schemas.openxmlformats.org/officeDocument/2006/relationships/image" Target="../media/image24.png"/><Relationship Id="rId35" Type="http://schemas.openxmlformats.org/officeDocument/2006/relationships/image" Target="../media/image29.png"/><Relationship Id="rId8" Type="http://schemas.microsoft.com/office/2007/relationships/hdphoto" Target="../media/hdphoto2.wdp"/></Relationships>
</file>

<file path=ppt/slides/_rels/slide5.xml.rels><?xml version="1.0" encoding="UTF-8" standalone="yes"?>
<Relationships xmlns="http://schemas.openxmlformats.org/package/2006/relationships"><Relationship Id="rId13" Type="http://schemas.openxmlformats.org/officeDocument/2006/relationships/image" Target="../media/image11.png"/><Relationship Id="rId18" Type="http://schemas.microsoft.com/office/2007/relationships/hdphoto" Target="../media/hdphoto5.wdp"/><Relationship Id="rId26" Type="http://schemas.openxmlformats.org/officeDocument/2006/relationships/image" Target="../media/image21.png"/><Relationship Id="rId3" Type="http://schemas.openxmlformats.org/officeDocument/2006/relationships/image" Target="../media/image4.png"/><Relationship Id="rId21" Type="http://schemas.microsoft.com/office/2007/relationships/hdphoto" Target="../media/hdphoto6.wdp"/><Relationship Id="rId34" Type="http://schemas.openxmlformats.org/officeDocument/2006/relationships/image" Target="../media/image29.png"/><Relationship Id="rId7" Type="http://schemas.microsoft.com/office/2007/relationships/hdphoto" Target="../media/hdphoto2.wdp"/><Relationship Id="rId12" Type="http://schemas.openxmlformats.org/officeDocument/2006/relationships/image" Target="../media/image10.png"/><Relationship Id="rId17" Type="http://schemas.openxmlformats.org/officeDocument/2006/relationships/image" Target="../media/image14.png"/><Relationship Id="rId25" Type="http://schemas.openxmlformats.org/officeDocument/2006/relationships/image" Target="../media/image20.png"/><Relationship Id="rId33" Type="http://schemas.openxmlformats.org/officeDocument/2006/relationships/image" Target="../media/image28.png"/><Relationship Id="rId2" Type="http://schemas.openxmlformats.org/officeDocument/2006/relationships/image" Target="../media/image3.png"/><Relationship Id="rId16" Type="http://schemas.openxmlformats.org/officeDocument/2006/relationships/image" Target="../media/image13.png"/><Relationship Id="rId20" Type="http://schemas.openxmlformats.org/officeDocument/2006/relationships/image" Target="../media/image16.png"/><Relationship Id="rId29"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6.png"/><Relationship Id="rId11" Type="http://schemas.openxmlformats.org/officeDocument/2006/relationships/image" Target="../media/image9.png"/><Relationship Id="rId24" Type="http://schemas.openxmlformats.org/officeDocument/2006/relationships/image" Target="../media/image19.png"/><Relationship Id="rId32" Type="http://schemas.openxmlformats.org/officeDocument/2006/relationships/image" Target="../media/image27.png"/><Relationship Id="rId5" Type="http://schemas.openxmlformats.org/officeDocument/2006/relationships/image" Target="../media/image5.png"/><Relationship Id="rId15" Type="http://schemas.microsoft.com/office/2007/relationships/hdphoto" Target="../media/hdphoto4.wdp"/><Relationship Id="rId23" Type="http://schemas.openxmlformats.org/officeDocument/2006/relationships/image" Target="../media/image18.png"/><Relationship Id="rId28" Type="http://schemas.openxmlformats.org/officeDocument/2006/relationships/image" Target="../media/image23.png"/><Relationship Id="rId10" Type="http://schemas.microsoft.com/office/2007/relationships/hdphoto" Target="../media/hdphoto3.wdp"/><Relationship Id="rId19" Type="http://schemas.openxmlformats.org/officeDocument/2006/relationships/image" Target="../media/image15.png"/><Relationship Id="rId31" Type="http://schemas.openxmlformats.org/officeDocument/2006/relationships/image" Target="../media/image26.png"/><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2.png"/><Relationship Id="rId22" Type="http://schemas.openxmlformats.org/officeDocument/2006/relationships/image" Target="../media/image17.png"/><Relationship Id="rId27" Type="http://schemas.openxmlformats.org/officeDocument/2006/relationships/image" Target="../media/image22.png"/><Relationship Id="rId30" Type="http://schemas.openxmlformats.org/officeDocument/2006/relationships/image" Target="../media/image25.png"/><Relationship Id="rId8"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0.jp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1077097" y="1892662"/>
            <a:ext cx="9851315" cy="2275937"/>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lstStyle/>
          <a:p>
            <a:pPr marL="36000" algn="ctr">
              <a:lnSpc>
                <a:spcPct val="150000"/>
              </a:lnSpc>
              <a:spcBef>
                <a:spcPts val="5000"/>
              </a:spcBef>
            </a:pPr>
            <a:r>
              <a:rPr kumimoji="1" lang="zh-TW" altLang="en-US" sz="4000" dirty="0"/>
              <a:t>桃園市綠能雲端資料中心暨                      資訊資源向上集中 </a:t>
            </a:r>
            <a:r>
              <a:rPr kumimoji="1" lang="zh-TW" altLang="en-US" sz="4400" dirty="0">
                <a:solidFill>
                  <a:srgbClr val="FFFF00"/>
                </a:solidFill>
              </a:rPr>
              <a:t>業務報告</a:t>
            </a:r>
            <a:endParaRPr kumimoji="1" lang="zh-CN" altLang="en-US" sz="4400" dirty="0">
              <a:solidFill>
                <a:srgbClr val="FFFF00"/>
              </a:solidFill>
            </a:endParaRPr>
          </a:p>
        </p:txBody>
      </p:sp>
      <p:sp>
        <p:nvSpPr>
          <p:cNvPr id="4" name="文本占位符 3"/>
          <p:cNvSpPr>
            <a:spLocks noGrp="1"/>
          </p:cNvSpPr>
          <p:nvPr>
            <p:ph type="body" sz="quarter" idx="12"/>
          </p:nvPr>
        </p:nvSpPr>
        <p:spPr>
          <a:xfrm>
            <a:off x="2771749" y="4557932"/>
            <a:ext cx="7098667" cy="1547446"/>
          </a:xfrm>
        </p:spPr>
        <p:txBody>
          <a:bodyPr/>
          <a:lstStyle/>
          <a:p>
            <a:pPr algn="ctr">
              <a:lnSpc>
                <a:spcPct val="100000"/>
              </a:lnSpc>
            </a:pPr>
            <a:r>
              <a:rPr lang="en-US" altLang="zh-CN" dirty="0">
                <a:solidFill>
                  <a:schemeClr val="accent6">
                    <a:lumMod val="50000"/>
                  </a:schemeClr>
                </a:solidFill>
                <a:effectLst>
                  <a:outerShdw blurRad="88900" sx="102000" sy="102000" algn="ctr" rotWithShape="0">
                    <a:prstClr val="black">
                      <a:alpha val="25000"/>
                    </a:prstClr>
                  </a:outerShdw>
                </a:effectLst>
              </a:rPr>
              <a:t>《</a:t>
            </a:r>
            <a:r>
              <a:rPr lang="zh-TW" altLang="en-US" dirty="0">
                <a:solidFill>
                  <a:schemeClr val="accent6">
                    <a:lumMod val="50000"/>
                  </a:schemeClr>
                </a:solidFill>
                <a:effectLst>
                  <a:outerShdw blurRad="88900" sx="102000" sy="102000" algn="ctr" rotWithShape="0">
                    <a:prstClr val="black">
                      <a:alpha val="25000"/>
                    </a:prstClr>
                  </a:outerShdw>
                </a:effectLst>
              </a:rPr>
              <a:t>桃園市政府教育局 資訊及科技教育科</a:t>
            </a:r>
            <a:r>
              <a:rPr lang="en-US" altLang="zh-CN" dirty="0">
                <a:solidFill>
                  <a:schemeClr val="accent6">
                    <a:lumMod val="50000"/>
                  </a:schemeClr>
                </a:solidFill>
                <a:effectLst>
                  <a:outerShdw blurRad="88900" sx="102000" sy="102000" algn="ctr" rotWithShape="0">
                    <a:prstClr val="black">
                      <a:alpha val="25000"/>
                    </a:prstClr>
                  </a:outerShdw>
                </a:effectLst>
              </a:rPr>
              <a:t>》</a:t>
            </a:r>
          </a:p>
          <a:p>
            <a:pPr algn="ctr">
              <a:lnSpc>
                <a:spcPct val="100000"/>
              </a:lnSpc>
            </a:pPr>
            <a:r>
              <a:rPr lang="zh-TW" altLang="en-US" dirty="0">
                <a:solidFill>
                  <a:schemeClr val="accent6">
                    <a:lumMod val="50000"/>
                  </a:schemeClr>
                </a:solidFill>
                <a:effectLst>
                  <a:outerShdw blurRad="88900" sx="102000" sy="102000" algn="ctr" rotWithShape="0">
                    <a:prstClr val="black">
                      <a:alpha val="25000"/>
                    </a:prstClr>
                  </a:outerShdw>
                </a:effectLst>
              </a:rPr>
              <a:t>報告人 </a:t>
            </a:r>
            <a:r>
              <a:rPr lang="en-US" altLang="zh-TW" dirty="0">
                <a:solidFill>
                  <a:schemeClr val="accent6">
                    <a:lumMod val="50000"/>
                  </a:schemeClr>
                </a:solidFill>
                <a:effectLst>
                  <a:outerShdw blurRad="88900" sx="102000" sy="102000" algn="ctr" rotWithShape="0">
                    <a:prstClr val="black">
                      <a:alpha val="25000"/>
                    </a:prstClr>
                  </a:outerShdw>
                </a:effectLst>
              </a:rPr>
              <a:t>: </a:t>
            </a:r>
            <a:r>
              <a:rPr lang="zh-TW" altLang="en-US" dirty="0">
                <a:solidFill>
                  <a:schemeClr val="accent6">
                    <a:lumMod val="50000"/>
                  </a:schemeClr>
                </a:solidFill>
                <a:effectLst>
                  <a:outerShdw blurRad="88900" sx="102000" sy="102000" algn="ctr" rotWithShape="0">
                    <a:prstClr val="black">
                      <a:alpha val="25000"/>
                    </a:prstClr>
                  </a:outerShdw>
                </a:effectLst>
              </a:rPr>
              <a:t>張鈞富承辦人</a:t>
            </a:r>
            <a:endParaRPr lang="en-US" altLang="zh-TW" dirty="0">
              <a:solidFill>
                <a:schemeClr val="accent6">
                  <a:lumMod val="50000"/>
                </a:schemeClr>
              </a:solidFill>
              <a:effectLst>
                <a:outerShdw blurRad="88900" sx="102000" sy="102000" algn="ctr" rotWithShape="0">
                  <a:prstClr val="black">
                    <a:alpha val="25000"/>
                  </a:prstClr>
                </a:outerShdw>
              </a:effectLst>
            </a:endParaRPr>
          </a:p>
          <a:p>
            <a:pPr algn="ctr">
              <a:lnSpc>
                <a:spcPct val="100000"/>
              </a:lnSpc>
            </a:pPr>
            <a:r>
              <a:rPr lang="zh-TW" altLang="en-US" dirty="0">
                <a:solidFill>
                  <a:schemeClr val="accent6">
                    <a:lumMod val="50000"/>
                  </a:schemeClr>
                </a:solidFill>
                <a:effectLst>
                  <a:outerShdw blurRad="88900" sx="102000" sy="102000" algn="ctr" rotWithShape="0">
                    <a:prstClr val="black">
                      <a:alpha val="25000"/>
                    </a:prstClr>
                  </a:outerShdw>
                </a:effectLst>
              </a:rPr>
              <a:t>報告日期 </a:t>
            </a:r>
            <a:r>
              <a:rPr lang="en-US" altLang="zh-TW" dirty="0">
                <a:solidFill>
                  <a:schemeClr val="accent6">
                    <a:lumMod val="50000"/>
                  </a:schemeClr>
                </a:solidFill>
                <a:effectLst>
                  <a:outerShdw blurRad="88900" sx="102000" sy="102000" algn="ctr" rotWithShape="0">
                    <a:prstClr val="black">
                      <a:alpha val="25000"/>
                    </a:prstClr>
                  </a:outerShdw>
                </a:effectLst>
              </a:rPr>
              <a:t>: 110</a:t>
            </a:r>
            <a:r>
              <a:rPr lang="zh-TW" altLang="en-US" dirty="0">
                <a:solidFill>
                  <a:schemeClr val="accent6">
                    <a:lumMod val="50000"/>
                  </a:schemeClr>
                </a:solidFill>
                <a:effectLst>
                  <a:outerShdw blurRad="88900" sx="102000" sy="102000" algn="ctr" rotWithShape="0">
                    <a:prstClr val="black">
                      <a:alpha val="25000"/>
                    </a:prstClr>
                  </a:outerShdw>
                </a:effectLst>
              </a:rPr>
              <a:t>年</a:t>
            </a:r>
            <a:r>
              <a:rPr lang="en-US" altLang="zh-TW" dirty="0">
                <a:solidFill>
                  <a:schemeClr val="accent6">
                    <a:lumMod val="50000"/>
                  </a:schemeClr>
                </a:solidFill>
                <a:effectLst>
                  <a:outerShdw blurRad="88900" sx="102000" sy="102000" algn="ctr" rotWithShape="0">
                    <a:prstClr val="black">
                      <a:alpha val="25000"/>
                    </a:prstClr>
                  </a:outerShdw>
                </a:effectLst>
              </a:rPr>
              <a:t>4</a:t>
            </a:r>
            <a:r>
              <a:rPr lang="zh-TW" altLang="en-US" dirty="0">
                <a:solidFill>
                  <a:schemeClr val="accent6">
                    <a:lumMod val="50000"/>
                  </a:schemeClr>
                </a:solidFill>
                <a:effectLst>
                  <a:outerShdw blurRad="88900" sx="102000" sy="102000" algn="ctr" rotWithShape="0">
                    <a:prstClr val="black">
                      <a:alpha val="25000"/>
                    </a:prstClr>
                  </a:outerShdw>
                </a:effectLst>
              </a:rPr>
              <a:t>月</a:t>
            </a:r>
            <a:r>
              <a:rPr lang="en-US" altLang="zh-TW" dirty="0">
                <a:solidFill>
                  <a:schemeClr val="accent6">
                    <a:lumMod val="50000"/>
                  </a:schemeClr>
                </a:solidFill>
                <a:effectLst>
                  <a:outerShdw blurRad="88900" sx="102000" sy="102000" algn="ctr" rotWithShape="0">
                    <a:prstClr val="black">
                      <a:alpha val="25000"/>
                    </a:prstClr>
                  </a:outerShdw>
                </a:effectLst>
              </a:rPr>
              <a:t>29</a:t>
            </a:r>
            <a:r>
              <a:rPr lang="zh-TW" altLang="en-US" dirty="0">
                <a:solidFill>
                  <a:schemeClr val="accent6">
                    <a:lumMod val="50000"/>
                  </a:schemeClr>
                </a:solidFill>
                <a:effectLst>
                  <a:outerShdw blurRad="88900" sx="102000" sy="102000" algn="ctr" rotWithShape="0">
                    <a:prstClr val="black">
                      <a:alpha val="25000"/>
                    </a:prstClr>
                  </a:outerShdw>
                </a:effectLst>
              </a:rPr>
              <a:t>日</a:t>
            </a:r>
            <a:endParaRPr lang="zh-CN" altLang="en-US" dirty="0">
              <a:solidFill>
                <a:schemeClr val="accent6">
                  <a:lumMod val="50000"/>
                </a:schemeClr>
              </a:solidFill>
              <a:effectLst>
                <a:outerShdw blurRad="88900" sx="102000" sy="102000" algn="ctr" rotWithShape="0">
                  <a:prstClr val="black">
                    <a:alpha val="25000"/>
                  </a:prstClr>
                </a:outerShdw>
              </a:effectLst>
            </a:endParaRPr>
          </a:p>
        </p:txBody>
      </p:sp>
    </p:spTree>
    <p:extLst>
      <p:ext uri="{BB962C8B-B14F-4D97-AF65-F5344CB8AC3E}">
        <p14:creationId xmlns:p14="http://schemas.microsoft.com/office/powerpoint/2010/main" val="19478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31511" y="223935"/>
            <a:ext cx="6435012" cy="652366"/>
          </a:xfrm>
        </p:spPr>
        <p:txBody>
          <a:bodyPr/>
          <a:lstStyle/>
          <a:p>
            <a:r>
              <a:rPr lang="zh-TW" altLang="en-US" sz="2400" dirty="0">
                <a:solidFill>
                  <a:srgbClr val="E73A1C"/>
                </a:solidFill>
              </a:rPr>
              <a:t>向上集中</a:t>
            </a:r>
            <a:r>
              <a:rPr lang="en-US" altLang="zh-TW" sz="2400" dirty="0">
                <a:solidFill>
                  <a:srgbClr val="E73A1C"/>
                </a:solidFill>
              </a:rPr>
              <a:t>-</a:t>
            </a:r>
            <a:r>
              <a:rPr lang="zh-TW" altLang="en-US" sz="2400" dirty="0">
                <a:solidFill>
                  <a:schemeClr val="accent6">
                    <a:lumMod val="50000"/>
                  </a:schemeClr>
                </a:solidFill>
              </a:rPr>
              <a:t>績效指標達成情形</a:t>
            </a:r>
          </a:p>
        </p:txBody>
      </p:sp>
      <p:grpSp>
        <p:nvGrpSpPr>
          <p:cNvPr id="6" name="Group 11"/>
          <p:cNvGrpSpPr>
            <a:grpSpLocks noChangeAspect="1"/>
          </p:cNvGrpSpPr>
          <p:nvPr/>
        </p:nvGrpSpPr>
        <p:grpSpPr bwMode="auto">
          <a:xfrm>
            <a:off x="8473947" y="2378179"/>
            <a:ext cx="1934717" cy="1373650"/>
            <a:chOff x="1407" y="1098"/>
            <a:chExt cx="800" cy="568"/>
          </a:xfrm>
          <a:solidFill>
            <a:schemeClr val="accent6"/>
          </a:solidFill>
        </p:grpSpPr>
        <p:sp>
          <p:nvSpPr>
            <p:cNvPr id="10" name="Freeform 12"/>
            <p:cNvSpPr>
              <a:spLocks noEditPoints="1"/>
            </p:cNvSpPr>
            <p:nvPr/>
          </p:nvSpPr>
          <p:spPr bwMode="auto">
            <a:xfrm>
              <a:off x="1494" y="1098"/>
              <a:ext cx="626" cy="423"/>
            </a:xfrm>
            <a:custGeom>
              <a:avLst/>
              <a:gdLst>
                <a:gd name="T0" fmla="*/ 621 w 628"/>
                <a:gd name="T1" fmla="*/ 7 h 423"/>
                <a:gd name="T2" fmla="*/ 605 w 628"/>
                <a:gd name="T3" fmla="*/ 0 h 423"/>
                <a:gd name="T4" fmla="*/ 23 w 628"/>
                <a:gd name="T5" fmla="*/ 0 h 423"/>
                <a:gd name="T6" fmla="*/ 7 w 628"/>
                <a:gd name="T7" fmla="*/ 7 h 423"/>
                <a:gd name="T8" fmla="*/ 0 w 628"/>
                <a:gd name="T9" fmla="*/ 23 h 423"/>
                <a:gd name="T10" fmla="*/ 0 w 628"/>
                <a:gd name="T11" fmla="*/ 423 h 423"/>
                <a:gd name="T12" fmla="*/ 628 w 628"/>
                <a:gd name="T13" fmla="*/ 423 h 423"/>
                <a:gd name="T14" fmla="*/ 628 w 628"/>
                <a:gd name="T15" fmla="*/ 23 h 423"/>
                <a:gd name="T16" fmla="*/ 621 w 628"/>
                <a:gd name="T17" fmla="*/ 7 h 423"/>
                <a:gd name="T18" fmla="*/ 314 w 628"/>
                <a:gd name="T19" fmla="*/ 13 h 423"/>
                <a:gd name="T20" fmla="*/ 321 w 628"/>
                <a:gd name="T21" fmla="*/ 20 h 423"/>
                <a:gd name="T22" fmla="*/ 314 w 628"/>
                <a:gd name="T23" fmla="*/ 27 h 423"/>
                <a:gd name="T24" fmla="*/ 307 w 628"/>
                <a:gd name="T25" fmla="*/ 20 h 423"/>
                <a:gd name="T26" fmla="*/ 314 w 628"/>
                <a:gd name="T27" fmla="*/ 13 h 423"/>
                <a:gd name="T28" fmla="*/ 587 w 628"/>
                <a:gd name="T29" fmla="*/ 382 h 423"/>
                <a:gd name="T30" fmla="*/ 41 w 628"/>
                <a:gd name="T31" fmla="*/ 382 h 423"/>
                <a:gd name="T32" fmla="*/ 41 w 628"/>
                <a:gd name="T33" fmla="*/ 41 h 423"/>
                <a:gd name="T34" fmla="*/ 587 w 628"/>
                <a:gd name="T35" fmla="*/ 41 h 423"/>
                <a:gd name="T36" fmla="*/ 587 w 628"/>
                <a:gd name="T37" fmla="*/ 38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8" h="423">
                  <a:moveTo>
                    <a:pt x="621" y="7"/>
                  </a:moveTo>
                  <a:cubicBezTo>
                    <a:pt x="617" y="2"/>
                    <a:pt x="611" y="0"/>
                    <a:pt x="605" y="0"/>
                  </a:cubicBezTo>
                  <a:cubicBezTo>
                    <a:pt x="23" y="0"/>
                    <a:pt x="23" y="0"/>
                    <a:pt x="23" y="0"/>
                  </a:cubicBezTo>
                  <a:cubicBezTo>
                    <a:pt x="17" y="0"/>
                    <a:pt x="11" y="2"/>
                    <a:pt x="7" y="7"/>
                  </a:cubicBezTo>
                  <a:cubicBezTo>
                    <a:pt x="2" y="11"/>
                    <a:pt x="0" y="17"/>
                    <a:pt x="0" y="23"/>
                  </a:cubicBezTo>
                  <a:cubicBezTo>
                    <a:pt x="0" y="423"/>
                    <a:pt x="0" y="423"/>
                    <a:pt x="0" y="423"/>
                  </a:cubicBezTo>
                  <a:cubicBezTo>
                    <a:pt x="628" y="423"/>
                    <a:pt x="628" y="423"/>
                    <a:pt x="628" y="423"/>
                  </a:cubicBezTo>
                  <a:cubicBezTo>
                    <a:pt x="628" y="23"/>
                    <a:pt x="628" y="23"/>
                    <a:pt x="628" y="23"/>
                  </a:cubicBezTo>
                  <a:cubicBezTo>
                    <a:pt x="628" y="17"/>
                    <a:pt x="626" y="11"/>
                    <a:pt x="621" y="7"/>
                  </a:cubicBezTo>
                  <a:close/>
                  <a:moveTo>
                    <a:pt x="314" y="13"/>
                  </a:moveTo>
                  <a:cubicBezTo>
                    <a:pt x="318" y="13"/>
                    <a:pt x="321" y="16"/>
                    <a:pt x="321" y="20"/>
                  </a:cubicBezTo>
                  <a:cubicBezTo>
                    <a:pt x="321" y="24"/>
                    <a:pt x="318" y="27"/>
                    <a:pt x="314" y="27"/>
                  </a:cubicBezTo>
                  <a:cubicBezTo>
                    <a:pt x="310" y="27"/>
                    <a:pt x="307" y="24"/>
                    <a:pt x="307" y="20"/>
                  </a:cubicBezTo>
                  <a:cubicBezTo>
                    <a:pt x="307" y="16"/>
                    <a:pt x="310" y="13"/>
                    <a:pt x="314" y="13"/>
                  </a:cubicBezTo>
                  <a:close/>
                  <a:moveTo>
                    <a:pt x="587" y="382"/>
                  </a:moveTo>
                  <a:cubicBezTo>
                    <a:pt x="41" y="382"/>
                    <a:pt x="41" y="382"/>
                    <a:pt x="41" y="382"/>
                  </a:cubicBezTo>
                  <a:cubicBezTo>
                    <a:pt x="41" y="41"/>
                    <a:pt x="41" y="41"/>
                    <a:pt x="41" y="41"/>
                  </a:cubicBezTo>
                  <a:cubicBezTo>
                    <a:pt x="587" y="41"/>
                    <a:pt x="587" y="41"/>
                    <a:pt x="587" y="41"/>
                  </a:cubicBezTo>
                  <a:lnTo>
                    <a:pt x="587"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1407" y="1538"/>
              <a:ext cx="800" cy="97"/>
            </a:xfrm>
            <a:custGeom>
              <a:avLst/>
              <a:gdLst>
                <a:gd name="T0" fmla="*/ 87 w 802"/>
                <a:gd name="T1" fmla="*/ 0 h 97"/>
                <a:gd name="T2" fmla="*/ 4 w 802"/>
                <a:gd name="T3" fmla="*/ 83 h 97"/>
                <a:gd name="T4" fmla="*/ 2 w 802"/>
                <a:gd name="T5" fmla="*/ 92 h 97"/>
                <a:gd name="T6" fmla="*/ 10 w 802"/>
                <a:gd name="T7" fmla="*/ 97 h 97"/>
                <a:gd name="T8" fmla="*/ 792 w 802"/>
                <a:gd name="T9" fmla="*/ 97 h 97"/>
                <a:gd name="T10" fmla="*/ 800 w 802"/>
                <a:gd name="T11" fmla="*/ 92 h 97"/>
                <a:gd name="T12" fmla="*/ 798 w 802"/>
                <a:gd name="T13" fmla="*/ 83 h 97"/>
                <a:gd name="T14" fmla="*/ 715 w 802"/>
                <a:gd name="T15" fmla="*/ 0 h 97"/>
                <a:gd name="T16" fmla="*/ 87 w 802"/>
                <a:gd name="T17" fmla="*/ 0 h 97"/>
                <a:gd name="T18" fmla="*/ 711 w 802"/>
                <a:gd name="T19" fmla="*/ 47 h 97"/>
                <a:gd name="T20" fmla="*/ 712 w 802"/>
                <a:gd name="T21" fmla="*/ 54 h 97"/>
                <a:gd name="T22" fmla="*/ 706 w 802"/>
                <a:gd name="T23" fmla="*/ 58 h 97"/>
                <a:gd name="T24" fmla="*/ 484 w 802"/>
                <a:gd name="T25" fmla="*/ 58 h 97"/>
                <a:gd name="T26" fmla="*/ 485 w 802"/>
                <a:gd name="T27" fmla="*/ 64 h 97"/>
                <a:gd name="T28" fmla="*/ 484 w 802"/>
                <a:gd name="T29" fmla="*/ 67 h 97"/>
                <a:gd name="T30" fmla="*/ 481 w 802"/>
                <a:gd name="T31" fmla="*/ 69 h 97"/>
                <a:gd name="T32" fmla="*/ 321 w 802"/>
                <a:gd name="T33" fmla="*/ 69 h 97"/>
                <a:gd name="T34" fmla="*/ 318 w 802"/>
                <a:gd name="T35" fmla="*/ 67 h 97"/>
                <a:gd name="T36" fmla="*/ 317 w 802"/>
                <a:gd name="T37" fmla="*/ 64 h 97"/>
                <a:gd name="T38" fmla="*/ 318 w 802"/>
                <a:gd name="T39" fmla="*/ 58 h 97"/>
                <a:gd name="T40" fmla="*/ 96 w 802"/>
                <a:gd name="T41" fmla="*/ 58 h 97"/>
                <a:gd name="T42" fmla="*/ 90 w 802"/>
                <a:gd name="T43" fmla="*/ 54 h 97"/>
                <a:gd name="T44" fmla="*/ 91 w 802"/>
                <a:gd name="T45" fmla="*/ 47 h 97"/>
                <a:gd name="T46" fmla="*/ 113 w 802"/>
                <a:gd name="T47" fmla="*/ 20 h 97"/>
                <a:gd name="T48" fmla="*/ 689 w 802"/>
                <a:gd name="T49" fmla="*/ 20 h 97"/>
                <a:gd name="T50" fmla="*/ 711 w 802"/>
                <a:gd name="T51"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97">
                  <a:moveTo>
                    <a:pt x="87" y="0"/>
                  </a:moveTo>
                  <a:cubicBezTo>
                    <a:pt x="4" y="83"/>
                    <a:pt x="4" y="83"/>
                    <a:pt x="4" y="83"/>
                  </a:cubicBezTo>
                  <a:cubicBezTo>
                    <a:pt x="1" y="85"/>
                    <a:pt x="0" y="89"/>
                    <a:pt x="2" y="92"/>
                  </a:cubicBezTo>
                  <a:cubicBezTo>
                    <a:pt x="3" y="95"/>
                    <a:pt x="6" y="97"/>
                    <a:pt x="10" y="97"/>
                  </a:cubicBezTo>
                  <a:cubicBezTo>
                    <a:pt x="792" y="97"/>
                    <a:pt x="792" y="97"/>
                    <a:pt x="792" y="97"/>
                  </a:cubicBezTo>
                  <a:cubicBezTo>
                    <a:pt x="796" y="97"/>
                    <a:pt x="799" y="95"/>
                    <a:pt x="800" y="92"/>
                  </a:cubicBezTo>
                  <a:cubicBezTo>
                    <a:pt x="802" y="89"/>
                    <a:pt x="801" y="85"/>
                    <a:pt x="798" y="83"/>
                  </a:cubicBezTo>
                  <a:cubicBezTo>
                    <a:pt x="715" y="0"/>
                    <a:pt x="715" y="0"/>
                    <a:pt x="715" y="0"/>
                  </a:cubicBezTo>
                  <a:lnTo>
                    <a:pt x="87" y="0"/>
                  </a:lnTo>
                  <a:close/>
                  <a:moveTo>
                    <a:pt x="711" y="47"/>
                  </a:moveTo>
                  <a:cubicBezTo>
                    <a:pt x="713" y="49"/>
                    <a:pt x="713" y="51"/>
                    <a:pt x="712" y="54"/>
                  </a:cubicBezTo>
                  <a:cubicBezTo>
                    <a:pt x="711" y="56"/>
                    <a:pt x="709" y="58"/>
                    <a:pt x="706" y="58"/>
                  </a:cubicBezTo>
                  <a:cubicBezTo>
                    <a:pt x="484" y="58"/>
                    <a:pt x="484" y="58"/>
                    <a:pt x="484" y="58"/>
                  </a:cubicBezTo>
                  <a:cubicBezTo>
                    <a:pt x="485" y="64"/>
                    <a:pt x="485" y="64"/>
                    <a:pt x="485" y="64"/>
                  </a:cubicBezTo>
                  <a:cubicBezTo>
                    <a:pt x="485" y="65"/>
                    <a:pt x="485" y="66"/>
                    <a:pt x="484" y="67"/>
                  </a:cubicBezTo>
                  <a:cubicBezTo>
                    <a:pt x="483" y="68"/>
                    <a:pt x="482" y="69"/>
                    <a:pt x="481" y="69"/>
                  </a:cubicBezTo>
                  <a:cubicBezTo>
                    <a:pt x="321" y="69"/>
                    <a:pt x="321" y="69"/>
                    <a:pt x="321" y="69"/>
                  </a:cubicBezTo>
                  <a:cubicBezTo>
                    <a:pt x="320" y="69"/>
                    <a:pt x="319" y="68"/>
                    <a:pt x="318" y="67"/>
                  </a:cubicBezTo>
                  <a:cubicBezTo>
                    <a:pt x="317" y="66"/>
                    <a:pt x="317" y="65"/>
                    <a:pt x="317" y="64"/>
                  </a:cubicBezTo>
                  <a:cubicBezTo>
                    <a:pt x="318" y="58"/>
                    <a:pt x="318" y="58"/>
                    <a:pt x="318" y="58"/>
                  </a:cubicBezTo>
                  <a:cubicBezTo>
                    <a:pt x="96" y="58"/>
                    <a:pt x="96" y="58"/>
                    <a:pt x="96" y="58"/>
                  </a:cubicBezTo>
                  <a:cubicBezTo>
                    <a:pt x="93" y="58"/>
                    <a:pt x="91" y="56"/>
                    <a:pt x="90" y="54"/>
                  </a:cubicBezTo>
                  <a:cubicBezTo>
                    <a:pt x="89" y="51"/>
                    <a:pt x="89" y="49"/>
                    <a:pt x="91" y="47"/>
                  </a:cubicBezTo>
                  <a:cubicBezTo>
                    <a:pt x="113" y="20"/>
                    <a:pt x="113" y="20"/>
                    <a:pt x="113" y="20"/>
                  </a:cubicBezTo>
                  <a:cubicBezTo>
                    <a:pt x="689" y="20"/>
                    <a:pt x="689" y="20"/>
                    <a:pt x="689" y="20"/>
                  </a:cubicBezTo>
                  <a:lnTo>
                    <a:pt x="71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noEditPoints="1"/>
            </p:cNvSpPr>
            <p:nvPr/>
          </p:nvSpPr>
          <p:spPr bwMode="auto">
            <a:xfrm>
              <a:off x="1408" y="1637"/>
              <a:ext cx="798" cy="29"/>
            </a:xfrm>
            <a:custGeom>
              <a:avLst/>
              <a:gdLst>
                <a:gd name="T0" fmla="*/ 791 w 800"/>
                <a:gd name="T1" fmla="*/ 3 h 29"/>
                <a:gd name="T2" fmla="*/ 469 w 800"/>
                <a:gd name="T3" fmla="*/ 3 h 29"/>
                <a:gd name="T4" fmla="*/ 468 w 800"/>
                <a:gd name="T5" fmla="*/ 6 h 29"/>
                <a:gd name="T6" fmla="*/ 461 w 800"/>
                <a:gd name="T7" fmla="*/ 9 h 29"/>
                <a:gd name="T8" fmla="*/ 339 w 800"/>
                <a:gd name="T9" fmla="*/ 9 h 29"/>
                <a:gd name="T10" fmla="*/ 332 w 800"/>
                <a:gd name="T11" fmla="*/ 6 h 29"/>
                <a:gd name="T12" fmla="*/ 331 w 800"/>
                <a:gd name="T13" fmla="*/ 3 h 29"/>
                <a:gd name="T14" fmla="*/ 9 w 800"/>
                <a:gd name="T15" fmla="*/ 3 h 29"/>
                <a:gd name="T16" fmla="*/ 0 w 800"/>
                <a:gd name="T17" fmla="*/ 0 h 29"/>
                <a:gd name="T18" fmla="*/ 0 w 800"/>
                <a:gd name="T19" fmla="*/ 9 h 29"/>
                <a:gd name="T20" fmla="*/ 6 w 800"/>
                <a:gd name="T21" fmla="*/ 23 h 29"/>
                <a:gd name="T22" fmla="*/ 21 w 800"/>
                <a:gd name="T23" fmla="*/ 29 h 29"/>
                <a:gd name="T24" fmla="*/ 779 w 800"/>
                <a:gd name="T25" fmla="*/ 29 h 29"/>
                <a:gd name="T26" fmla="*/ 794 w 800"/>
                <a:gd name="T27" fmla="*/ 23 h 29"/>
                <a:gd name="T28" fmla="*/ 800 w 800"/>
                <a:gd name="T29" fmla="*/ 9 h 29"/>
                <a:gd name="T30" fmla="*/ 800 w 800"/>
                <a:gd name="T31" fmla="*/ 0 h 29"/>
                <a:gd name="T32" fmla="*/ 791 w 800"/>
                <a:gd name="T33" fmla="*/ 3 h 29"/>
                <a:gd name="T34" fmla="*/ 72 w 800"/>
                <a:gd name="T35" fmla="*/ 21 h 29"/>
                <a:gd name="T36" fmla="*/ 68 w 800"/>
                <a:gd name="T37" fmla="*/ 16 h 29"/>
                <a:gd name="T38" fmla="*/ 72 w 800"/>
                <a:gd name="T39" fmla="*/ 12 h 29"/>
                <a:gd name="T40" fmla="*/ 77 w 800"/>
                <a:gd name="T41" fmla="*/ 16 h 29"/>
                <a:gd name="T42" fmla="*/ 72 w 800"/>
                <a:gd name="T43" fmla="*/ 21 h 29"/>
                <a:gd name="T44" fmla="*/ 94 w 800"/>
                <a:gd name="T45" fmla="*/ 21 h 29"/>
                <a:gd name="T46" fmla="*/ 89 w 800"/>
                <a:gd name="T47" fmla="*/ 16 h 29"/>
                <a:gd name="T48" fmla="*/ 94 w 800"/>
                <a:gd name="T49" fmla="*/ 12 h 29"/>
                <a:gd name="T50" fmla="*/ 98 w 800"/>
                <a:gd name="T51" fmla="*/ 16 h 29"/>
                <a:gd name="T52" fmla="*/ 94 w 800"/>
                <a:gd name="T53" fmla="*/ 21 h 29"/>
                <a:gd name="T54" fmla="*/ 115 w 800"/>
                <a:gd name="T55" fmla="*/ 21 h 29"/>
                <a:gd name="T56" fmla="*/ 111 w 800"/>
                <a:gd name="T57" fmla="*/ 16 h 29"/>
                <a:gd name="T58" fmla="*/ 115 w 800"/>
                <a:gd name="T59" fmla="*/ 12 h 29"/>
                <a:gd name="T60" fmla="*/ 120 w 800"/>
                <a:gd name="T61" fmla="*/ 16 h 29"/>
                <a:gd name="T62" fmla="*/ 115 w 800"/>
                <a:gd name="T6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0" h="29">
                  <a:moveTo>
                    <a:pt x="791" y="3"/>
                  </a:moveTo>
                  <a:cubicBezTo>
                    <a:pt x="469" y="3"/>
                    <a:pt x="469" y="3"/>
                    <a:pt x="469" y="3"/>
                  </a:cubicBezTo>
                  <a:cubicBezTo>
                    <a:pt x="469" y="4"/>
                    <a:pt x="468" y="5"/>
                    <a:pt x="468" y="6"/>
                  </a:cubicBezTo>
                  <a:cubicBezTo>
                    <a:pt x="466" y="8"/>
                    <a:pt x="463" y="9"/>
                    <a:pt x="461" y="9"/>
                  </a:cubicBezTo>
                  <a:cubicBezTo>
                    <a:pt x="339" y="9"/>
                    <a:pt x="339" y="9"/>
                    <a:pt x="339" y="9"/>
                  </a:cubicBezTo>
                  <a:cubicBezTo>
                    <a:pt x="337" y="9"/>
                    <a:pt x="334" y="8"/>
                    <a:pt x="332" y="6"/>
                  </a:cubicBezTo>
                  <a:cubicBezTo>
                    <a:pt x="332" y="5"/>
                    <a:pt x="331" y="4"/>
                    <a:pt x="331" y="3"/>
                  </a:cubicBezTo>
                  <a:cubicBezTo>
                    <a:pt x="9" y="3"/>
                    <a:pt x="9" y="3"/>
                    <a:pt x="9" y="3"/>
                  </a:cubicBezTo>
                  <a:cubicBezTo>
                    <a:pt x="5" y="3"/>
                    <a:pt x="2" y="2"/>
                    <a:pt x="0" y="0"/>
                  </a:cubicBezTo>
                  <a:cubicBezTo>
                    <a:pt x="0" y="9"/>
                    <a:pt x="0" y="9"/>
                    <a:pt x="0" y="9"/>
                  </a:cubicBezTo>
                  <a:cubicBezTo>
                    <a:pt x="0" y="14"/>
                    <a:pt x="2" y="19"/>
                    <a:pt x="6" y="23"/>
                  </a:cubicBezTo>
                  <a:cubicBezTo>
                    <a:pt x="10" y="27"/>
                    <a:pt x="15" y="29"/>
                    <a:pt x="21" y="29"/>
                  </a:cubicBezTo>
                  <a:cubicBezTo>
                    <a:pt x="779" y="29"/>
                    <a:pt x="779" y="29"/>
                    <a:pt x="779" y="29"/>
                  </a:cubicBezTo>
                  <a:cubicBezTo>
                    <a:pt x="785" y="29"/>
                    <a:pt x="790" y="27"/>
                    <a:pt x="794" y="23"/>
                  </a:cubicBezTo>
                  <a:cubicBezTo>
                    <a:pt x="798" y="19"/>
                    <a:pt x="800" y="14"/>
                    <a:pt x="800" y="9"/>
                  </a:cubicBezTo>
                  <a:cubicBezTo>
                    <a:pt x="800" y="0"/>
                    <a:pt x="800" y="0"/>
                    <a:pt x="800" y="0"/>
                  </a:cubicBezTo>
                  <a:cubicBezTo>
                    <a:pt x="798" y="2"/>
                    <a:pt x="795" y="3"/>
                    <a:pt x="791" y="3"/>
                  </a:cubicBezTo>
                  <a:close/>
                  <a:moveTo>
                    <a:pt x="72" y="21"/>
                  </a:moveTo>
                  <a:cubicBezTo>
                    <a:pt x="70" y="21"/>
                    <a:pt x="68" y="19"/>
                    <a:pt x="68" y="16"/>
                  </a:cubicBezTo>
                  <a:cubicBezTo>
                    <a:pt x="68" y="14"/>
                    <a:pt x="70" y="12"/>
                    <a:pt x="72" y="12"/>
                  </a:cubicBezTo>
                  <a:cubicBezTo>
                    <a:pt x="75" y="12"/>
                    <a:pt x="77" y="14"/>
                    <a:pt x="77" y="16"/>
                  </a:cubicBezTo>
                  <a:cubicBezTo>
                    <a:pt x="77" y="19"/>
                    <a:pt x="75" y="21"/>
                    <a:pt x="72" y="21"/>
                  </a:cubicBezTo>
                  <a:close/>
                  <a:moveTo>
                    <a:pt x="94" y="21"/>
                  </a:moveTo>
                  <a:cubicBezTo>
                    <a:pt x="91" y="21"/>
                    <a:pt x="89" y="19"/>
                    <a:pt x="89" y="16"/>
                  </a:cubicBezTo>
                  <a:cubicBezTo>
                    <a:pt x="89" y="14"/>
                    <a:pt x="91" y="12"/>
                    <a:pt x="94" y="12"/>
                  </a:cubicBezTo>
                  <a:cubicBezTo>
                    <a:pt x="96" y="12"/>
                    <a:pt x="98" y="14"/>
                    <a:pt x="98" y="16"/>
                  </a:cubicBezTo>
                  <a:cubicBezTo>
                    <a:pt x="98" y="19"/>
                    <a:pt x="96" y="21"/>
                    <a:pt x="94" y="21"/>
                  </a:cubicBezTo>
                  <a:close/>
                  <a:moveTo>
                    <a:pt x="115" y="21"/>
                  </a:moveTo>
                  <a:cubicBezTo>
                    <a:pt x="113" y="21"/>
                    <a:pt x="111" y="19"/>
                    <a:pt x="111" y="16"/>
                  </a:cubicBezTo>
                  <a:cubicBezTo>
                    <a:pt x="111" y="14"/>
                    <a:pt x="113" y="12"/>
                    <a:pt x="115" y="12"/>
                  </a:cubicBezTo>
                  <a:cubicBezTo>
                    <a:pt x="118" y="12"/>
                    <a:pt x="120" y="14"/>
                    <a:pt x="120" y="16"/>
                  </a:cubicBezTo>
                  <a:cubicBezTo>
                    <a:pt x="120" y="19"/>
                    <a:pt x="118" y="21"/>
                    <a:pt x="11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1624" y="1386"/>
              <a:ext cx="48" cy="56"/>
            </a:xfrm>
            <a:custGeom>
              <a:avLst/>
              <a:gdLst>
                <a:gd name="T0" fmla="*/ 48 w 48"/>
                <a:gd name="T1" fmla="*/ 56 h 56"/>
                <a:gd name="T2" fmla="*/ 0 w 48"/>
                <a:gd name="T3" fmla="*/ 56 h 56"/>
                <a:gd name="T4" fmla="*/ 0 w 48"/>
                <a:gd name="T5" fmla="*/ 5 h 56"/>
                <a:gd name="T6" fmla="*/ 2 w 48"/>
                <a:gd name="T7" fmla="*/ 2 h 56"/>
                <a:gd name="T8" fmla="*/ 5 w 48"/>
                <a:gd name="T9" fmla="*/ 0 h 56"/>
                <a:gd name="T10" fmla="*/ 43 w 48"/>
                <a:gd name="T11" fmla="*/ 0 h 56"/>
                <a:gd name="T12" fmla="*/ 47 w 48"/>
                <a:gd name="T13" fmla="*/ 2 h 56"/>
                <a:gd name="T14" fmla="*/ 48 w 48"/>
                <a:gd name="T15" fmla="*/ 5 h 56"/>
                <a:gd name="T16" fmla="*/ 48 w 48"/>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6">
                  <a:moveTo>
                    <a:pt x="48" y="56"/>
                  </a:moveTo>
                  <a:cubicBezTo>
                    <a:pt x="0" y="56"/>
                    <a:pt x="0" y="56"/>
                    <a:pt x="0" y="56"/>
                  </a:cubicBezTo>
                  <a:cubicBezTo>
                    <a:pt x="0" y="5"/>
                    <a:pt x="0" y="5"/>
                    <a:pt x="0" y="5"/>
                  </a:cubicBezTo>
                  <a:cubicBezTo>
                    <a:pt x="0" y="4"/>
                    <a:pt x="1" y="3"/>
                    <a:pt x="2" y="2"/>
                  </a:cubicBezTo>
                  <a:cubicBezTo>
                    <a:pt x="3" y="1"/>
                    <a:pt x="4" y="0"/>
                    <a:pt x="5" y="0"/>
                  </a:cubicBezTo>
                  <a:cubicBezTo>
                    <a:pt x="43" y="0"/>
                    <a:pt x="43" y="0"/>
                    <a:pt x="43" y="0"/>
                  </a:cubicBezTo>
                  <a:cubicBezTo>
                    <a:pt x="44" y="0"/>
                    <a:pt x="46" y="1"/>
                    <a:pt x="47" y="2"/>
                  </a:cubicBezTo>
                  <a:cubicBezTo>
                    <a:pt x="48" y="3"/>
                    <a:pt x="48" y="4"/>
                    <a:pt x="48" y="5"/>
                  </a:cubicBezTo>
                  <a:cubicBezTo>
                    <a:pt x="48" y="56"/>
                    <a:pt x="48" y="56"/>
                    <a:pt x="4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p:cNvSpPr>
            <p:nvPr/>
          </p:nvSpPr>
          <p:spPr bwMode="auto">
            <a:xfrm>
              <a:off x="1723" y="1314"/>
              <a:ext cx="47" cy="128"/>
            </a:xfrm>
            <a:custGeom>
              <a:avLst/>
              <a:gdLst>
                <a:gd name="T0" fmla="*/ 47 w 47"/>
                <a:gd name="T1" fmla="*/ 128 h 128"/>
                <a:gd name="T2" fmla="*/ 0 w 47"/>
                <a:gd name="T3" fmla="*/ 128 h 128"/>
                <a:gd name="T4" fmla="*/ 0 w 47"/>
                <a:gd name="T5" fmla="*/ 5 h 128"/>
                <a:gd name="T6" fmla="*/ 1 w 47"/>
                <a:gd name="T7" fmla="*/ 2 h 128"/>
                <a:gd name="T8" fmla="*/ 5 w 47"/>
                <a:gd name="T9" fmla="*/ 0 h 128"/>
                <a:gd name="T10" fmla="*/ 42 w 47"/>
                <a:gd name="T11" fmla="*/ 0 h 128"/>
                <a:gd name="T12" fmla="*/ 46 w 47"/>
                <a:gd name="T13" fmla="*/ 2 h 128"/>
                <a:gd name="T14" fmla="*/ 47 w 47"/>
                <a:gd name="T15" fmla="*/ 5 h 128"/>
                <a:gd name="T16" fmla="*/ 47 w 4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28">
                  <a:moveTo>
                    <a:pt x="47" y="128"/>
                  </a:moveTo>
                  <a:cubicBezTo>
                    <a:pt x="0" y="128"/>
                    <a:pt x="0" y="128"/>
                    <a:pt x="0" y="128"/>
                  </a:cubicBezTo>
                  <a:cubicBezTo>
                    <a:pt x="0" y="5"/>
                    <a:pt x="0" y="5"/>
                    <a:pt x="0" y="5"/>
                  </a:cubicBezTo>
                  <a:cubicBezTo>
                    <a:pt x="0" y="4"/>
                    <a:pt x="0" y="3"/>
                    <a:pt x="1" y="2"/>
                  </a:cubicBezTo>
                  <a:cubicBezTo>
                    <a:pt x="2" y="1"/>
                    <a:pt x="3" y="0"/>
                    <a:pt x="5" y="0"/>
                  </a:cubicBezTo>
                  <a:cubicBezTo>
                    <a:pt x="42" y="0"/>
                    <a:pt x="42" y="0"/>
                    <a:pt x="42" y="0"/>
                  </a:cubicBezTo>
                  <a:cubicBezTo>
                    <a:pt x="44" y="0"/>
                    <a:pt x="45" y="1"/>
                    <a:pt x="46" y="2"/>
                  </a:cubicBezTo>
                  <a:cubicBezTo>
                    <a:pt x="47" y="3"/>
                    <a:pt x="47" y="4"/>
                    <a:pt x="47" y="5"/>
                  </a:cubicBezTo>
                  <a:lnTo>
                    <a:pt x="47"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1821" y="1353"/>
              <a:ext cx="48" cy="89"/>
            </a:xfrm>
            <a:custGeom>
              <a:avLst/>
              <a:gdLst>
                <a:gd name="T0" fmla="*/ 48 w 48"/>
                <a:gd name="T1" fmla="*/ 89 h 89"/>
                <a:gd name="T2" fmla="*/ 0 w 48"/>
                <a:gd name="T3" fmla="*/ 89 h 89"/>
                <a:gd name="T4" fmla="*/ 0 w 48"/>
                <a:gd name="T5" fmla="*/ 6 h 89"/>
                <a:gd name="T6" fmla="*/ 1 w 48"/>
                <a:gd name="T7" fmla="*/ 2 h 89"/>
                <a:gd name="T8" fmla="*/ 5 w 48"/>
                <a:gd name="T9" fmla="*/ 0 h 89"/>
                <a:gd name="T10" fmla="*/ 43 w 48"/>
                <a:gd name="T11" fmla="*/ 0 h 89"/>
                <a:gd name="T12" fmla="*/ 46 w 48"/>
                <a:gd name="T13" fmla="*/ 2 h 89"/>
                <a:gd name="T14" fmla="*/ 48 w 48"/>
                <a:gd name="T15" fmla="*/ 6 h 89"/>
                <a:gd name="T16" fmla="*/ 48 w 48"/>
                <a:gd name="T1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9">
                  <a:moveTo>
                    <a:pt x="48" y="89"/>
                  </a:moveTo>
                  <a:cubicBezTo>
                    <a:pt x="0" y="89"/>
                    <a:pt x="0" y="89"/>
                    <a:pt x="0" y="89"/>
                  </a:cubicBezTo>
                  <a:cubicBezTo>
                    <a:pt x="0" y="6"/>
                    <a:pt x="0" y="6"/>
                    <a:pt x="0" y="6"/>
                  </a:cubicBezTo>
                  <a:cubicBezTo>
                    <a:pt x="0" y="4"/>
                    <a:pt x="0" y="3"/>
                    <a:pt x="1" y="2"/>
                  </a:cubicBezTo>
                  <a:cubicBezTo>
                    <a:pt x="2" y="1"/>
                    <a:pt x="4" y="0"/>
                    <a:pt x="5" y="0"/>
                  </a:cubicBezTo>
                  <a:cubicBezTo>
                    <a:pt x="43" y="0"/>
                    <a:pt x="43" y="0"/>
                    <a:pt x="43" y="0"/>
                  </a:cubicBezTo>
                  <a:cubicBezTo>
                    <a:pt x="44" y="0"/>
                    <a:pt x="45" y="1"/>
                    <a:pt x="46" y="2"/>
                  </a:cubicBezTo>
                  <a:cubicBezTo>
                    <a:pt x="47" y="3"/>
                    <a:pt x="48" y="4"/>
                    <a:pt x="48" y="6"/>
                  </a:cubicBezTo>
                  <a:cubicBezTo>
                    <a:pt x="48" y="89"/>
                    <a:pt x="48" y="89"/>
                    <a:pt x="4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1901" y="1205"/>
              <a:ext cx="84" cy="237"/>
            </a:xfrm>
            <a:custGeom>
              <a:avLst/>
              <a:gdLst>
                <a:gd name="T0" fmla="*/ 79 w 84"/>
                <a:gd name="T1" fmla="*/ 64 h 237"/>
                <a:gd name="T2" fmla="*/ 84 w 84"/>
                <a:gd name="T3" fmla="*/ 62 h 237"/>
                <a:gd name="T4" fmla="*/ 83 w 84"/>
                <a:gd name="T5" fmla="*/ 56 h 237"/>
                <a:gd name="T6" fmla="*/ 46 w 84"/>
                <a:gd name="T7" fmla="*/ 2 h 237"/>
                <a:gd name="T8" fmla="*/ 42 w 84"/>
                <a:gd name="T9" fmla="*/ 0 h 237"/>
                <a:gd name="T10" fmla="*/ 38 w 84"/>
                <a:gd name="T11" fmla="*/ 2 h 237"/>
                <a:gd name="T12" fmla="*/ 1 w 84"/>
                <a:gd name="T13" fmla="*/ 56 h 237"/>
                <a:gd name="T14" fmla="*/ 1 w 84"/>
                <a:gd name="T15" fmla="*/ 62 h 237"/>
                <a:gd name="T16" fmla="*/ 5 w 84"/>
                <a:gd name="T17" fmla="*/ 64 h 237"/>
                <a:gd name="T18" fmla="*/ 18 w 84"/>
                <a:gd name="T19" fmla="*/ 64 h 237"/>
                <a:gd name="T20" fmla="*/ 18 w 84"/>
                <a:gd name="T21" fmla="*/ 237 h 237"/>
                <a:gd name="T22" fmla="*/ 66 w 84"/>
                <a:gd name="T23" fmla="*/ 237 h 237"/>
                <a:gd name="T24" fmla="*/ 66 w 84"/>
                <a:gd name="T25" fmla="*/ 64 h 237"/>
                <a:gd name="T26" fmla="*/ 79 w 84"/>
                <a:gd name="T27" fmla="*/ 6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37">
                  <a:moveTo>
                    <a:pt x="79" y="64"/>
                  </a:moveTo>
                  <a:cubicBezTo>
                    <a:pt x="81" y="64"/>
                    <a:pt x="83" y="63"/>
                    <a:pt x="84" y="62"/>
                  </a:cubicBezTo>
                  <a:cubicBezTo>
                    <a:pt x="84" y="60"/>
                    <a:pt x="84" y="58"/>
                    <a:pt x="83" y="56"/>
                  </a:cubicBezTo>
                  <a:cubicBezTo>
                    <a:pt x="46" y="2"/>
                    <a:pt x="46" y="2"/>
                    <a:pt x="46" y="2"/>
                  </a:cubicBezTo>
                  <a:cubicBezTo>
                    <a:pt x="45" y="1"/>
                    <a:pt x="44" y="0"/>
                    <a:pt x="42" y="0"/>
                  </a:cubicBezTo>
                  <a:cubicBezTo>
                    <a:pt x="40" y="0"/>
                    <a:pt x="39" y="1"/>
                    <a:pt x="38" y="2"/>
                  </a:cubicBezTo>
                  <a:cubicBezTo>
                    <a:pt x="1" y="56"/>
                    <a:pt x="1" y="56"/>
                    <a:pt x="1" y="56"/>
                  </a:cubicBezTo>
                  <a:cubicBezTo>
                    <a:pt x="0" y="58"/>
                    <a:pt x="0" y="60"/>
                    <a:pt x="1" y="62"/>
                  </a:cubicBezTo>
                  <a:cubicBezTo>
                    <a:pt x="1" y="63"/>
                    <a:pt x="3" y="64"/>
                    <a:pt x="5" y="64"/>
                  </a:cubicBezTo>
                  <a:cubicBezTo>
                    <a:pt x="18" y="64"/>
                    <a:pt x="18" y="64"/>
                    <a:pt x="18" y="64"/>
                  </a:cubicBezTo>
                  <a:cubicBezTo>
                    <a:pt x="18" y="237"/>
                    <a:pt x="18" y="237"/>
                    <a:pt x="18" y="237"/>
                  </a:cubicBezTo>
                  <a:cubicBezTo>
                    <a:pt x="66" y="237"/>
                    <a:pt x="66" y="237"/>
                    <a:pt x="66" y="237"/>
                  </a:cubicBezTo>
                  <a:cubicBezTo>
                    <a:pt x="66" y="64"/>
                    <a:pt x="66" y="64"/>
                    <a:pt x="66" y="64"/>
                  </a:cubicBezTo>
                  <a:lnTo>
                    <a:pt x="7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1552" y="1187"/>
              <a:ext cx="510" cy="276"/>
            </a:xfrm>
            <a:custGeom>
              <a:avLst/>
              <a:gdLst>
                <a:gd name="T0" fmla="*/ 8 w 512"/>
                <a:gd name="T1" fmla="*/ 268 h 276"/>
                <a:gd name="T2" fmla="*/ 8 w 512"/>
                <a:gd name="T3" fmla="*/ 4 h 276"/>
                <a:gd name="T4" fmla="*/ 7 w 512"/>
                <a:gd name="T5" fmla="*/ 1 h 276"/>
                <a:gd name="T6" fmla="*/ 4 w 512"/>
                <a:gd name="T7" fmla="*/ 0 h 276"/>
                <a:gd name="T8" fmla="*/ 4 w 512"/>
                <a:gd name="T9" fmla="*/ 0 h 276"/>
                <a:gd name="T10" fmla="*/ 1 w 512"/>
                <a:gd name="T11" fmla="*/ 1 h 276"/>
                <a:gd name="T12" fmla="*/ 0 w 512"/>
                <a:gd name="T13" fmla="*/ 4 h 276"/>
                <a:gd name="T14" fmla="*/ 0 w 512"/>
                <a:gd name="T15" fmla="*/ 276 h 276"/>
                <a:gd name="T16" fmla="*/ 508 w 512"/>
                <a:gd name="T17" fmla="*/ 276 h 276"/>
                <a:gd name="T18" fmla="*/ 511 w 512"/>
                <a:gd name="T19" fmla="*/ 275 h 276"/>
                <a:gd name="T20" fmla="*/ 512 w 512"/>
                <a:gd name="T21" fmla="*/ 272 h 276"/>
                <a:gd name="T22" fmla="*/ 512 w 512"/>
                <a:gd name="T23" fmla="*/ 272 h 276"/>
                <a:gd name="T24" fmla="*/ 511 w 512"/>
                <a:gd name="T25" fmla="*/ 269 h 276"/>
                <a:gd name="T26" fmla="*/ 508 w 512"/>
                <a:gd name="T27" fmla="*/ 268 h 276"/>
                <a:gd name="T28" fmla="*/ 8 w 512"/>
                <a:gd name="T29" fmla="*/ 26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2" h="276">
                  <a:moveTo>
                    <a:pt x="8" y="268"/>
                  </a:moveTo>
                  <a:cubicBezTo>
                    <a:pt x="8" y="4"/>
                    <a:pt x="8" y="4"/>
                    <a:pt x="8" y="4"/>
                  </a:cubicBezTo>
                  <a:cubicBezTo>
                    <a:pt x="8" y="3"/>
                    <a:pt x="8" y="2"/>
                    <a:pt x="7" y="1"/>
                  </a:cubicBezTo>
                  <a:cubicBezTo>
                    <a:pt x="6" y="1"/>
                    <a:pt x="5" y="0"/>
                    <a:pt x="4" y="0"/>
                  </a:cubicBezTo>
                  <a:cubicBezTo>
                    <a:pt x="4" y="0"/>
                    <a:pt x="4" y="0"/>
                    <a:pt x="4" y="0"/>
                  </a:cubicBezTo>
                  <a:cubicBezTo>
                    <a:pt x="3" y="0"/>
                    <a:pt x="2" y="1"/>
                    <a:pt x="1" y="1"/>
                  </a:cubicBezTo>
                  <a:cubicBezTo>
                    <a:pt x="0" y="2"/>
                    <a:pt x="0" y="3"/>
                    <a:pt x="0" y="4"/>
                  </a:cubicBezTo>
                  <a:cubicBezTo>
                    <a:pt x="0" y="276"/>
                    <a:pt x="0" y="276"/>
                    <a:pt x="0" y="276"/>
                  </a:cubicBezTo>
                  <a:cubicBezTo>
                    <a:pt x="508" y="276"/>
                    <a:pt x="508" y="276"/>
                    <a:pt x="508" y="276"/>
                  </a:cubicBezTo>
                  <a:cubicBezTo>
                    <a:pt x="509" y="276"/>
                    <a:pt x="510" y="276"/>
                    <a:pt x="511" y="275"/>
                  </a:cubicBezTo>
                  <a:cubicBezTo>
                    <a:pt x="512" y="274"/>
                    <a:pt x="512" y="273"/>
                    <a:pt x="512" y="272"/>
                  </a:cubicBezTo>
                  <a:cubicBezTo>
                    <a:pt x="512" y="272"/>
                    <a:pt x="512" y="272"/>
                    <a:pt x="512" y="272"/>
                  </a:cubicBezTo>
                  <a:cubicBezTo>
                    <a:pt x="512" y="271"/>
                    <a:pt x="512" y="270"/>
                    <a:pt x="511" y="269"/>
                  </a:cubicBezTo>
                  <a:cubicBezTo>
                    <a:pt x="510" y="268"/>
                    <a:pt x="509" y="268"/>
                    <a:pt x="508" y="268"/>
                  </a:cubicBezTo>
                  <a:cubicBezTo>
                    <a:pt x="8" y="268"/>
                    <a:pt x="8" y="268"/>
                    <a:pt x="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7" name="直接连接符 33"/>
          <p:cNvCxnSpPr/>
          <p:nvPr/>
        </p:nvCxnSpPr>
        <p:spPr>
          <a:xfrm>
            <a:off x="7916145" y="3789236"/>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8" name="矩形 7"/>
          <p:cNvSpPr/>
          <p:nvPr/>
        </p:nvSpPr>
        <p:spPr>
          <a:xfrm>
            <a:off x="7778300" y="3777941"/>
            <a:ext cx="3550973" cy="369332"/>
          </a:xfrm>
          <a:prstGeom prst="rect">
            <a:avLst/>
          </a:prstGeom>
        </p:spPr>
        <p:txBody>
          <a:bodyPr wrap="none">
            <a:spAutoFit/>
          </a:bodyPr>
          <a:lstStyle/>
          <a:p>
            <a:pPr algn="ctr" defTabSz="609585"/>
            <a:r>
              <a:rPr lang="en-US" altLang="zh-TW" b="1" dirty="0">
                <a:solidFill>
                  <a:srgbClr val="FF0000"/>
                </a:solidFill>
                <a:latin typeface="微軟正黑體" panose="020B0604030504040204" pitchFamily="34" charset="-120"/>
                <a:ea typeface="微軟正黑體" panose="020B0604030504040204" pitchFamily="34" charset="-120"/>
              </a:rPr>
              <a:t>109</a:t>
            </a:r>
            <a:r>
              <a:rPr lang="zh-TW" altLang="en-US" b="1" dirty="0">
                <a:solidFill>
                  <a:srgbClr val="FF0000"/>
                </a:solidFill>
                <a:latin typeface="微軟正黑體" panose="020B0604030504040204" pitchFamily="34" charset="-120"/>
                <a:ea typeface="微軟正黑體" panose="020B0604030504040204" pitchFamily="34" charset="-120"/>
              </a:rPr>
              <a:t>年計畫累計達成校數：</a:t>
            </a:r>
            <a:r>
              <a:rPr lang="en-US" altLang="zh-TW" b="1" dirty="0">
                <a:solidFill>
                  <a:srgbClr val="FF0000"/>
                </a:solidFill>
                <a:latin typeface="微軟正黑體" panose="020B0604030504040204" pitchFamily="34" charset="-120"/>
                <a:ea typeface="微軟正黑體" panose="020B0604030504040204" pitchFamily="34" charset="-120"/>
              </a:rPr>
              <a:t>220</a:t>
            </a:r>
            <a:r>
              <a:rPr lang="zh-TW" altLang="en-US" b="1" dirty="0">
                <a:solidFill>
                  <a:srgbClr val="FF0000"/>
                </a:solidFill>
                <a:latin typeface="微軟正黑體" panose="020B0604030504040204" pitchFamily="34" charset="-120"/>
                <a:ea typeface="微軟正黑體" panose="020B0604030504040204" pitchFamily="34" charset="-120"/>
              </a:rPr>
              <a:t>校</a:t>
            </a:r>
            <a:endParaRPr lang="zh-CN" altLang="en-US" b="1" dirty="0">
              <a:solidFill>
                <a:srgbClr val="FF0000"/>
              </a:solidFill>
              <a:latin typeface="微軟正黑體" panose="020B0604030504040204" pitchFamily="34" charset="-120"/>
              <a:ea typeface="微軟正黑體" panose="020B0604030504040204" pitchFamily="34" charset="-120"/>
            </a:endParaRPr>
          </a:p>
        </p:txBody>
      </p:sp>
      <p:sp>
        <p:nvSpPr>
          <p:cNvPr id="9" name="文本框 42"/>
          <p:cNvSpPr txBox="1"/>
          <p:nvPr/>
        </p:nvSpPr>
        <p:spPr>
          <a:xfrm>
            <a:off x="7327911" y="2777330"/>
            <a:ext cx="2360423" cy="1092607"/>
          </a:xfrm>
          <a:prstGeom prst="rect">
            <a:avLst/>
          </a:prstGeom>
          <a:noFill/>
        </p:spPr>
        <p:txBody>
          <a:bodyPr wrap="square" rtlCol="0">
            <a:spAutoFit/>
          </a:bodyPr>
          <a:lstStyle/>
          <a:p>
            <a:pPr algn="ctr">
              <a:lnSpc>
                <a:spcPts val="7800"/>
              </a:lnSpc>
            </a:pPr>
            <a:r>
              <a:rPr lang="en-US" altLang="zh-TW" sz="8000" b="1" dirty="0">
                <a:solidFill>
                  <a:srgbClr val="002060"/>
                </a:solidFill>
              </a:rPr>
              <a:t>208</a:t>
            </a:r>
            <a:r>
              <a:rPr lang="zh-TW" altLang="en-US" sz="2800" b="1" dirty="0">
                <a:solidFill>
                  <a:srgbClr val="002060"/>
                </a:solidFill>
              </a:rPr>
              <a:t>校</a:t>
            </a:r>
            <a:endParaRPr lang="zh-CN" altLang="en-US" sz="6000" b="1" dirty="0">
              <a:solidFill>
                <a:srgbClr val="002060"/>
              </a:solidFill>
            </a:endParaRPr>
          </a:p>
        </p:txBody>
      </p:sp>
      <p:grpSp>
        <p:nvGrpSpPr>
          <p:cNvPr id="19" name="Group 113"/>
          <p:cNvGrpSpPr>
            <a:grpSpLocks noChangeAspect="1"/>
          </p:cNvGrpSpPr>
          <p:nvPr/>
        </p:nvGrpSpPr>
        <p:grpSpPr bwMode="auto">
          <a:xfrm>
            <a:off x="8829451" y="4239750"/>
            <a:ext cx="1407505" cy="1366393"/>
            <a:chOff x="554" y="2103"/>
            <a:chExt cx="582" cy="565"/>
          </a:xfrm>
          <a:solidFill>
            <a:schemeClr val="accent6"/>
          </a:solidFill>
        </p:grpSpPr>
        <p:sp>
          <p:nvSpPr>
            <p:cNvPr id="23" name="Freeform 114"/>
            <p:cNvSpPr>
              <a:spLocks noEditPoints="1"/>
            </p:cNvSpPr>
            <p:nvPr/>
          </p:nvSpPr>
          <p:spPr bwMode="auto">
            <a:xfrm>
              <a:off x="555" y="2103"/>
              <a:ext cx="581" cy="242"/>
            </a:xfrm>
            <a:custGeom>
              <a:avLst/>
              <a:gdLst>
                <a:gd name="T0" fmla="*/ 789 w 798"/>
                <a:gd name="T1" fmla="*/ 297 h 333"/>
                <a:gd name="T2" fmla="*/ 411 w 798"/>
                <a:gd name="T3" fmla="*/ 5 h 333"/>
                <a:gd name="T4" fmla="*/ 399 w 798"/>
                <a:gd name="T5" fmla="*/ 0 h 333"/>
                <a:gd name="T6" fmla="*/ 387 w 798"/>
                <a:gd name="T7" fmla="*/ 5 h 333"/>
                <a:gd name="T8" fmla="*/ 9 w 798"/>
                <a:gd name="T9" fmla="*/ 297 h 333"/>
                <a:gd name="T10" fmla="*/ 2 w 798"/>
                <a:gd name="T11" fmla="*/ 319 h 333"/>
                <a:gd name="T12" fmla="*/ 22 w 798"/>
                <a:gd name="T13" fmla="*/ 333 h 333"/>
                <a:gd name="T14" fmla="*/ 776 w 798"/>
                <a:gd name="T15" fmla="*/ 333 h 333"/>
                <a:gd name="T16" fmla="*/ 796 w 798"/>
                <a:gd name="T17" fmla="*/ 319 h 333"/>
                <a:gd name="T18" fmla="*/ 789 w 798"/>
                <a:gd name="T19" fmla="*/ 297 h 333"/>
                <a:gd name="T20" fmla="*/ 235 w 798"/>
                <a:gd name="T21" fmla="*/ 240 h 333"/>
                <a:gd name="T22" fmla="*/ 399 w 798"/>
                <a:gd name="T23" fmla="*/ 113 h 333"/>
                <a:gd name="T24" fmla="*/ 563 w 798"/>
                <a:gd name="T25" fmla="*/ 240 h 333"/>
                <a:gd name="T26" fmla="*/ 235 w 798"/>
                <a:gd name="T27" fmla="*/ 24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8" h="333">
                  <a:moveTo>
                    <a:pt x="789" y="297"/>
                  </a:moveTo>
                  <a:cubicBezTo>
                    <a:pt x="411" y="5"/>
                    <a:pt x="411" y="5"/>
                    <a:pt x="411" y="5"/>
                  </a:cubicBezTo>
                  <a:cubicBezTo>
                    <a:pt x="408" y="2"/>
                    <a:pt x="404" y="0"/>
                    <a:pt x="399" y="0"/>
                  </a:cubicBezTo>
                  <a:cubicBezTo>
                    <a:pt x="394" y="0"/>
                    <a:pt x="390" y="2"/>
                    <a:pt x="387" y="5"/>
                  </a:cubicBezTo>
                  <a:cubicBezTo>
                    <a:pt x="9" y="297"/>
                    <a:pt x="9" y="297"/>
                    <a:pt x="9" y="297"/>
                  </a:cubicBezTo>
                  <a:cubicBezTo>
                    <a:pt x="3" y="302"/>
                    <a:pt x="0" y="311"/>
                    <a:pt x="2" y="319"/>
                  </a:cubicBezTo>
                  <a:cubicBezTo>
                    <a:pt x="5" y="328"/>
                    <a:pt x="13" y="333"/>
                    <a:pt x="22" y="333"/>
                  </a:cubicBezTo>
                  <a:cubicBezTo>
                    <a:pt x="776" y="333"/>
                    <a:pt x="776" y="333"/>
                    <a:pt x="776" y="333"/>
                  </a:cubicBezTo>
                  <a:cubicBezTo>
                    <a:pt x="785" y="333"/>
                    <a:pt x="793" y="328"/>
                    <a:pt x="796" y="319"/>
                  </a:cubicBezTo>
                  <a:cubicBezTo>
                    <a:pt x="798" y="311"/>
                    <a:pt x="795" y="302"/>
                    <a:pt x="789" y="297"/>
                  </a:cubicBezTo>
                  <a:close/>
                  <a:moveTo>
                    <a:pt x="235" y="240"/>
                  </a:moveTo>
                  <a:cubicBezTo>
                    <a:pt x="399" y="113"/>
                    <a:pt x="399" y="113"/>
                    <a:pt x="399" y="113"/>
                  </a:cubicBezTo>
                  <a:cubicBezTo>
                    <a:pt x="563" y="240"/>
                    <a:pt x="563" y="240"/>
                    <a:pt x="563" y="240"/>
                  </a:cubicBezTo>
                  <a:lnTo>
                    <a:pt x="235"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115"/>
            <p:cNvSpPr>
              <a:spLocks/>
            </p:cNvSpPr>
            <p:nvPr/>
          </p:nvSpPr>
          <p:spPr bwMode="auto">
            <a:xfrm>
              <a:off x="62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116"/>
            <p:cNvSpPr>
              <a:spLocks/>
            </p:cNvSpPr>
            <p:nvPr/>
          </p:nvSpPr>
          <p:spPr bwMode="auto">
            <a:xfrm>
              <a:off x="78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17"/>
            <p:cNvSpPr>
              <a:spLocks/>
            </p:cNvSpPr>
            <p:nvPr/>
          </p:nvSpPr>
          <p:spPr bwMode="auto">
            <a:xfrm>
              <a:off x="947"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7" name="Freeform 118"/>
            <p:cNvSpPr>
              <a:spLocks/>
            </p:cNvSpPr>
            <p:nvPr/>
          </p:nvSpPr>
          <p:spPr bwMode="auto">
            <a:xfrm>
              <a:off x="554" y="2600"/>
              <a:ext cx="582" cy="68"/>
            </a:xfrm>
            <a:custGeom>
              <a:avLst/>
              <a:gdLst>
                <a:gd name="T0" fmla="*/ 733 w 800"/>
                <a:gd name="T1" fmla="*/ 47 h 94"/>
                <a:gd name="T2" fmla="*/ 733 w 800"/>
                <a:gd name="T3" fmla="*/ 14 h 94"/>
                <a:gd name="T4" fmla="*/ 729 w 800"/>
                <a:gd name="T5" fmla="*/ 4 h 94"/>
                <a:gd name="T6" fmla="*/ 720 w 800"/>
                <a:gd name="T7" fmla="*/ 0 h 94"/>
                <a:gd name="T8" fmla="*/ 80 w 800"/>
                <a:gd name="T9" fmla="*/ 0 h 94"/>
                <a:gd name="T10" fmla="*/ 71 w 800"/>
                <a:gd name="T11" fmla="*/ 4 h 94"/>
                <a:gd name="T12" fmla="*/ 67 w 800"/>
                <a:gd name="T13" fmla="*/ 14 h 94"/>
                <a:gd name="T14" fmla="*/ 67 w 800"/>
                <a:gd name="T15" fmla="*/ 47 h 94"/>
                <a:gd name="T16" fmla="*/ 13 w 800"/>
                <a:gd name="T17" fmla="*/ 47 h 94"/>
                <a:gd name="T18" fmla="*/ 4 w 800"/>
                <a:gd name="T19" fmla="*/ 51 h 94"/>
                <a:gd name="T20" fmla="*/ 0 w 800"/>
                <a:gd name="T21" fmla="*/ 60 h 94"/>
                <a:gd name="T22" fmla="*/ 0 w 800"/>
                <a:gd name="T23" fmla="*/ 94 h 94"/>
                <a:gd name="T24" fmla="*/ 800 w 800"/>
                <a:gd name="T25" fmla="*/ 94 h 94"/>
                <a:gd name="T26" fmla="*/ 800 w 800"/>
                <a:gd name="T27" fmla="*/ 60 h 94"/>
                <a:gd name="T28" fmla="*/ 796 w 800"/>
                <a:gd name="T29" fmla="*/ 51 h 94"/>
                <a:gd name="T30" fmla="*/ 787 w 800"/>
                <a:gd name="T31" fmla="*/ 47 h 94"/>
                <a:gd name="T32" fmla="*/ 733 w 800"/>
                <a:gd name="T3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94">
                  <a:moveTo>
                    <a:pt x="733" y="47"/>
                  </a:moveTo>
                  <a:cubicBezTo>
                    <a:pt x="733" y="14"/>
                    <a:pt x="733" y="14"/>
                    <a:pt x="733" y="14"/>
                  </a:cubicBezTo>
                  <a:cubicBezTo>
                    <a:pt x="733" y="10"/>
                    <a:pt x="732" y="7"/>
                    <a:pt x="729" y="4"/>
                  </a:cubicBezTo>
                  <a:cubicBezTo>
                    <a:pt x="727" y="2"/>
                    <a:pt x="723" y="0"/>
                    <a:pt x="720" y="0"/>
                  </a:cubicBezTo>
                  <a:cubicBezTo>
                    <a:pt x="80" y="0"/>
                    <a:pt x="80" y="0"/>
                    <a:pt x="80" y="0"/>
                  </a:cubicBezTo>
                  <a:cubicBezTo>
                    <a:pt x="77" y="0"/>
                    <a:pt x="73" y="2"/>
                    <a:pt x="71" y="4"/>
                  </a:cubicBezTo>
                  <a:cubicBezTo>
                    <a:pt x="68" y="7"/>
                    <a:pt x="67" y="10"/>
                    <a:pt x="67" y="14"/>
                  </a:cubicBezTo>
                  <a:cubicBezTo>
                    <a:pt x="67" y="47"/>
                    <a:pt x="67" y="47"/>
                    <a:pt x="67" y="47"/>
                  </a:cubicBezTo>
                  <a:cubicBezTo>
                    <a:pt x="13" y="47"/>
                    <a:pt x="13" y="47"/>
                    <a:pt x="13" y="47"/>
                  </a:cubicBezTo>
                  <a:cubicBezTo>
                    <a:pt x="10" y="47"/>
                    <a:pt x="7" y="48"/>
                    <a:pt x="4" y="51"/>
                  </a:cubicBezTo>
                  <a:cubicBezTo>
                    <a:pt x="1" y="53"/>
                    <a:pt x="0" y="57"/>
                    <a:pt x="0" y="60"/>
                  </a:cubicBezTo>
                  <a:cubicBezTo>
                    <a:pt x="0" y="94"/>
                    <a:pt x="0" y="94"/>
                    <a:pt x="0" y="94"/>
                  </a:cubicBezTo>
                  <a:cubicBezTo>
                    <a:pt x="800" y="94"/>
                    <a:pt x="800" y="94"/>
                    <a:pt x="800" y="94"/>
                  </a:cubicBezTo>
                  <a:cubicBezTo>
                    <a:pt x="800" y="60"/>
                    <a:pt x="800" y="60"/>
                    <a:pt x="800" y="60"/>
                  </a:cubicBezTo>
                  <a:cubicBezTo>
                    <a:pt x="800" y="57"/>
                    <a:pt x="799" y="53"/>
                    <a:pt x="796" y="51"/>
                  </a:cubicBezTo>
                  <a:cubicBezTo>
                    <a:pt x="794" y="48"/>
                    <a:pt x="790" y="47"/>
                    <a:pt x="787" y="47"/>
                  </a:cubicBezTo>
                  <a:lnTo>
                    <a:pt x="73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cxnSp>
        <p:nvCxnSpPr>
          <p:cNvPr id="20" name="直接连接符 36"/>
          <p:cNvCxnSpPr/>
          <p:nvPr/>
        </p:nvCxnSpPr>
        <p:spPr>
          <a:xfrm>
            <a:off x="7723916" y="5696255"/>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21" name="矩形 20"/>
          <p:cNvSpPr/>
          <p:nvPr/>
        </p:nvSpPr>
        <p:spPr>
          <a:xfrm>
            <a:off x="7825502" y="5685714"/>
            <a:ext cx="3494867" cy="369332"/>
          </a:xfrm>
          <a:prstGeom prst="rect">
            <a:avLst/>
          </a:prstGeom>
        </p:spPr>
        <p:txBody>
          <a:bodyPr wrap="none">
            <a:spAutoFit/>
          </a:bodyPr>
          <a:lstStyle/>
          <a:p>
            <a:pPr algn="ctr" defTabSz="609585"/>
            <a:r>
              <a:rPr lang="en-US" altLang="zh-TW" b="1" dirty="0">
                <a:solidFill>
                  <a:srgbClr val="FF0000"/>
                </a:solidFill>
                <a:latin typeface="微軟正黑體" panose="020B0604030504040204" pitchFamily="34" charset="-120"/>
                <a:ea typeface="微軟正黑體" panose="020B0604030504040204" pitchFamily="34" charset="-120"/>
              </a:rPr>
              <a:t>109</a:t>
            </a:r>
            <a:r>
              <a:rPr lang="zh-TW" altLang="en-US" b="1" dirty="0">
                <a:solidFill>
                  <a:srgbClr val="FF0000"/>
                </a:solidFill>
                <a:latin typeface="微軟正黑體" panose="020B0604030504040204" pitchFamily="34" charset="-120"/>
                <a:ea typeface="微軟正黑體" panose="020B0604030504040204" pitchFamily="34" charset="-120"/>
              </a:rPr>
              <a:t>年計畫累計達成率：</a:t>
            </a:r>
            <a:r>
              <a:rPr lang="en-US" altLang="zh-TW" b="1" dirty="0">
                <a:solidFill>
                  <a:srgbClr val="FF0000"/>
                </a:solidFill>
                <a:latin typeface="微軟正黑體" panose="020B0604030504040204" pitchFamily="34" charset="-120"/>
                <a:ea typeface="微軟正黑體" panose="020B0604030504040204" pitchFamily="34" charset="-120"/>
              </a:rPr>
              <a:t>85.27%</a:t>
            </a:r>
            <a:endParaRPr lang="zh-CN" altLang="en-US" b="1" dirty="0">
              <a:solidFill>
                <a:srgbClr val="FF0000"/>
              </a:solidFill>
              <a:latin typeface="微軟正黑體" panose="020B0604030504040204" pitchFamily="34" charset="-120"/>
              <a:ea typeface="微軟正黑體" panose="020B0604030504040204" pitchFamily="34" charset="-120"/>
            </a:endParaRPr>
          </a:p>
        </p:txBody>
      </p:sp>
      <p:cxnSp>
        <p:nvCxnSpPr>
          <p:cNvPr id="28" name="直接连接符 50"/>
          <p:cNvCxnSpPr/>
          <p:nvPr/>
        </p:nvCxnSpPr>
        <p:spPr>
          <a:xfrm>
            <a:off x="7809116" y="2185883"/>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pic>
        <p:nvPicPr>
          <p:cNvPr id="31" name="圖片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597" y="1691186"/>
            <a:ext cx="7135432" cy="4371595"/>
          </a:xfrm>
          <a:prstGeom prst="rect">
            <a:avLst/>
          </a:prstGeom>
        </p:spPr>
      </p:pic>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3" name="文字版面配置區 1">
            <a:extLst>
              <a:ext uri="{FF2B5EF4-FFF2-40B4-BE49-F238E27FC236}">
                <a16:creationId xmlns:a16="http://schemas.microsoft.com/office/drawing/2014/main" id="{1EE2B6FB-D141-4C77-8DAB-5555C496E54E}"/>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02-4</a:t>
            </a:r>
            <a:endParaRPr lang="zh-TW" altLang="en-US" sz="3400" dirty="0"/>
          </a:p>
        </p:txBody>
      </p:sp>
      <p:sp>
        <p:nvSpPr>
          <p:cNvPr id="30" name="文字方塊 29">
            <a:extLst>
              <a:ext uri="{FF2B5EF4-FFF2-40B4-BE49-F238E27FC236}">
                <a16:creationId xmlns:a16="http://schemas.microsoft.com/office/drawing/2014/main" id="{421BF73B-CEE0-4CE9-B22A-3364E047572F}"/>
              </a:ext>
            </a:extLst>
          </p:cNvPr>
          <p:cNvSpPr txBox="1"/>
          <p:nvPr/>
        </p:nvSpPr>
        <p:spPr>
          <a:xfrm>
            <a:off x="8003629" y="109686"/>
            <a:ext cx="4062010" cy="1477328"/>
          </a:xfrm>
          <a:prstGeom prst="rect">
            <a:avLst/>
          </a:prstGeom>
          <a:solidFill>
            <a:schemeClr val="accent6">
              <a:lumMod val="60000"/>
              <a:lumOff val="40000"/>
            </a:schemeClr>
          </a:solidFill>
          <a:ln>
            <a:solidFill>
              <a:srgbClr val="0070C0"/>
            </a:solidFill>
          </a:ln>
        </p:spPr>
        <p:txBody>
          <a:bodyPr wrap="square" rtlCol="0">
            <a:spAutoFit/>
          </a:bodyPr>
          <a:lstStyle/>
          <a:p>
            <a:pPr algn="ctr">
              <a:spcBef>
                <a:spcPts val="600"/>
              </a:spcBef>
            </a:pP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本市國中小共</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243</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校</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高中職共</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15</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校</a:t>
            </a:r>
            <a:endPar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endParaRPr>
          </a:p>
          <a:p>
            <a:pPr>
              <a:spcBef>
                <a:spcPts val="600"/>
              </a:spcBef>
            </a:pP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108</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國中小向上集中率：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66.67%</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a:r>
            <a:b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b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108</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高中職向上集中率：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50.02%</a:t>
            </a:r>
          </a:p>
          <a:p>
            <a:pPr>
              <a:spcBef>
                <a:spcPts val="600"/>
              </a:spcBef>
            </a:pP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109</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國中小向上集中率：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85.59%</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a:r>
            <a:b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b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109</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高中職向上集中率：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80%</a:t>
            </a:r>
            <a:endPar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endParaRPr>
          </a:p>
        </p:txBody>
      </p:sp>
      <p:sp>
        <p:nvSpPr>
          <p:cNvPr id="34" name="文字方塊 33">
            <a:extLst>
              <a:ext uri="{FF2B5EF4-FFF2-40B4-BE49-F238E27FC236}">
                <a16:creationId xmlns:a16="http://schemas.microsoft.com/office/drawing/2014/main" id="{A9E1C2E5-B648-4619-9B1B-65ED36B7313B}"/>
              </a:ext>
            </a:extLst>
          </p:cNvPr>
          <p:cNvSpPr txBox="1"/>
          <p:nvPr/>
        </p:nvSpPr>
        <p:spPr>
          <a:xfrm>
            <a:off x="7631275" y="1780908"/>
            <a:ext cx="1590152" cy="523092"/>
          </a:xfrm>
          <a:prstGeom prst="rect">
            <a:avLst/>
          </a:prstGeom>
          <a:solidFill>
            <a:schemeClr val="accent6">
              <a:lumMod val="50000"/>
            </a:schemeClr>
          </a:solidFill>
        </p:spPr>
        <p:txBody>
          <a:bodyPr wrap="square" rtlCol="0">
            <a:spAutoFit/>
          </a:bodyPr>
          <a:lstStyle/>
          <a:p>
            <a:pPr algn="ctr">
              <a:lnSpc>
                <a:spcPct val="130000"/>
              </a:lnSpc>
              <a:spcBef>
                <a:spcPts val="600"/>
              </a:spcBef>
            </a:pPr>
            <a:r>
              <a:rPr lang="zh-TW" altLang="en-US" sz="2400" b="1" kern="0" dirty="0">
                <a:solidFill>
                  <a:schemeClr val="bg1"/>
                </a:solidFill>
                <a:latin typeface="微軟正黑體" panose="020B0604030504040204" pitchFamily="34" charset="-120"/>
                <a:ea typeface="微軟正黑體" panose="020B0604030504040204" pitchFamily="34" charset="-120"/>
                <a:cs typeface="+mn-ea"/>
                <a:sym typeface="+mn-lt"/>
              </a:rPr>
              <a:t>累計建置</a:t>
            </a:r>
          </a:p>
        </p:txBody>
      </p:sp>
      <p:sp>
        <p:nvSpPr>
          <p:cNvPr id="37" name="文本框 42"/>
          <p:cNvSpPr txBox="1"/>
          <p:nvPr/>
        </p:nvSpPr>
        <p:spPr>
          <a:xfrm>
            <a:off x="9705216" y="2784377"/>
            <a:ext cx="2360423" cy="1092607"/>
          </a:xfrm>
          <a:prstGeom prst="rect">
            <a:avLst/>
          </a:prstGeom>
          <a:noFill/>
        </p:spPr>
        <p:txBody>
          <a:bodyPr wrap="square" rtlCol="0">
            <a:spAutoFit/>
          </a:bodyPr>
          <a:lstStyle/>
          <a:p>
            <a:pPr algn="ctr">
              <a:lnSpc>
                <a:spcPts val="7800"/>
              </a:lnSpc>
            </a:pPr>
            <a:r>
              <a:rPr lang="en-US" altLang="zh-TW" sz="8000" b="1" dirty="0">
                <a:solidFill>
                  <a:srgbClr val="002060"/>
                </a:solidFill>
              </a:rPr>
              <a:t>12</a:t>
            </a:r>
            <a:r>
              <a:rPr lang="zh-TW" altLang="en-US" sz="2800" b="1" dirty="0">
                <a:solidFill>
                  <a:srgbClr val="002060"/>
                </a:solidFill>
              </a:rPr>
              <a:t>校</a:t>
            </a:r>
            <a:endParaRPr lang="zh-CN" altLang="en-US" sz="6000" b="1" dirty="0">
              <a:solidFill>
                <a:srgbClr val="002060"/>
              </a:solidFill>
            </a:endParaRPr>
          </a:p>
        </p:txBody>
      </p:sp>
      <p:sp>
        <p:nvSpPr>
          <p:cNvPr id="38" name="文本框 42"/>
          <p:cNvSpPr txBox="1"/>
          <p:nvPr/>
        </p:nvSpPr>
        <p:spPr>
          <a:xfrm>
            <a:off x="7460287" y="4646296"/>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85.59%</a:t>
            </a:r>
            <a:endParaRPr lang="zh-CN" altLang="en-US" sz="4000" b="1" dirty="0">
              <a:solidFill>
                <a:srgbClr val="002060"/>
              </a:solidFill>
            </a:endParaRPr>
          </a:p>
        </p:txBody>
      </p:sp>
      <p:sp>
        <p:nvSpPr>
          <p:cNvPr id="39" name="文本框 42"/>
          <p:cNvSpPr txBox="1"/>
          <p:nvPr/>
        </p:nvSpPr>
        <p:spPr>
          <a:xfrm>
            <a:off x="9688334" y="4657405"/>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80%</a:t>
            </a:r>
            <a:endParaRPr lang="zh-CN" altLang="en-US" sz="4000" b="1" dirty="0">
              <a:solidFill>
                <a:srgbClr val="002060"/>
              </a:solidFill>
            </a:endParaRPr>
          </a:p>
        </p:txBody>
      </p:sp>
      <p:sp>
        <p:nvSpPr>
          <p:cNvPr id="2" name="剪去單一角落矩形 1"/>
          <p:cNvSpPr/>
          <p:nvPr/>
        </p:nvSpPr>
        <p:spPr>
          <a:xfrm>
            <a:off x="7566523" y="2363168"/>
            <a:ext cx="1654904"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國中小</a:t>
            </a:r>
          </a:p>
        </p:txBody>
      </p:sp>
      <p:sp>
        <p:nvSpPr>
          <p:cNvPr id="42" name="剪去單一角落矩形 41"/>
          <p:cNvSpPr/>
          <p:nvPr/>
        </p:nvSpPr>
        <p:spPr>
          <a:xfrm>
            <a:off x="9951506" y="2339211"/>
            <a:ext cx="1670141"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高中職</a:t>
            </a:r>
          </a:p>
        </p:txBody>
      </p:sp>
      <p:sp>
        <p:nvSpPr>
          <p:cNvPr id="43" name="剪去單一角落矩形 42"/>
          <p:cNvSpPr/>
          <p:nvPr/>
        </p:nvSpPr>
        <p:spPr>
          <a:xfrm>
            <a:off x="7599815" y="4430881"/>
            <a:ext cx="1656012"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國中小</a:t>
            </a:r>
          </a:p>
        </p:txBody>
      </p:sp>
      <p:sp>
        <p:nvSpPr>
          <p:cNvPr id="44" name="剪去單一角落矩形 43"/>
          <p:cNvSpPr/>
          <p:nvPr/>
        </p:nvSpPr>
        <p:spPr>
          <a:xfrm>
            <a:off x="10070252" y="4430881"/>
            <a:ext cx="1630349"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高中職</a:t>
            </a:r>
          </a:p>
        </p:txBody>
      </p:sp>
    </p:spTree>
    <p:extLst>
      <p:ext uri="{BB962C8B-B14F-4D97-AF65-F5344CB8AC3E}">
        <p14:creationId xmlns:p14="http://schemas.microsoft.com/office/powerpoint/2010/main" val="1670859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31510" y="223935"/>
            <a:ext cx="7049451" cy="652366"/>
          </a:xfrm>
        </p:spPr>
        <p:txBody>
          <a:bodyPr/>
          <a:lstStyle/>
          <a:p>
            <a:r>
              <a:rPr lang="zh-TW" altLang="en-US" sz="2400" dirty="0">
                <a:solidFill>
                  <a:srgbClr val="E73A1C"/>
                </a:solidFill>
              </a:rPr>
              <a:t>實體主機減少</a:t>
            </a:r>
            <a:r>
              <a:rPr lang="en-US" altLang="zh-TW" sz="2400" dirty="0">
                <a:solidFill>
                  <a:srgbClr val="E73A1C"/>
                </a:solidFill>
              </a:rPr>
              <a:t>-</a:t>
            </a:r>
            <a:r>
              <a:rPr lang="zh-TW" altLang="en-US" sz="2400" dirty="0">
                <a:solidFill>
                  <a:schemeClr val="accent6">
                    <a:lumMod val="50000"/>
                  </a:schemeClr>
                </a:solidFill>
              </a:rPr>
              <a:t>績效指標達成情形</a:t>
            </a:r>
          </a:p>
        </p:txBody>
      </p:sp>
      <p:grpSp>
        <p:nvGrpSpPr>
          <p:cNvPr id="6" name="Group 11"/>
          <p:cNvGrpSpPr>
            <a:grpSpLocks noChangeAspect="1"/>
          </p:cNvGrpSpPr>
          <p:nvPr/>
        </p:nvGrpSpPr>
        <p:grpSpPr bwMode="auto">
          <a:xfrm>
            <a:off x="8473947" y="2378179"/>
            <a:ext cx="1934717" cy="1373650"/>
            <a:chOff x="1407" y="1098"/>
            <a:chExt cx="800" cy="568"/>
          </a:xfrm>
          <a:solidFill>
            <a:schemeClr val="accent6"/>
          </a:solidFill>
        </p:grpSpPr>
        <p:sp>
          <p:nvSpPr>
            <p:cNvPr id="10" name="Freeform 12"/>
            <p:cNvSpPr>
              <a:spLocks noEditPoints="1"/>
            </p:cNvSpPr>
            <p:nvPr/>
          </p:nvSpPr>
          <p:spPr bwMode="auto">
            <a:xfrm>
              <a:off x="1494" y="1098"/>
              <a:ext cx="626" cy="423"/>
            </a:xfrm>
            <a:custGeom>
              <a:avLst/>
              <a:gdLst>
                <a:gd name="T0" fmla="*/ 621 w 628"/>
                <a:gd name="T1" fmla="*/ 7 h 423"/>
                <a:gd name="T2" fmla="*/ 605 w 628"/>
                <a:gd name="T3" fmla="*/ 0 h 423"/>
                <a:gd name="T4" fmla="*/ 23 w 628"/>
                <a:gd name="T5" fmla="*/ 0 h 423"/>
                <a:gd name="T6" fmla="*/ 7 w 628"/>
                <a:gd name="T7" fmla="*/ 7 h 423"/>
                <a:gd name="T8" fmla="*/ 0 w 628"/>
                <a:gd name="T9" fmla="*/ 23 h 423"/>
                <a:gd name="T10" fmla="*/ 0 w 628"/>
                <a:gd name="T11" fmla="*/ 423 h 423"/>
                <a:gd name="T12" fmla="*/ 628 w 628"/>
                <a:gd name="T13" fmla="*/ 423 h 423"/>
                <a:gd name="T14" fmla="*/ 628 w 628"/>
                <a:gd name="T15" fmla="*/ 23 h 423"/>
                <a:gd name="T16" fmla="*/ 621 w 628"/>
                <a:gd name="T17" fmla="*/ 7 h 423"/>
                <a:gd name="T18" fmla="*/ 314 w 628"/>
                <a:gd name="T19" fmla="*/ 13 h 423"/>
                <a:gd name="T20" fmla="*/ 321 w 628"/>
                <a:gd name="T21" fmla="*/ 20 h 423"/>
                <a:gd name="T22" fmla="*/ 314 w 628"/>
                <a:gd name="T23" fmla="*/ 27 h 423"/>
                <a:gd name="T24" fmla="*/ 307 w 628"/>
                <a:gd name="T25" fmla="*/ 20 h 423"/>
                <a:gd name="T26" fmla="*/ 314 w 628"/>
                <a:gd name="T27" fmla="*/ 13 h 423"/>
                <a:gd name="T28" fmla="*/ 587 w 628"/>
                <a:gd name="T29" fmla="*/ 382 h 423"/>
                <a:gd name="T30" fmla="*/ 41 w 628"/>
                <a:gd name="T31" fmla="*/ 382 h 423"/>
                <a:gd name="T32" fmla="*/ 41 w 628"/>
                <a:gd name="T33" fmla="*/ 41 h 423"/>
                <a:gd name="T34" fmla="*/ 587 w 628"/>
                <a:gd name="T35" fmla="*/ 41 h 423"/>
                <a:gd name="T36" fmla="*/ 587 w 628"/>
                <a:gd name="T37" fmla="*/ 38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8" h="423">
                  <a:moveTo>
                    <a:pt x="621" y="7"/>
                  </a:moveTo>
                  <a:cubicBezTo>
                    <a:pt x="617" y="2"/>
                    <a:pt x="611" y="0"/>
                    <a:pt x="605" y="0"/>
                  </a:cubicBezTo>
                  <a:cubicBezTo>
                    <a:pt x="23" y="0"/>
                    <a:pt x="23" y="0"/>
                    <a:pt x="23" y="0"/>
                  </a:cubicBezTo>
                  <a:cubicBezTo>
                    <a:pt x="17" y="0"/>
                    <a:pt x="11" y="2"/>
                    <a:pt x="7" y="7"/>
                  </a:cubicBezTo>
                  <a:cubicBezTo>
                    <a:pt x="2" y="11"/>
                    <a:pt x="0" y="17"/>
                    <a:pt x="0" y="23"/>
                  </a:cubicBezTo>
                  <a:cubicBezTo>
                    <a:pt x="0" y="423"/>
                    <a:pt x="0" y="423"/>
                    <a:pt x="0" y="423"/>
                  </a:cubicBezTo>
                  <a:cubicBezTo>
                    <a:pt x="628" y="423"/>
                    <a:pt x="628" y="423"/>
                    <a:pt x="628" y="423"/>
                  </a:cubicBezTo>
                  <a:cubicBezTo>
                    <a:pt x="628" y="23"/>
                    <a:pt x="628" y="23"/>
                    <a:pt x="628" y="23"/>
                  </a:cubicBezTo>
                  <a:cubicBezTo>
                    <a:pt x="628" y="17"/>
                    <a:pt x="626" y="11"/>
                    <a:pt x="621" y="7"/>
                  </a:cubicBezTo>
                  <a:close/>
                  <a:moveTo>
                    <a:pt x="314" y="13"/>
                  </a:moveTo>
                  <a:cubicBezTo>
                    <a:pt x="318" y="13"/>
                    <a:pt x="321" y="16"/>
                    <a:pt x="321" y="20"/>
                  </a:cubicBezTo>
                  <a:cubicBezTo>
                    <a:pt x="321" y="24"/>
                    <a:pt x="318" y="27"/>
                    <a:pt x="314" y="27"/>
                  </a:cubicBezTo>
                  <a:cubicBezTo>
                    <a:pt x="310" y="27"/>
                    <a:pt x="307" y="24"/>
                    <a:pt x="307" y="20"/>
                  </a:cubicBezTo>
                  <a:cubicBezTo>
                    <a:pt x="307" y="16"/>
                    <a:pt x="310" y="13"/>
                    <a:pt x="314" y="13"/>
                  </a:cubicBezTo>
                  <a:close/>
                  <a:moveTo>
                    <a:pt x="587" y="382"/>
                  </a:moveTo>
                  <a:cubicBezTo>
                    <a:pt x="41" y="382"/>
                    <a:pt x="41" y="382"/>
                    <a:pt x="41" y="382"/>
                  </a:cubicBezTo>
                  <a:cubicBezTo>
                    <a:pt x="41" y="41"/>
                    <a:pt x="41" y="41"/>
                    <a:pt x="41" y="41"/>
                  </a:cubicBezTo>
                  <a:cubicBezTo>
                    <a:pt x="587" y="41"/>
                    <a:pt x="587" y="41"/>
                    <a:pt x="587" y="41"/>
                  </a:cubicBezTo>
                  <a:lnTo>
                    <a:pt x="587"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1407" y="1538"/>
              <a:ext cx="800" cy="97"/>
            </a:xfrm>
            <a:custGeom>
              <a:avLst/>
              <a:gdLst>
                <a:gd name="T0" fmla="*/ 87 w 802"/>
                <a:gd name="T1" fmla="*/ 0 h 97"/>
                <a:gd name="T2" fmla="*/ 4 w 802"/>
                <a:gd name="T3" fmla="*/ 83 h 97"/>
                <a:gd name="T4" fmla="*/ 2 w 802"/>
                <a:gd name="T5" fmla="*/ 92 h 97"/>
                <a:gd name="T6" fmla="*/ 10 w 802"/>
                <a:gd name="T7" fmla="*/ 97 h 97"/>
                <a:gd name="T8" fmla="*/ 792 w 802"/>
                <a:gd name="T9" fmla="*/ 97 h 97"/>
                <a:gd name="T10" fmla="*/ 800 w 802"/>
                <a:gd name="T11" fmla="*/ 92 h 97"/>
                <a:gd name="T12" fmla="*/ 798 w 802"/>
                <a:gd name="T13" fmla="*/ 83 h 97"/>
                <a:gd name="T14" fmla="*/ 715 w 802"/>
                <a:gd name="T15" fmla="*/ 0 h 97"/>
                <a:gd name="T16" fmla="*/ 87 w 802"/>
                <a:gd name="T17" fmla="*/ 0 h 97"/>
                <a:gd name="T18" fmla="*/ 711 w 802"/>
                <a:gd name="T19" fmla="*/ 47 h 97"/>
                <a:gd name="T20" fmla="*/ 712 w 802"/>
                <a:gd name="T21" fmla="*/ 54 h 97"/>
                <a:gd name="T22" fmla="*/ 706 w 802"/>
                <a:gd name="T23" fmla="*/ 58 h 97"/>
                <a:gd name="T24" fmla="*/ 484 w 802"/>
                <a:gd name="T25" fmla="*/ 58 h 97"/>
                <a:gd name="T26" fmla="*/ 485 w 802"/>
                <a:gd name="T27" fmla="*/ 64 h 97"/>
                <a:gd name="T28" fmla="*/ 484 w 802"/>
                <a:gd name="T29" fmla="*/ 67 h 97"/>
                <a:gd name="T30" fmla="*/ 481 w 802"/>
                <a:gd name="T31" fmla="*/ 69 h 97"/>
                <a:gd name="T32" fmla="*/ 321 w 802"/>
                <a:gd name="T33" fmla="*/ 69 h 97"/>
                <a:gd name="T34" fmla="*/ 318 w 802"/>
                <a:gd name="T35" fmla="*/ 67 h 97"/>
                <a:gd name="T36" fmla="*/ 317 w 802"/>
                <a:gd name="T37" fmla="*/ 64 h 97"/>
                <a:gd name="T38" fmla="*/ 318 w 802"/>
                <a:gd name="T39" fmla="*/ 58 h 97"/>
                <a:gd name="T40" fmla="*/ 96 w 802"/>
                <a:gd name="T41" fmla="*/ 58 h 97"/>
                <a:gd name="T42" fmla="*/ 90 w 802"/>
                <a:gd name="T43" fmla="*/ 54 h 97"/>
                <a:gd name="T44" fmla="*/ 91 w 802"/>
                <a:gd name="T45" fmla="*/ 47 h 97"/>
                <a:gd name="T46" fmla="*/ 113 w 802"/>
                <a:gd name="T47" fmla="*/ 20 h 97"/>
                <a:gd name="T48" fmla="*/ 689 w 802"/>
                <a:gd name="T49" fmla="*/ 20 h 97"/>
                <a:gd name="T50" fmla="*/ 711 w 802"/>
                <a:gd name="T51"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97">
                  <a:moveTo>
                    <a:pt x="87" y="0"/>
                  </a:moveTo>
                  <a:cubicBezTo>
                    <a:pt x="4" y="83"/>
                    <a:pt x="4" y="83"/>
                    <a:pt x="4" y="83"/>
                  </a:cubicBezTo>
                  <a:cubicBezTo>
                    <a:pt x="1" y="85"/>
                    <a:pt x="0" y="89"/>
                    <a:pt x="2" y="92"/>
                  </a:cubicBezTo>
                  <a:cubicBezTo>
                    <a:pt x="3" y="95"/>
                    <a:pt x="6" y="97"/>
                    <a:pt x="10" y="97"/>
                  </a:cubicBezTo>
                  <a:cubicBezTo>
                    <a:pt x="792" y="97"/>
                    <a:pt x="792" y="97"/>
                    <a:pt x="792" y="97"/>
                  </a:cubicBezTo>
                  <a:cubicBezTo>
                    <a:pt x="796" y="97"/>
                    <a:pt x="799" y="95"/>
                    <a:pt x="800" y="92"/>
                  </a:cubicBezTo>
                  <a:cubicBezTo>
                    <a:pt x="802" y="89"/>
                    <a:pt x="801" y="85"/>
                    <a:pt x="798" y="83"/>
                  </a:cubicBezTo>
                  <a:cubicBezTo>
                    <a:pt x="715" y="0"/>
                    <a:pt x="715" y="0"/>
                    <a:pt x="715" y="0"/>
                  </a:cubicBezTo>
                  <a:lnTo>
                    <a:pt x="87" y="0"/>
                  </a:lnTo>
                  <a:close/>
                  <a:moveTo>
                    <a:pt x="711" y="47"/>
                  </a:moveTo>
                  <a:cubicBezTo>
                    <a:pt x="713" y="49"/>
                    <a:pt x="713" y="51"/>
                    <a:pt x="712" y="54"/>
                  </a:cubicBezTo>
                  <a:cubicBezTo>
                    <a:pt x="711" y="56"/>
                    <a:pt x="709" y="58"/>
                    <a:pt x="706" y="58"/>
                  </a:cubicBezTo>
                  <a:cubicBezTo>
                    <a:pt x="484" y="58"/>
                    <a:pt x="484" y="58"/>
                    <a:pt x="484" y="58"/>
                  </a:cubicBezTo>
                  <a:cubicBezTo>
                    <a:pt x="485" y="64"/>
                    <a:pt x="485" y="64"/>
                    <a:pt x="485" y="64"/>
                  </a:cubicBezTo>
                  <a:cubicBezTo>
                    <a:pt x="485" y="65"/>
                    <a:pt x="485" y="66"/>
                    <a:pt x="484" y="67"/>
                  </a:cubicBezTo>
                  <a:cubicBezTo>
                    <a:pt x="483" y="68"/>
                    <a:pt x="482" y="69"/>
                    <a:pt x="481" y="69"/>
                  </a:cubicBezTo>
                  <a:cubicBezTo>
                    <a:pt x="321" y="69"/>
                    <a:pt x="321" y="69"/>
                    <a:pt x="321" y="69"/>
                  </a:cubicBezTo>
                  <a:cubicBezTo>
                    <a:pt x="320" y="69"/>
                    <a:pt x="319" y="68"/>
                    <a:pt x="318" y="67"/>
                  </a:cubicBezTo>
                  <a:cubicBezTo>
                    <a:pt x="317" y="66"/>
                    <a:pt x="317" y="65"/>
                    <a:pt x="317" y="64"/>
                  </a:cubicBezTo>
                  <a:cubicBezTo>
                    <a:pt x="318" y="58"/>
                    <a:pt x="318" y="58"/>
                    <a:pt x="318" y="58"/>
                  </a:cubicBezTo>
                  <a:cubicBezTo>
                    <a:pt x="96" y="58"/>
                    <a:pt x="96" y="58"/>
                    <a:pt x="96" y="58"/>
                  </a:cubicBezTo>
                  <a:cubicBezTo>
                    <a:pt x="93" y="58"/>
                    <a:pt x="91" y="56"/>
                    <a:pt x="90" y="54"/>
                  </a:cubicBezTo>
                  <a:cubicBezTo>
                    <a:pt x="89" y="51"/>
                    <a:pt x="89" y="49"/>
                    <a:pt x="91" y="47"/>
                  </a:cubicBezTo>
                  <a:cubicBezTo>
                    <a:pt x="113" y="20"/>
                    <a:pt x="113" y="20"/>
                    <a:pt x="113" y="20"/>
                  </a:cubicBezTo>
                  <a:cubicBezTo>
                    <a:pt x="689" y="20"/>
                    <a:pt x="689" y="20"/>
                    <a:pt x="689" y="20"/>
                  </a:cubicBezTo>
                  <a:lnTo>
                    <a:pt x="71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noEditPoints="1"/>
            </p:cNvSpPr>
            <p:nvPr/>
          </p:nvSpPr>
          <p:spPr bwMode="auto">
            <a:xfrm>
              <a:off x="1408" y="1637"/>
              <a:ext cx="798" cy="29"/>
            </a:xfrm>
            <a:custGeom>
              <a:avLst/>
              <a:gdLst>
                <a:gd name="T0" fmla="*/ 791 w 800"/>
                <a:gd name="T1" fmla="*/ 3 h 29"/>
                <a:gd name="T2" fmla="*/ 469 w 800"/>
                <a:gd name="T3" fmla="*/ 3 h 29"/>
                <a:gd name="T4" fmla="*/ 468 w 800"/>
                <a:gd name="T5" fmla="*/ 6 h 29"/>
                <a:gd name="T6" fmla="*/ 461 w 800"/>
                <a:gd name="T7" fmla="*/ 9 h 29"/>
                <a:gd name="T8" fmla="*/ 339 w 800"/>
                <a:gd name="T9" fmla="*/ 9 h 29"/>
                <a:gd name="T10" fmla="*/ 332 w 800"/>
                <a:gd name="T11" fmla="*/ 6 h 29"/>
                <a:gd name="T12" fmla="*/ 331 w 800"/>
                <a:gd name="T13" fmla="*/ 3 h 29"/>
                <a:gd name="T14" fmla="*/ 9 w 800"/>
                <a:gd name="T15" fmla="*/ 3 h 29"/>
                <a:gd name="T16" fmla="*/ 0 w 800"/>
                <a:gd name="T17" fmla="*/ 0 h 29"/>
                <a:gd name="T18" fmla="*/ 0 w 800"/>
                <a:gd name="T19" fmla="*/ 9 h 29"/>
                <a:gd name="T20" fmla="*/ 6 w 800"/>
                <a:gd name="T21" fmla="*/ 23 h 29"/>
                <a:gd name="T22" fmla="*/ 21 w 800"/>
                <a:gd name="T23" fmla="*/ 29 h 29"/>
                <a:gd name="T24" fmla="*/ 779 w 800"/>
                <a:gd name="T25" fmla="*/ 29 h 29"/>
                <a:gd name="T26" fmla="*/ 794 w 800"/>
                <a:gd name="T27" fmla="*/ 23 h 29"/>
                <a:gd name="T28" fmla="*/ 800 w 800"/>
                <a:gd name="T29" fmla="*/ 9 h 29"/>
                <a:gd name="T30" fmla="*/ 800 w 800"/>
                <a:gd name="T31" fmla="*/ 0 h 29"/>
                <a:gd name="T32" fmla="*/ 791 w 800"/>
                <a:gd name="T33" fmla="*/ 3 h 29"/>
                <a:gd name="T34" fmla="*/ 72 w 800"/>
                <a:gd name="T35" fmla="*/ 21 h 29"/>
                <a:gd name="T36" fmla="*/ 68 w 800"/>
                <a:gd name="T37" fmla="*/ 16 h 29"/>
                <a:gd name="T38" fmla="*/ 72 w 800"/>
                <a:gd name="T39" fmla="*/ 12 h 29"/>
                <a:gd name="T40" fmla="*/ 77 w 800"/>
                <a:gd name="T41" fmla="*/ 16 h 29"/>
                <a:gd name="T42" fmla="*/ 72 w 800"/>
                <a:gd name="T43" fmla="*/ 21 h 29"/>
                <a:gd name="T44" fmla="*/ 94 w 800"/>
                <a:gd name="T45" fmla="*/ 21 h 29"/>
                <a:gd name="T46" fmla="*/ 89 w 800"/>
                <a:gd name="T47" fmla="*/ 16 h 29"/>
                <a:gd name="T48" fmla="*/ 94 w 800"/>
                <a:gd name="T49" fmla="*/ 12 h 29"/>
                <a:gd name="T50" fmla="*/ 98 w 800"/>
                <a:gd name="T51" fmla="*/ 16 h 29"/>
                <a:gd name="T52" fmla="*/ 94 w 800"/>
                <a:gd name="T53" fmla="*/ 21 h 29"/>
                <a:gd name="T54" fmla="*/ 115 w 800"/>
                <a:gd name="T55" fmla="*/ 21 h 29"/>
                <a:gd name="T56" fmla="*/ 111 w 800"/>
                <a:gd name="T57" fmla="*/ 16 h 29"/>
                <a:gd name="T58" fmla="*/ 115 w 800"/>
                <a:gd name="T59" fmla="*/ 12 h 29"/>
                <a:gd name="T60" fmla="*/ 120 w 800"/>
                <a:gd name="T61" fmla="*/ 16 h 29"/>
                <a:gd name="T62" fmla="*/ 115 w 800"/>
                <a:gd name="T6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0" h="29">
                  <a:moveTo>
                    <a:pt x="791" y="3"/>
                  </a:moveTo>
                  <a:cubicBezTo>
                    <a:pt x="469" y="3"/>
                    <a:pt x="469" y="3"/>
                    <a:pt x="469" y="3"/>
                  </a:cubicBezTo>
                  <a:cubicBezTo>
                    <a:pt x="469" y="4"/>
                    <a:pt x="468" y="5"/>
                    <a:pt x="468" y="6"/>
                  </a:cubicBezTo>
                  <a:cubicBezTo>
                    <a:pt x="466" y="8"/>
                    <a:pt x="463" y="9"/>
                    <a:pt x="461" y="9"/>
                  </a:cubicBezTo>
                  <a:cubicBezTo>
                    <a:pt x="339" y="9"/>
                    <a:pt x="339" y="9"/>
                    <a:pt x="339" y="9"/>
                  </a:cubicBezTo>
                  <a:cubicBezTo>
                    <a:pt x="337" y="9"/>
                    <a:pt x="334" y="8"/>
                    <a:pt x="332" y="6"/>
                  </a:cubicBezTo>
                  <a:cubicBezTo>
                    <a:pt x="332" y="5"/>
                    <a:pt x="331" y="4"/>
                    <a:pt x="331" y="3"/>
                  </a:cubicBezTo>
                  <a:cubicBezTo>
                    <a:pt x="9" y="3"/>
                    <a:pt x="9" y="3"/>
                    <a:pt x="9" y="3"/>
                  </a:cubicBezTo>
                  <a:cubicBezTo>
                    <a:pt x="5" y="3"/>
                    <a:pt x="2" y="2"/>
                    <a:pt x="0" y="0"/>
                  </a:cubicBezTo>
                  <a:cubicBezTo>
                    <a:pt x="0" y="9"/>
                    <a:pt x="0" y="9"/>
                    <a:pt x="0" y="9"/>
                  </a:cubicBezTo>
                  <a:cubicBezTo>
                    <a:pt x="0" y="14"/>
                    <a:pt x="2" y="19"/>
                    <a:pt x="6" y="23"/>
                  </a:cubicBezTo>
                  <a:cubicBezTo>
                    <a:pt x="10" y="27"/>
                    <a:pt x="15" y="29"/>
                    <a:pt x="21" y="29"/>
                  </a:cubicBezTo>
                  <a:cubicBezTo>
                    <a:pt x="779" y="29"/>
                    <a:pt x="779" y="29"/>
                    <a:pt x="779" y="29"/>
                  </a:cubicBezTo>
                  <a:cubicBezTo>
                    <a:pt x="785" y="29"/>
                    <a:pt x="790" y="27"/>
                    <a:pt x="794" y="23"/>
                  </a:cubicBezTo>
                  <a:cubicBezTo>
                    <a:pt x="798" y="19"/>
                    <a:pt x="800" y="14"/>
                    <a:pt x="800" y="9"/>
                  </a:cubicBezTo>
                  <a:cubicBezTo>
                    <a:pt x="800" y="0"/>
                    <a:pt x="800" y="0"/>
                    <a:pt x="800" y="0"/>
                  </a:cubicBezTo>
                  <a:cubicBezTo>
                    <a:pt x="798" y="2"/>
                    <a:pt x="795" y="3"/>
                    <a:pt x="791" y="3"/>
                  </a:cubicBezTo>
                  <a:close/>
                  <a:moveTo>
                    <a:pt x="72" y="21"/>
                  </a:moveTo>
                  <a:cubicBezTo>
                    <a:pt x="70" y="21"/>
                    <a:pt x="68" y="19"/>
                    <a:pt x="68" y="16"/>
                  </a:cubicBezTo>
                  <a:cubicBezTo>
                    <a:pt x="68" y="14"/>
                    <a:pt x="70" y="12"/>
                    <a:pt x="72" y="12"/>
                  </a:cubicBezTo>
                  <a:cubicBezTo>
                    <a:pt x="75" y="12"/>
                    <a:pt x="77" y="14"/>
                    <a:pt x="77" y="16"/>
                  </a:cubicBezTo>
                  <a:cubicBezTo>
                    <a:pt x="77" y="19"/>
                    <a:pt x="75" y="21"/>
                    <a:pt x="72" y="21"/>
                  </a:cubicBezTo>
                  <a:close/>
                  <a:moveTo>
                    <a:pt x="94" y="21"/>
                  </a:moveTo>
                  <a:cubicBezTo>
                    <a:pt x="91" y="21"/>
                    <a:pt x="89" y="19"/>
                    <a:pt x="89" y="16"/>
                  </a:cubicBezTo>
                  <a:cubicBezTo>
                    <a:pt x="89" y="14"/>
                    <a:pt x="91" y="12"/>
                    <a:pt x="94" y="12"/>
                  </a:cubicBezTo>
                  <a:cubicBezTo>
                    <a:pt x="96" y="12"/>
                    <a:pt x="98" y="14"/>
                    <a:pt x="98" y="16"/>
                  </a:cubicBezTo>
                  <a:cubicBezTo>
                    <a:pt x="98" y="19"/>
                    <a:pt x="96" y="21"/>
                    <a:pt x="94" y="21"/>
                  </a:cubicBezTo>
                  <a:close/>
                  <a:moveTo>
                    <a:pt x="115" y="21"/>
                  </a:moveTo>
                  <a:cubicBezTo>
                    <a:pt x="113" y="21"/>
                    <a:pt x="111" y="19"/>
                    <a:pt x="111" y="16"/>
                  </a:cubicBezTo>
                  <a:cubicBezTo>
                    <a:pt x="111" y="14"/>
                    <a:pt x="113" y="12"/>
                    <a:pt x="115" y="12"/>
                  </a:cubicBezTo>
                  <a:cubicBezTo>
                    <a:pt x="118" y="12"/>
                    <a:pt x="120" y="14"/>
                    <a:pt x="120" y="16"/>
                  </a:cubicBezTo>
                  <a:cubicBezTo>
                    <a:pt x="120" y="19"/>
                    <a:pt x="118" y="21"/>
                    <a:pt x="11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1624" y="1386"/>
              <a:ext cx="48" cy="56"/>
            </a:xfrm>
            <a:custGeom>
              <a:avLst/>
              <a:gdLst>
                <a:gd name="T0" fmla="*/ 48 w 48"/>
                <a:gd name="T1" fmla="*/ 56 h 56"/>
                <a:gd name="T2" fmla="*/ 0 w 48"/>
                <a:gd name="T3" fmla="*/ 56 h 56"/>
                <a:gd name="T4" fmla="*/ 0 w 48"/>
                <a:gd name="T5" fmla="*/ 5 h 56"/>
                <a:gd name="T6" fmla="*/ 2 w 48"/>
                <a:gd name="T7" fmla="*/ 2 h 56"/>
                <a:gd name="T8" fmla="*/ 5 w 48"/>
                <a:gd name="T9" fmla="*/ 0 h 56"/>
                <a:gd name="T10" fmla="*/ 43 w 48"/>
                <a:gd name="T11" fmla="*/ 0 h 56"/>
                <a:gd name="T12" fmla="*/ 47 w 48"/>
                <a:gd name="T13" fmla="*/ 2 h 56"/>
                <a:gd name="T14" fmla="*/ 48 w 48"/>
                <a:gd name="T15" fmla="*/ 5 h 56"/>
                <a:gd name="T16" fmla="*/ 48 w 48"/>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6">
                  <a:moveTo>
                    <a:pt x="48" y="56"/>
                  </a:moveTo>
                  <a:cubicBezTo>
                    <a:pt x="0" y="56"/>
                    <a:pt x="0" y="56"/>
                    <a:pt x="0" y="56"/>
                  </a:cubicBezTo>
                  <a:cubicBezTo>
                    <a:pt x="0" y="5"/>
                    <a:pt x="0" y="5"/>
                    <a:pt x="0" y="5"/>
                  </a:cubicBezTo>
                  <a:cubicBezTo>
                    <a:pt x="0" y="4"/>
                    <a:pt x="1" y="3"/>
                    <a:pt x="2" y="2"/>
                  </a:cubicBezTo>
                  <a:cubicBezTo>
                    <a:pt x="3" y="1"/>
                    <a:pt x="4" y="0"/>
                    <a:pt x="5" y="0"/>
                  </a:cubicBezTo>
                  <a:cubicBezTo>
                    <a:pt x="43" y="0"/>
                    <a:pt x="43" y="0"/>
                    <a:pt x="43" y="0"/>
                  </a:cubicBezTo>
                  <a:cubicBezTo>
                    <a:pt x="44" y="0"/>
                    <a:pt x="46" y="1"/>
                    <a:pt x="47" y="2"/>
                  </a:cubicBezTo>
                  <a:cubicBezTo>
                    <a:pt x="48" y="3"/>
                    <a:pt x="48" y="4"/>
                    <a:pt x="48" y="5"/>
                  </a:cubicBezTo>
                  <a:cubicBezTo>
                    <a:pt x="48" y="56"/>
                    <a:pt x="48" y="56"/>
                    <a:pt x="4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p:cNvSpPr>
            <p:nvPr/>
          </p:nvSpPr>
          <p:spPr bwMode="auto">
            <a:xfrm>
              <a:off x="1723" y="1314"/>
              <a:ext cx="47" cy="128"/>
            </a:xfrm>
            <a:custGeom>
              <a:avLst/>
              <a:gdLst>
                <a:gd name="T0" fmla="*/ 47 w 47"/>
                <a:gd name="T1" fmla="*/ 128 h 128"/>
                <a:gd name="T2" fmla="*/ 0 w 47"/>
                <a:gd name="T3" fmla="*/ 128 h 128"/>
                <a:gd name="T4" fmla="*/ 0 w 47"/>
                <a:gd name="T5" fmla="*/ 5 h 128"/>
                <a:gd name="T6" fmla="*/ 1 w 47"/>
                <a:gd name="T7" fmla="*/ 2 h 128"/>
                <a:gd name="T8" fmla="*/ 5 w 47"/>
                <a:gd name="T9" fmla="*/ 0 h 128"/>
                <a:gd name="T10" fmla="*/ 42 w 47"/>
                <a:gd name="T11" fmla="*/ 0 h 128"/>
                <a:gd name="T12" fmla="*/ 46 w 47"/>
                <a:gd name="T13" fmla="*/ 2 h 128"/>
                <a:gd name="T14" fmla="*/ 47 w 47"/>
                <a:gd name="T15" fmla="*/ 5 h 128"/>
                <a:gd name="T16" fmla="*/ 47 w 4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28">
                  <a:moveTo>
                    <a:pt x="47" y="128"/>
                  </a:moveTo>
                  <a:cubicBezTo>
                    <a:pt x="0" y="128"/>
                    <a:pt x="0" y="128"/>
                    <a:pt x="0" y="128"/>
                  </a:cubicBezTo>
                  <a:cubicBezTo>
                    <a:pt x="0" y="5"/>
                    <a:pt x="0" y="5"/>
                    <a:pt x="0" y="5"/>
                  </a:cubicBezTo>
                  <a:cubicBezTo>
                    <a:pt x="0" y="4"/>
                    <a:pt x="0" y="3"/>
                    <a:pt x="1" y="2"/>
                  </a:cubicBezTo>
                  <a:cubicBezTo>
                    <a:pt x="2" y="1"/>
                    <a:pt x="3" y="0"/>
                    <a:pt x="5" y="0"/>
                  </a:cubicBezTo>
                  <a:cubicBezTo>
                    <a:pt x="42" y="0"/>
                    <a:pt x="42" y="0"/>
                    <a:pt x="42" y="0"/>
                  </a:cubicBezTo>
                  <a:cubicBezTo>
                    <a:pt x="44" y="0"/>
                    <a:pt x="45" y="1"/>
                    <a:pt x="46" y="2"/>
                  </a:cubicBezTo>
                  <a:cubicBezTo>
                    <a:pt x="47" y="3"/>
                    <a:pt x="47" y="4"/>
                    <a:pt x="47" y="5"/>
                  </a:cubicBezTo>
                  <a:lnTo>
                    <a:pt x="47"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1821" y="1353"/>
              <a:ext cx="48" cy="89"/>
            </a:xfrm>
            <a:custGeom>
              <a:avLst/>
              <a:gdLst>
                <a:gd name="T0" fmla="*/ 48 w 48"/>
                <a:gd name="T1" fmla="*/ 89 h 89"/>
                <a:gd name="T2" fmla="*/ 0 w 48"/>
                <a:gd name="T3" fmla="*/ 89 h 89"/>
                <a:gd name="T4" fmla="*/ 0 w 48"/>
                <a:gd name="T5" fmla="*/ 6 h 89"/>
                <a:gd name="T6" fmla="*/ 1 w 48"/>
                <a:gd name="T7" fmla="*/ 2 h 89"/>
                <a:gd name="T8" fmla="*/ 5 w 48"/>
                <a:gd name="T9" fmla="*/ 0 h 89"/>
                <a:gd name="T10" fmla="*/ 43 w 48"/>
                <a:gd name="T11" fmla="*/ 0 h 89"/>
                <a:gd name="T12" fmla="*/ 46 w 48"/>
                <a:gd name="T13" fmla="*/ 2 h 89"/>
                <a:gd name="T14" fmla="*/ 48 w 48"/>
                <a:gd name="T15" fmla="*/ 6 h 89"/>
                <a:gd name="T16" fmla="*/ 48 w 48"/>
                <a:gd name="T1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9">
                  <a:moveTo>
                    <a:pt x="48" y="89"/>
                  </a:moveTo>
                  <a:cubicBezTo>
                    <a:pt x="0" y="89"/>
                    <a:pt x="0" y="89"/>
                    <a:pt x="0" y="89"/>
                  </a:cubicBezTo>
                  <a:cubicBezTo>
                    <a:pt x="0" y="6"/>
                    <a:pt x="0" y="6"/>
                    <a:pt x="0" y="6"/>
                  </a:cubicBezTo>
                  <a:cubicBezTo>
                    <a:pt x="0" y="4"/>
                    <a:pt x="0" y="3"/>
                    <a:pt x="1" y="2"/>
                  </a:cubicBezTo>
                  <a:cubicBezTo>
                    <a:pt x="2" y="1"/>
                    <a:pt x="4" y="0"/>
                    <a:pt x="5" y="0"/>
                  </a:cubicBezTo>
                  <a:cubicBezTo>
                    <a:pt x="43" y="0"/>
                    <a:pt x="43" y="0"/>
                    <a:pt x="43" y="0"/>
                  </a:cubicBezTo>
                  <a:cubicBezTo>
                    <a:pt x="44" y="0"/>
                    <a:pt x="45" y="1"/>
                    <a:pt x="46" y="2"/>
                  </a:cubicBezTo>
                  <a:cubicBezTo>
                    <a:pt x="47" y="3"/>
                    <a:pt x="48" y="4"/>
                    <a:pt x="48" y="6"/>
                  </a:cubicBezTo>
                  <a:cubicBezTo>
                    <a:pt x="48" y="89"/>
                    <a:pt x="48" y="89"/>
                    <a:pt x="4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1901" y="1205"/>
              <a:ext cx="84" cy="237"/>
            </a:xfrm>
            <a:custGeom>
              <a:avLst/>
              <a:gdLst>
                <a:gd name="T0" fmla="*/ 79 w 84"/>
                <a:gd name="T1" fmla="*/ 64 h 237"/>
                <a:gd name="T2" fmla="*/ 84 w 84"/>
                <a:gd name="T3" fmla="*/ 62 h 237"/>
                <a:gd name="T4" fmla="*/ 83 w 84"/>
                <a:gd name="T5" fmla="*/ 56 h 237"/>
                <a:gd name="T6" fmla="*/ 46 w 84"/>
                <a:gd name="T7" fmla="*/ 2 h 237"/>
                <a:gd name="T8" fmla="*/ 42 w 84"/>
                <a:gd name="T9" fmla="*/ 0 h 237"/>
                <a:gd name="T10" fmla="*/ 38 w 84"/>
                <a:gd name="T11" fmla="*/ 2 h 237"/>
                <a:gd name="T12" fmla="*/ 1 w 84"/>
                <a:gd name="T13" fmla="*/ 56 h 237"/>
                <a:gd name="T14" fmla="*/ 1 w 84"/>
                <a:gd name="T15" fmla="*/ 62 h 237"/>
                <a:gd name="T16" fmla="*/ 5 w 84"/>
                <a:gd name="T17" fmla="*/ 64 h 237"/>
                <a:gd name="T18" fmla="*/ 18 w 84"/>
                <a:gd name="T19" fmla="*/ 64 h 237"/>
                <a:gd name="T20" fmla="*/ 18 w 84"/>
                <a:gd name="T21" fmla="*/ 237 h 237"/>
                <a:gd name="T22" fmla="*/ 66 w 84"/>
                <a:gd name="T23" fmla="*/ 237 h 237"/>
                <a:gd name="T24" fmla="*/ 66 w 84"/>
                <a:gd name="T25" fmla="*/ 64 h 237"/>
                <a:gd name="T26" fmla="*/ 79 w 84"/>
                <a:gd name="T27" fmla="*/ 6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37">
                  <a:moveTo>
                    <a:pt x="79" y="64"/>
                  </a:moveTo>
                  <a:cubicBezTo>
                    <a:pt x="81" y="64"/>
                    <a:pt x="83" y="63"/>
                    <a:pt x="84" y="62"/>
                  </a:cubicBezTo>
                  <a:cubicBezTo>
                    <a:pt x="84" y="60"/>
                    <a:pt x="84" y="58"/>
                    <a:pt x="83" y="56"/>
                  </a:cubicBezTo>
                  <a:cubicBezTo>
                    <a:pt x="46" y="2"/>
                    <a:pt x="46" y="2"/>
                    <a:pt x="46" y="2"/>
                  </a:cubicBezTo>
                  <a:cubicBezTo>
                    <a:pt x="45" y="1"/>
                    <a:pt x="44" y="0"/>
                    <a:pt x="42" y="0"/>
                  </a:cubicBezTo>
                  <a:cubicBezTo>
                    <a:pt x="40" y="0"/>
                    <a:pt x="39" y="1"/>
                    <a:pt x="38" y="2"/>
                  </a:cubicBezTo>
                  <a:cubicBezTo>
                    <a:pt x="1" y="56"/>
                    <a:pt x="1" y="56"/>
                    <a:pt x="1" y="56"/>
                  </a:cubicBezTo>
                  <a:cubicBezTo>
                    <a:pt x="0" y="58"/>
                    <a:pt x="0" y="60"/>
                    <a:pt x="1" y="62"/>
                  </a:cubicBezTo>
                  <a:cubicBezTo>
                    <a:pt x="1" y="63"/>
                    <a:pt x="3" y="64"/>
                    <a:pt x="5" y="64"/>
                  </a:cubicBezTo>
                  <a:cubicBezTo>
                    <a:pt x="18" y="64"/>
                    <a:pt x="18" y="64"/>
                    <a:pt x="18" y="64"/>
                  </a:cubicBezTo>
                  <a:cubicBezTo>
                    <a:pt x="18" y="237"/>
                    <a:pt x="18" y="237"/>
                    <a:pt x="18" y="237"/>
                  </a:cubicBezTo>
                  <a:cubicBezTo>
                    <a:pt x="66" y="237"/>
                    <a:pt x="66" y="237"/>
                    <a:pt x="66" y="237"/>
                  </a:cubicBezTo>
                  <a:cubicBezTo>
                    <a:pt x="66" y="64"/>
                    <a:pt x="66" y="64"/>
                    <a:pt x="66" y="64"/>
                  </a:cubicBezTo>
                  <a:lnTo>
                    <a:pt x="7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1552" y="1187"/>
              <a:ext cx="510" cy="276"/>
            </a:xfrm>
            <a:custGeom>
              <a:avLst/>
              <a:gdLst>
                <a:gd name="T0" fmla="*/ 8 w 512"/>
                <a:gd name="T1" fmla="*/ 268 h 276"/>
                <a:gd name="T2" fmla="*/ 8 w 512"/>
                <a:gd name="T3" fmla="*/ 4 h 276"/>
                <a:gd name="T4" fmla="*/ 7 w 512"/>
                <a:gd name="T5" fmla="*/ 1 h 276"/>
                <a:gd name="T6" fmla="*/ 4 w 512"/>
                <a:gd name="T7" fmla="*/ 0 h 276"/>
                <a:gd name="T8" fmla="*/ 4 w 512"/>
                <a:gd name="T9" fmla="*/ 0 h 276"/>
                <a:gd name="T10" fmla="*/ 1 w 512"/>
                <a:gd name="T11" fmla="*/ 1 h 276"/>
                <a:gd name="T12" fmla="*/ 0 w 512"/>
                <a:gd name="T13" fmla="*/ 4 h 276"/>
                <a:gd name="T14" fmla="*/ 0 w 512"/>
                <a:gd name="T15" fmla="*/ 276 h 276"/>
                <a:gd name="T16" fmla="*/ 508 w 512"/>
                <a:gd name="T17" fmla="*/ 276 h 276"/>
                <a:gd name="T18" fmla="*/ 511 w 512"/>
                <a:gd name="T19" fmla="*/ 275 h 276"/>
                <a:gd name="T20" fmla="*/ 512 w 512"/>
                <a:gd name="T21" fmla="*/ 272 h 276"/>
                <a:gd name="T22" fmla="*/ 512 w 512"/>
                <a:gd name="T23" fmla="*/ 272 h 276"/>
                <a:gd name="T24" fmla="*/ 511 w 512"/>
                <a:gd name="T25" fmla="*/ 269 h 276"/>
                <a:gd name="T26" fmla="*/ 508 w 512"/>
                <a:gd name="T27" fmla="*/ 268 h 276"/>
                <a:gd name="T28" fmla="*/ 8 w 512"/>
                <a:gd name="T29" fmla="*/ 26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2" h="276">
                  <a:moveTo>
                    <a:pt x="8" y="268"/>
                  </a:moveTo>
                  <a:cubicBezTo>
                    <a:pt x="8" y="4"/>
                    <a:pt x="8" y="4"/>
                    <a:pt x="8" y="4"/>
                  </a:cubicBezTo>
                  <a:cubicBezTo>
                    <a:pt x="8" y="3"/>
                    <a:pt x="8" y="2"/>
                    <a:pt x="7" y="1"/>
                  </a:cubicBezTo>
                  <a:cubicBezTo>
                    <a:pt x="6" y="1"/>
                    <a:pt x="5" y="0"/>
                    <a:pt x="4" y="0"/>
                  </a:cubicBezTo>
                  <a:cubicBezTo>
                    <a:pt x="4" y="0"/>
                    <a:pt x="4" y="0"/>
                    <a:pt x="4" y="0"/>
                  </a:cubicBezTo>
                  <a:cubicBezTo>
                    <a:pt x="3" y="0"/>
                    <a:pt x="2" y="1"/>
                    <a:pt x="1" y="1"/>
                  </a:cubicBezTo>
                  <a:cubicBezTo>
                    <a:pt x="0" y="2"/>
                    <a:pt x="0" y="3"/>
                    <a:pt x="0" y="4"/>
                  </a:cubicBezTo>
                  <a:cubicBezTo>
                    <a:pt x="0" y="276"/>
                    <a:pt x="0" y="276"/>
                    <a:pt x="0" y="276"/>
                  </a:cubicBezTo>
                  <a:cubicBezTo>
                    <a:pt x="508" y="276"/>
                    <a:pt x="508" y="276"/>
                    <a:pt x="508" y="276"/>
                  </a:cubicBezTo>
                  <a:cubicBezTo>
                    <a:pt x="509" y="276"/>
                    <a:pt x="510" y="276"/>
                    <a:pt x="511" y="275"/>
                  </a:cubicBezTo>
                  <a:cubicBezTo>
                    <a:pt x="512" y="274"/>
                    <a:pt x="512" y="273"/>
                    <a:pt x="512" y="272"/>
                  </a:cubicBezTo>
                  <a:cubicBezTo>
                    <a:pt x="512" y="272"/>
                    <a:pt x="512" y="272"/>
                    <a:pt x="512" y="272"/>
                  </a:cubicBezTo>
                  <a:cubicBezTo>
                    <a:pt x="512" y="271"/>
                    <a:pt x="512" y="270"/>
                    <a:pt x="511" y="269"/>
                  </a:cubicBezTo>
                  <a:cubicBezTo>
                    <a:pt x="510" y="268"/>
                    <a:pt x="509" y="268"/>
                    <a:pt x="508" y="268"/>
                  </a:cubicBezTo>
                  <a:cubicBezTo>
                    <a:pt x="8" y="268"/>
                    <a:pt x="8" y="268"/>
                    <a:pt x="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7" name="直接连接符 33"/>
          <p:cNvCxnSpPr/>
          <p:nvPr/>
        </p:nvCxnSpPr>
        <p:spPr>
          <a:xfrm>
            <a:off x="7916145" y="3789236"/>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8" name="矩形 7"/>
          <p:cNvSpPr/>
          <p:nvPr/>
        </p:nvSpPr>
        <p:spPr>
          <a:xfrm>
            <a:off x="7432051" y="3777941"/>
            <a:ext cx="4243470" cy="369332"/>
          </a:xfrm>
          <a:prstGeom prst="rect">
            <a:avLst/>
          </a:prstGeom>
        </p:spPr>
        <p:txBody>
          <a:bodyPr wrap="none">
            <a:spAutoFit/>
          </a:bodyPr>
          <a:lstStyle/>
          <a:p>
            <a:pPr algn="ctr" defTabSz="609585"/>
            <a:r>
              <a:rPr lang="en-US" altLang="zh-TW" b="1" dirty="0">
                <a:solidFill>
                  <a:srgbClr val="FF0000"/>
                </a:solidFill>
                <a:latin typeface="微軟正黑體" panose="020B0604030504040204" pitchFamily="34" charset="-120"/>
                <a:ea typeface="微軟正黑體" panose="020B0604030504040204" pitchFamily="34" charset="-120"/>
              </a:rPr>
              <a:t>109</a:t>
            </a:r>
            <a:r>
              <a:rPr lang="zh-TW" altLang="en-US" b="1" dirty="0">
                <a:solidFill>
                  <a:srgbClr val="FF0000"/>
                </a:solidFill>
                <a:latin typeface="微軟正黑體" panose="020B0604030504040204" pitchFamily="34" charset="-120"/>
                <a:ea typeface="微軟正黑體" panose="020B0604030504040204" pitchFamily="34" charset="-120"/>
              </a:rPr>
              <a:t>年計畫累計達成減少主機數：</a:t>
            </a:r>
            <a:r>
              <a:rPr lang="en-US" altLang="zh-TW" b="1" dirty="0">
                <a:solidFill>
                  <a:srgbClr val="FF0000"/>
                </a:solidFill>
                <a:latin typeface="微軟正黑體" panose="020B0604030504040204" pitchFamily="34" charset="-120"/>
                <a:ea typeface="微軟正黑體" panose="020B0604030504040204" pitchFamily="34" charset="-120"/>
              </a:rPr>
              <a:t>251</a:t>
            </a:r>
            <a:r>
              <a:rPr lang="zh-TW" altLang="en-US" b="1" dirty="0">
                <a:solidFill>
                  <a:srgbClr val="FF0000"/>
                </a:solidFill>
                <a:latin typeface="微軟正黑體" panose="020B0604030504040204" pitchFamily="34" charset="-120"/>
                <a:ea typeface="微軟正黑體" panose="020B0604030504040204" pitchFamily="34" charset="-120"/>
              </a:rPr>
              <a:t>臺</a:t>
            </a:r>
            <a:endParaRPr lang="zh-CN" altLang="en-US" b="1" dirty="0">
              <a:solidFill>
                <a:srgbClr val="FF0000"/>
              </a:solidFill>
              <a:latin typeface="微軟正黑體" panose="020B0604030504040204" pitchFamily="34" charset="-120"/>
              <a:ea typeface="微軟正黑體" panose="020B0604030504040204" pitchFamily="34" charset="-120"/>
            </a:endParaRPr>
          </a:p>
        </p:txBody>
      </p:sp>
      <p:sp>
        <p:nvSpPr>
          <p:cNvPr id="9" name="文本框 42"/>
          <p:cNvSpPr txBox="1"/>
          <p:nvPr/>
        </p:nvSpPr>
        <p:spPr>
          <a:xfrm>
            <a:off x="7327911" y="2777330"/>
            <a:ext cx="2360423" cy="1092607"/>
          </a:xfrm>
          <a:prstGeom prst="rect">
            <a:avLst/>
          </a:prstGeom>
          <a:noFill/>
        </p:spPr>
        <p:txBody>
          <a:bodyPr wrap="square" rtlCol="0">
            <a:spAutoFit/>
          </a:bodyPr>
          <a:lstStyle/>
          <a:p>
            <a:pPr algn="ctr">
              <a:lnSpc>
                <a:spcPts val="7800"/>
              </a:lnSpc>
            </a:pPr>
            <a:r>
              <a:rPr lang="en-US" altLang="zh-TW" sz="8000" b="1" dirty="0">
                <a:solidFill>
                  <a:srgbClr val="002060"/>
                </a:solidFill>
              </a:rPr>
              <a:t>213</a:t>
            </a:r>
            <a:r>
              <a:rPr lang="zh-TW" altLang="en-US" sz="2800" b="1" dirty="0">
                <a:solidFill>
                  <a:srgbClr val="002060"/>
                </a:solidFill>
              </a:rPr>
              <a:t>臺</a:t>
            </a:r>
            <a:endParaRPr lang="zh-CN" altLang="en-US" sz="6000" b="1" dirty="0">
              <a:solidFill>
                <a:srgbClr val="002060"/>
              </a:solidFill>
            </a:endParaRPr>
          </a:p>
        </p:txBody>
      </p:sp>
      <p:grpSp>
        <p:nvGrpSpPr>
          <p:cNvPr id="19" name="Group 113"/>
          <p:cNvGrpSpPr>
            <a:grpSpLocks noChangeAspect="1"/>
          </p:cNvGrpSpPr>
          <p:nvPr/>
        </p:nvGrpSpPr>
        <p:grpSpPr bwMode="auto">
          <a:xfrm>
            <a:off x="8829451" y="4239750"/>
            <a:ext cx="1407505" cy="1366393"/>
            <a:chOff x="554" y="2103"/>
            <a:chExt cx="582" cy="565"/>
          </a:xfrm>
          <a:solidFill>
            <a:schemeClr val="accent6"/>
          </a:solidFill>
        </p:grpSpPr>
        <p:sp>
          <p:nvSpPr>
            <p:cNvPr id="23" name="Freeform 114"/>
            <p:cNvSpPr>
              <a:spLocks noEditPoints="1"/>
            </p:cNvSpPr>
            <p:nvPr/>
          </p:nvSpPr>
          <p:spPr bwMode="auto">
            <a:xfrm>
              <a:off x="555" y="2103"/>
              <a:ext cx="581" cy="242"/>
            </a:xfrm>
            <a:custGeom>
              <a:avLst/>
              <a:gdLst>
                <a:gd name="T0" fmla="*/ 789 w 798"/>
                <a:gd name="T1" fmla="*/ 297 h 333"/>
                <a:gd name="T2" fmla="*/ 411 w 798"/>
                <a:gd name="T3" fmla="*/ 5 h 333"/>
                <a:gd name="T4" fmla="*/ 399 w 798"/>
                <a:gd name="T5" fmla="*/ 0 h 333"/>
                <a:gd name="T6" fmla="*/ 387 w 798"/>
                <a:gd name="T7" fmla="*/ 5 h 333"/>
                <a:gd name="T8" fmla="*/ 9 w 798"/>
                <a:gd name="T9" fmla="*/ 297 h 333"/>
                <a:gd name="T10" fmla="*/ 2 w 798"/>
                <a:gd name="T11" fmla="*/ 319 h 333"/>
                <a:gd name="T12" fmla="*/ 22 w 798"/>
                <a:gd name="T13" fmla="*/ 333 h 333"/>
                <a:gd name="T14" fmla="*/ 776 w 798"/>
                <a:gd name="T15" fmla="*/ 333 h 333"/>
                <a:gd name="T16" fmla="*/ 796 w 798"/>
                <a:gd name="T17" fmla="*/ 319 h 333"/>
                <a:gd name="T18" fmla="*/ 789 w 798"/>
                <a:gd name="T19" fmla="*/ 297 h 333"/>
                <a:gd name="T20" fmla="*/ 235 w 798"/>
                <a:gd name="T21" fmla="*/ 240 h 333"/>
                <a:gd name="T22" fmla="*/ 399 w 798"/>
                <a:gd name="T23" fmla="*/ 113 h 333"/>
                <a:gd name="T24" fmla="*/ 563 w 798"/>
                <a:gd name="T25" fmla="*/ 240 h 333"/>
                <a:gd name="T26" fmla="*/ 235 w 798"/>
                <a:gd name="T27" fmla="*/ 24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8" h="333">
                  <a:moveTo>
                    <a:pt x="789" y="297"/>
                  </a:moveTo>
                  <a:cubicBezTo>
                    <a:pt x="411" y="5"/>
                    <a:pt x="411" y="5"/>
                    <a:pt x="411" y="5"/>
                  </a:cubicBezTo>
                  <a:cubicBezTo>
                    <a:pt x="408" y="2"/>
                    <a:pt x="404" y="0"/>
                    <a:pt x="399" y="0"/>
                  </a:cubicBezTo>
                  <a:cubicBezTo>
                    <a:pt x="394" y="0"/>
                    <a:pt x="390" y="2"/>
                    <a:pt x="387" y="5"/>
                  </a:cubicBezTo>
                  <a:cubicBezTo>
                    <a:pt x="9" y="297"/>
                    <a:pt x="9" y="297"/>
                    <a:pt x="9" y="297"/>
                  </a:cubicBezTo>
                  <a:cubicBezTo>
                    <a:pt x="3" y="302"/>
                    <a:pt x="0" y="311"/>
                    <a:pt x="2" y="319"/>
                  </a:cubicBezTo>
                  <a:cubicBezTo>
                    <a:pt x="5" y="328"/>
                    <a:pt x="13" y="333"/>
                    <a:pt x="22" y="333"/>
                  </a:cubicBezTo>
                  <a:cubicBezTo>
                    <a:pt x="776" y="333"/>
                    <a:pt x="776" y="333"/>
                    <a:pt x="776" y="333"/>
                  </a:cubicBezTo>
                  <a:cubicBezTo>
                    <a:pt x="785" y="333"/>
                    <a:pt x="793" y="328"/>
                    <a:pt x="796" y="319"/>
                  </a:cubicBezTo>
                  <a:cubicBezTo>
                    <a:pt x="798" y="311"/>
                    <a:pt x="795" y="302"/>
                    <a:pt x="789" y="297"/>
                  </a:cubicBezTo>
                  <a:close/>
                  <a:moveTo>
                    <a:pt x="235" y="240"/>
                  </a:moveTo>
                  <a:cubicBezTo>
                    <a:pt x="399" y="113"/>
                    <a:pt x="399" y="113"/>
                    <a:pt x="399" y="113"/>
                  </a:cubicBezTo>
                  <a:cubicBezTo>
                    <a:pt x="563" y="240"/>
                    <a:pt x="563" y="240"/>
                    <a:pt x="563" y="240"/>
                  </a:cubicBezTo>
                  <a:lnTo>
                    <a:pt x="235"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115"/>
            <p:cNvSpPr>
              <a:spLocks/>
            </p:cNvSpPr>
            <p:nvPr/>
          </p:nvSpPr>
          <p:spPr bwMode="auto">
            <a:xfrm>
              <a:off x="62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116"/>
            <p:cNvSpPr>
              <a:spLocks/>
            </p:cNvSpPr>
            <p:nvPr/>
          </p:nvSpPr>
          <p:spPr bwMode="auto">
            <a:xfrm>
              <a:off x="78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17"/>
            <p:cNvSpPr>
              <a:spLocks/>
            </p:cNvSpPr>
            <p:nvPr/>
          </p:nvSpPr>
          <p:spPr bwMode="auto">
            <a:xfrm>
              <a:off x="947"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7" name="Freeform 118"/>
            <p:cNvSpPr>
              <a:spLocks/>
            </p:cNvSpPr>
            <p:nvPr/>
          </p:nvSpPr>
          <p:spPr bwMode="auto">
            <a:xfrm>
              <a:off x="554" y="2600"/>
              <a:ext cx="582" cy="68"/>
            </a:xfrm>
            <a:custGeom>
              <a:avLst/>
              <a:gdLst>
                <a:gd name="T0" fmla="*/ 733 w 800"/>
                <a:gd name="T1" fmla="*/ 47 h 94"/>
                <a:gd name="T2" fmla="*/ 733 w 800"/>
                <a:gd name="T3" fmla="*/ 14 h 94"/>
                <a:gd name="T4" fmla="*/ 729 w 800"/>
                <a:gd name="T5" fmla="*/ 4 h 94"/>
                <a:gd name="T6" fmla="*/ 720 w 800"/>
                <a:gd name="T7" fmla="*/ 0 h 94"/>
                <a:gd name="T8" fmla="*/ 80 w 800"/>
                <a:gd name="T9" fmla="*/ 0 h 94"/>
                <a:gd name="T10" fmla="*/ 71 w 800"/>
                <a:gd name="T11" fmla="*/ 4 h 94"/>
                <a:gd name="T12" fmla="*/ 67 w 800"/>
                <a:gd name="T13" fmla="*/ 14 h 94"/>
                <a:gd name="T14" fmla="*/ 67 w 800"/>
                <a:gd name="T15" fmla="*/ 47 h 94"/>
                <a:gd name="T16" fmla="*/ 13 w 800"/>
                <a:gd name="T17" fmla="*/ 47 h 94"/>
                <a:gd name="T18" fmla="*/ 4 w 800"/>
                <a:gd name="T19" fmla="*/ 51 h 94"/>
                <a:gd name="T20" fmla="*/ 0 w 800"/>
                <a:gd name="T21" fmla="*/ 60 h 94"/>
                <a:gd name="T22" fmla="*/ 0 w 800"/>
                <a:gd name="T23" fmla="*/ 94 h 94"/>
                <a:gd name="T24" fmla="*/ 800 w 800"/>
                <a:gd name="T25" fmla="*/ 94 h 94"/>
                <a:gd name="T26" fmla="*/ 800 w 800"/>
                <a:gd name="T27" fmla="*/ 60 h 94"/>
                <a:gd name="T28" fmla="*/ 796 w 800"/>
                <a:gd name="T29" fmla="*/ 51 h 94"/>
                <a:gd name="T30" fmla="*/ 787 w 800"/>
                <a:gd name="T31" fmla="*/ 47 h 94"/>
                <a:gd name="T32" fmla="*/ 733 w 800"/>
                <a:gd name="T3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94">
                  <a:moveTo>
                    <a:pt x="733" y="47"/>
                  </a:moveTo>
                  <a:cubicBezTo>
                    <a:pt x="733" y="14"/>
                    <a:pt x="733" y="14"/>
                    <a:pt x="733" y="14"/>
                  </a:cubicBezTo>
                  <a:cubicBezTo>
                    <a:pt x="733" y="10"/>
                    <a:pt x="732" y="7"/>
                    <a:pt x="729" y="4"/>
                  </a:cubicBezTo>
                  <a:cubicBezTo>
                    <a:pt x="727" y="2"/>
                    <a:pt x="723" y="0"/>
                    <a:pt x="720" y="0"/>
                  </a:cubicBezTo>
                  <a:cubicBezTo>
                    <a:pt x="80" y="0"/>
                    <a:pt x="80" y="0"/>
                    <a:pt x="80" y="0"/>
                  </a:cubicBezTo>
                  <a:cubicBezTo>
                    <a:pt x="77" y="0"/>
                    <a:pt x="73" y="2"/>
                    <a:pt x="71" y="4"/>
                  </a:cubicBezTo>
                  <a:cubicBezTo>
                    <a:pt x="68" y="7"/>
                    <a:pt x="67" y="10"/>
                    <a:pt x="67" y="14"/>
                  </a:cubicBezTo>
                  <a:cubicBezTo>
                    <a:pt x="67" y="47"/>
                    <a:pt x="67" y="47"/>
                    <a:pt x="67" y="47"/>
                  </a:cubicBezTo>
                  <a:cubicBezTo>
                    <a:pt x="13" y="47"/>
                    <a:pt x="13" y="47"/>
                    <a:pt x="13" y="47"/>
                  </a:cubicBezTo>
                  <a:cubicBezTo>
                    <a:pt x="10" y="47"/>
                    <a:pt x="7" y="48"/>
                    <a:pt x="4" y="51"/>
                  </a:cubicBezTo>
                  <a:cubicBezTo>
                    <a:pt x="1" y="53"/>
                    <a:pt x="0" y="57"/>
                    <a:pt x="0" y="60"/>
                  </a:cubicBezTo>
                  <a:cubicBezTo>
                    <a:pt x="0" y="94"/>
                    <a:pt x="0" y="94"/>
                    <a:pt x="0" y="94"/>
                  </a:cubicBezTo>
                  <a:cubicBezTo>
                    <a:pt x="800" y="94"/>
                    <a:pt x="800" y="94"/>
                    <a:pt x="800" y="94"/>
                  </a:cubicBezTo>
                  <a:cubicBezTo>
                    <a:pt x="800" y="60"/>
                    <a:pt x="800" y="60"/>
                    <a:pt x="800" y="60"/>
                  </a:cubicBezTo>
                  <a:cubicBezTo>
                    <a:pt x="800" y="57"/>
                    <a:pt x="799" y="53"/>
                    <a:pt x="796" y="51"/>
                  </a:cubicBezTo>
                  <a:cubicBezTo>
                    <a:pt x="794" y="48"/>
                    <a:pt x="790" y="47"/>
                    <a:pt x="787" y="47"/>
                  </a:cubicBezTo>
                  <a:lnTo>
                    <a:pt x="73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cxnSp>
        <p:nvCxnSpPr>
          <p:cNvPr id="20" name="直接连接符 36"/>
          <p:cNvCxnSpPr/>
          <p:nvPr/>
        </p:nvCxnSpPr>
        <p:spPr>
          <a:xfrm>
            <a:off x="7723916" y="5696255"/>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21" name="矩形 20"/>
          <p:cNvSpPr/>
          <p:nvPr/>
        </p:nvSpPr>
        <p:spPr>
          <a:xfrm>
            <a:off x="7825503" y="5685714"/>
            <a:ext cx="3494867" cy="369332"/>
          </a:xfrm>
          <a:prstGeom prst="rect">
            <a:avLst/>
          </a:prstGeom>
        </p:spPr>
        <p:txBody>
          <a:bodyPr wrap="none">
            <a:spAutoFit/>
          </a:bodyPr>
          <a:lstStyle/>
          <a:p>
            <a:pPr algn="ctr" defTabSz="609585"/>
            <a:r>
              <a:rPr lang="en-US" altLang="zh-TW" b="1" dirty="0">
                <a:solidFill>
                  <a:srgbClr val="FF0000"/>
                </a:solidFill>
                <a:latin typeface="微軟正黑體" panose="020B0604030504040204" pitchFamily="34" charset="-120"/>
                <a:ea typeface="微軟正黑體" panose="020B0604030504040204" pitchFamily="34" charset="-120"/>
              </a:rPr>
              <a:t>109</a:t>
            </a:r>
            <a:r>
              <a:rPr lang="zh-TW" altLang="en-US" b="1" dirty="0">
                <a:solidFill>
                  <a:srgbClr val="FF0000"/>
                </a:solidFill>
                <a:latin typeface="微軟正黑體" panose="020B0604030504040204" pitchFamily="34" charset="-120"/>
                <a:ea typeface="微軟正黑體" panose="020B0604030504040204" pitchFamily="34" charset="-120"/>
              </a:rPr>
              <a:t>年計畫累計達成率：</a:t>
            </a:r>
            <a:r>
              <a:rPr lang="en-US" altLang="zh-TW" b="1" dirty="0">
                <a:solidFill>
                  <a:srgbClr val="FF0000"/>
                </a:solidFill>
                <a:latin typeface="微軟正黑體" panose="020B0604030504040204" pitchFamily="34" charset="-120"/>
                <a:ea typeface="微軟正黑體" panose="020B0604030504040204" pitchFamily="34" charset="-120"/>
              </a:rPr>
              <a:t>25.13%</a:t>
            </a:r>
            <a:endParaRPr lang="zh-CN" altLang="en-US" b="1" dirty="0">
              <a:solidFill>
                <a:srgbClr val="FF0000"/>
              </a:solidFill>
              <a:latin typeface="微軟正黑體" panose="020B0604030504040204" pitchFamily="34" charset="-120"/>
              <a:ea typeface="微軟正黑體" panose="020B0604030504040204" pitchFamily="34" charset="-120"/>
            </a:endParaRPr>
          </a:p>
        </p:txBody>
      </p:sp>
      <p:cxnSp>
        <p:nvCxnSpPr>
          <p:cNvPr id="28" name="直接连接符 50"/>
          <p:cNvCxnSpPr/>
          <p:nvPr/>
        </p:nvCxnSpPr>
        <p:spPr>
          <a:xfrm>
            <a:off x="7809116" y="2185883"/>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pic>
        <p:nvPicPr>
          <p:cNvPr id="31" name="圖片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597" y="1691186"/>
            <a:ext cx="7135432" cy="4371595"/>
          </a:xfrm>
          <a:prstGeom prst="rect">
            <a:avLst/>
          </a:prstGeom>
        </p:spPr>
      </p:pic>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3" name="文字版面配置區 1">
            <a:extLst>
              <a:ext uri="{FF2B5EF4-FFF2-40B4-BE49-F238E27FC236}">
                <a16:creationId xmlns:a16="http://schemas.microsoft.com/office/drawing/2014/main" id="{1EE2B6FB-D141-4C77-8DAB-5555C496E54E}"/>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02-5</a:t>
            </a:r>
            <a:endParaRPr lang="zh-TW" altLang="en-US" sz="3400" dirty="0"/>
          </a:p>
        </p:txBody>
      </p:sp>
      <p:sp>
        <p:nvSpPr>
          <p:cNvPr id="34" name="文字方塊 33">
            <a:extLst>
              <a:ext uri="{FF2B5EF4-FFF2-40B4-BE49-F238E27FC236}">
                <a16:creationId xmlns:a16="http://schemas.microsoft.com/office/drawing/2014/main" id="{A9E1C2E5-B648-4619-9B1B-65ED36B7313B}"/>
              </a:ext>
            </a:extLst>
          </p:cNvPr>
          <p:cNvSpPr txBox="1"/>
          <p:nvPr/>
        </p:nvSpPr>
        <p:spPr>
          <a:xfrm>
            <a:off x="7631275" y="1780908"/>
            <a:ext cx="1590152" cy="523092"/>
          </a:xfrm>
          <a:prstGeom prst="rect">
            <a:avLst/>
          </a:prstGeom>
          <a:solidFill>
            <a:schemeClr val="accent6">
              <a:lumMod val="50000"/>
            </a:schemeClr>
          </a:solidFill>
        </p:spPr>
        <p:txBody>
          <a:bodyPr wrap="square" rtlCol="0">
            <a:spAutoFit/>
          </a:bodyPr>
          <a:lstStyle/>
          <a:p>
            <a:pPr algn="ctr">
              <a:lnSpc>
                <a:spcPct val="130000"/>
              </a:lnSpc>
              <a:spcBef>
                <a:spcPts val="600"/>
              </a:spcBef>
            </a:pPr>
            <a:r>
              <a:rPr lang="zh-TW" altLang="en-US" sz="2400" b="1" kern="0" dirty="0">
                <a:solidFill>
                  <a:schemeClr val="bg1"/>
                </a:solidFill>
                <a:latin typeface="微軟正黑體" panose="020B0604030504040204" pitchFamily="34" charset="-120"/>
                <a:ea typeface="微軟正黑體" panose="020B0604030504040204" pitchFamily="34" charset="-120"/>
                <a:cs typeface="+mn-ea"/>
                <a:sym typeface="+mn-lt"/>
              </a:rPr>
              <a:t>累計建置</a:t>
            </a:r>
          </a:p>
        </p:txBody>
      </p:sp>
      <p:sp>
        <p:nvSpPr>
          <p:cNvPr id="37" name="文本框 42"/>
          <p:cNvSpPr txBox="1"/>
          <p:nvPr/>
        </p:nvSpPr>
        <p:spPr>
          <a:xfrm>
            <a:off x="9705216" y="2784377"/>
            <a:ext cx="2360423" cy="1092607"/>
          </a:xfrm>
          <a:prstGeom prst="rect">
            <a:avLst/>
          </a:prstGeom>
          <a:noFill/>
        </p:spPr>
        <p:txBody>
          <a:bodyPr wrap="square" rtlCol="0">
            <a:spAutoFit/>
          </a:bodyPr>
          <a:lstStyle/>
          <a:p>
            <a:pPr algn="ctr">
              <a:lnSpc>
                <a:spcPts val="7800"/>
              </a:lnSpc>
            </a:pPr>
            <a:r>
              <a:rPr lang="en-US" altLang="zh-TW" sz="8000" b="1" dirty="0">
                <a:solidFill>
                  <a:srgbClr val="002060"/>
                </a:solidFill>
              </a:rPr>
              <a:t>38</a:t>
            </a:r>
            <a:r>
              <a:rPr lang="zh-TW" altLang="en-US" sz="2800" b="1" dirty="0">
                <a:solidFill>
                  <a:srgbClr val="002060"/>
                </a:solidFill>
              </a:rPr>
              <a:t>臺</a:t>
            </a:r>
            <a:endParaRPr lang="zh-CN" altLang="en-US" sz="6000" b="1" dirty="0">
              <a:solidFill>
                <a:srgbClr val="002060"/>
              </a:solidFill>
            </a:endParaRPr>
          </a:p>
        </p:txBody>
      </p:sp>
      <p:sp>
        <p:nvSpPr>
          <p:cNvPr id="38" name="文本框 42"/>
          <p:cNvSpPr txBox="1"/>
          <p:nvPr/>
        </p:nvSpPr>
        <p:spPr>
          <a:xfrm>
            <a:off x="7460287" y="4646296"/>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25.22%</a:t>
            </a:r>
            <a:endParaRPr lang="zh-CN" altLang="en-US" sz="4000" b="1" dirty="0">
              <a:solidFill>
                <a:srgbClr val="002060"/>
              </a:solidFill>
            </a:endParaRPr>
          </a:p>
        </p:txBody>
      </p:sp>
      <p:sp>
        <p:nvSpPr>
          <p:cNvPr id="39" name="文本框 42"/>
          <p:cNvSpPr txBox="1"/>
          <p:nvPr/>
        </p:nvSpPr>
        <p:spPr>
          <a:xfrm>
            <a:off x="9688334" y="4657405"/>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25%</a:t>
            </a:r>
            <a:endParaRPr lang="zh-CN" altLang="en-US" sz="4000" b="1" dirty="0">
              <a:solidFill>
                <a:srgbClr val="002060"/>
              </a:solidFill>
            </a:endParaRPr>
          </a:p>
        </p:txBody>
      </p:sp>
      <p:sp>
        <p:nvSpPr>
          <p:cNvPr id="2" name="剪去單一角落矩形 1"/>
          <p:cNvSpPr/>
          <p:nvPr/>
        </p:nvSpPr>
        <p:spPr>
          <a:xfrm>
            <a:off x="7566523" y="2363168"/>
            <a:ext cx="1654904"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國中小</a:t>
            </a:r>
          </a:p>
        </p:txBody>
      </p:sp>
      <p:sp>
        <p:nvSpPr>
          <p:cNvPr id="42" name="剪去單一角落矩形 41"/>
          <p:cNvSpPr/>
          <p:nvPr/>
        </p:nvSpPr>
        <p:spPr>
          <a:xfrm>
            <a:off x="9951506" y="2339211"/>
            <a:ext cx="1670141"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高中職</a:t>
            </a:r>
          </a:p>
        </p:txBody>
      </p:sp>
      <p:sp>
        <p:nvSpPr>
          <p:cNvPr id="43" name="剪去單一角落矩形 42"/>
          <p:cNvSpPr/>
          <p:nvPr/>
        </p:nvSpPr>
        <p:spPr>
          <a:xfrm>
            <a:off x="7599815" y="4430881"/>
            <a:ext cx="1656012"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國中小</a:t>
            </a:r>
          </a:p>
        </p:txBody>
      </p:sp>
      <p:sp>
        <p:nvSpPr>
          <p:cNvPr id="44" name="剪去單一角落矩形 43"/>
          <p:cNvSpPr/>
          <p:nvPr/>
        </p:nvSpPr>
        <p:spPr>
          <a:xfrm>
            <a:off x="10070252" y="4430881"/>
            <a:ext cx="1630349"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高中職</a:t>
            </a:r>
          </a:p>
        </p:txBody>
      </p:sp>
      <p:sp>
        <p:nvSpPr>
          <p:cNvPr id="41" name="文字方塊 40">
            <a:extLst>
              <a:ext uri="{FF2B5EF4-FFF2-40B4-BE49-F238E27FC236}">
                <a16:creationId xmlns:a16="http://schemas.microsoft.com/office/drawing/2014/main" id="{C1EBEC94-A7DB-406F-8183-67FD1F63141C}"/>
              </a:ext>
            </a:extLst>
          </p:cNvPr>
          <p:cNvSpPr txBox="1"/>
          <p:nvPr/>
        </p:nvSpPr>
        <p:spPr>
          <a:xfrm>
            <a:off x="6016240" y="109686"/>
            <a:ext cx="6049400" cy="1477328"/>
          </a:xfrm>
          <a:prstGeom prst="rect">
            <a:avLst/>
          </a:prstGeom>
          <a:solidFill>
            <a:schemeClr val="accent6">
              <a:lumMod val="60000"/>
              <a:lumOff val="40000"/>
            </a:schemeClr>
          </a:solidFill>
          <a:ln>
            <a:solidFill>
              <a:srgbClr val="0070C0"/>
            </a:solidFill>
          </a:ln>
        </p:spPr>
        <p:txBody>
          <a:bodyPr wrap="square" rtlCol="0">
            <a:spAutoFit/>
          </a:bodyPr>
          <a:lstStyle/>
          <a:p>
            <a:pPr algn="ctr">
              <a:spcBef>
                <a:spcPts val="600"/>
              </a:spcBef>
            </a:pP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本市國中小共</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243</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校</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主機</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en-US" altLang="zh-TW" sz="1600" b="1" u="sng" kern="0" dirty="0">
                <a:solidFill>
                  <a:srgbClr val="E73A1C"/>
                </a:solidFill>
                <a:latin typeface="微軟正黑體" panose="020B0604030504040204" pitchFamily="34" charset="-120"/>
                <a:ea typeface="微軟正黑體" panose="020B0604030504040204" pitchFamily="34" charset="-120"/>
                <a:cs typeface="+mn-ea"/>
                <a:sym typeface="+mn-lt"/>
              </a:rPr>
              <a:t>847</a:t>
            </a:r>
            <a:r>
              <a:rPr lang="zh-TW" altLang="en-US" sz="1600" b="1" u="sng" kern="0" dirty="0">
                <a:solidFill>
                  <a:srgbClr val="E73A1C"/>
                </a:solidFill>
                <a:latin typeface="微軟正黑體" panose="020B0604030504040204" pitchFamily="34" charset="-120"/>
                <a:ea typeface="微軟正黑體" panose="020B0604030504040204" pitchFamily="34" charset="-120"/>
                <a:cs typeface="+mn-ea"/>
                <a:sym typeface="+mn-lt"/>
              </a:rPr>
              <a:t>臺</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高中職共</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15</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校</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主機</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en-US" altLang="zh-TW" sz="1600" b="1" u="sng" kern="0" dirty="0">
                <a:solidFill>
                  <a:srgbClr val="E73A1C"/>
                </a:solidFill>
                <a:latin typeface="微軟正黑體" panose="020B0604030504040204" pitchFamily="34" charset="-120"/>
                <a:ea typeface="微軟正黑體" panose="020B0604030504040204" pitchFamily="34" charset="-120"/>
                <a:cs typeface="+mn-ea"/>
                <a:sym typeface="+mn-lt"/>
              </a:rPr>
              <a:t>152</a:t>
            </a:r>
            <a:r>
              <a:rPr lang="zh-TW" altLang="en-US" sz="1600" b="1" u="sng" kern="0" dirty="0">
                <a:solidFill>
                  <a:srgbClr val="E73A1C"/>
                </a:solidFill>
                <a:latin typeface="微軟正黑體" panose="020B0604030504040204" pitchFamily="34" charset="-120"/>
                <a:ea typeface="微軟正黑體" panose="020B0604030504040204" pitchFamily="34" charset="-120"/>
                <a:cs typeface="+mn-ea"/>
                <a:sym typeface="+mn-lt"/>
              </a:rPr>
              <a:t>臺</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p>
          <a:p>
            <a:pPr>
              <a:spcBef>
                <a:spcPts val="600"/>
              </a:spcBef>
            </a:pP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108</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國中小實體主機累計減少</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185</a:t>
            </a:r>
            <a:r>
              <a:rPr lang="zh-TW" altLang="en-US" sz="1600" b="1" kern="0" dirty="0">
                <a:solidFill>
                  <a:srgbClr val="E73A1C"/>
                </a:solidFill>
                <a:latin typeface="微軟正黑體" panose="020B0604030504040204" pitchFamily="34" charset="-120"/>
                <a:ea typeface="微軟正黑體" panose="020B0604030504040204" pitchFamily="34" charset="-120"/>
                <a:cs typeface="+mn-ea"/>
                <a:sym typeface="+mn-lt"/>
              </a:rPr>
              <a:t>臺</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，累計減少率：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21.84%</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a:r>
            <a:b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b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108</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高中職實體主機累計減少  </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35</a:t>
            </a:r>
            <a:r>
              <a:rPr lang="zh-TW" altLang="en-US" sz="1600" b="1" kern="0" dirty="0">
                <a:solidFill>
                  <a:srgbClr val="E73A1C"/>
                </a:solidFill>
                <a:latin typeface="微軟正黑體" panose="020B0604030504040204" pitchFamily="34" charset="-120"/>
                <a:ea typeface="微軟正黑體" panose="020B0604030504040204" pitchFamily="34" charset="-120"/>
                <a:cs typeface="+mn-ea"/>
                <a:sym typeface="+mn-lt"/>
              </a:rPr>
              <a:t>臺</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，累計減少率：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23.03%</a:t>
            </a:r>
          </a:p>
          <a:p>
            <a:pPr>
              <a:spcBef>
                <a:spcPts val="600"/>
              </a:spcBef>
            </a:pP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109</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國中小實體主機累計減少</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213</a:t>
            </a:r>
            <a:r>
              <a:rPr lang="zh-TW" altLang="en-US" sz="1600" b="1" kern="0" dirty="0">
                <a:solidFill>
                  <a:srgbClr val="E73A1C"/>
                </a:solidFill>
                <a:latin typeface="微軟正黑體" panose="020B0604030504040204" pitchFamily="34" charset="-120"/>
                <a:ea typeface="微軟正黑體" panose="020B0604030504040204" pitchFamily="34" charset="-120"/>
                <a:cs typeface="+mn-ea"/>
                <a:sym typeface="+mn-lt"/>
              </a:rPr>
              <a:t>臺</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，累計減少率：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25.22%</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a:r>
            <a:b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b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109</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高中職實體主機累計減少  </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38</a:t>
            </a:r>
            <a:r>
              <a:rPr lang="zh-TW" altLang="en-US" sz="1600" b="1" kern="0" dirty="0">
                <a:solidFill>
                  <a:srgbClr val="E73A1C"/>
                </a:solidFill>
                <a:latin typeface="微軟正黑體" panose="020B0604030504040204" pitchFamily="34" charset="-120"/>
                <a:ea typeface="微軟正黑體" panose="020B0604030504040204" pitchFamily="34" charset="-120"/>
                <a:cs typeface="+mn-ea"/>
                <a:sym typeface="+mn-lt"/>
              </a:rPr>
              <a:t>臺</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，累計減少率：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25%</a:t>
            </a:r>
            <a:endPar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endParaRPr>
          </a:p>
        </p:txBody>
      </p:sp>
    </p:spTree>
    <p:extLst>
      <p:ext uri="{BB962C8B-B14F-4D97-AF65-F5344CB8AC3E}">
        <p14:creationId xmlns:p14="http://schemas.microsoft.com/office/powerpoint/2010/main" val="989980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31510" y="223935"/>
            <a:ext cx="7049451" cy="652366"/>
          </a:xfrm>
        </p:spPr>
        <p:txBody>
          <a:bodyPr/>
          <a:lstStyle/>
          <a:p>
            <a:r>
              <a:rPr lang="zh-TW" altLang="en-US" sz="2400" dirty="0">
                <a:solidFill>
                  <a:srgbClr val="E73A1C"/>
                </a:solidFill>
              </a:rPr>
              <a:t>國中小校務核心系統集中率</a:t>
            </a:r>
            <a:r>
              <a:rPr lang="en-US" altLang="zh-TW" sz="2400" dirty="0">
                <a:solidFill>
                  <a:srgbClr val="E73A1C"/>
                </a:solidFill>
              </a:rPr>
              <a:t>-</a:t>
            </a:r>
            <a:r>
              <a:rPr lang="zh-TW" altLang="en-US" sz="2400" dirty="0">
                <a:solidFill>
                  <a:schemeClr val="accent6">
                    <a:lumMod val="50000"/>
                  </a:schemeClr>
                </a:solidFill>
              </a:rPr>
              <a:t>績效指標達成情形</a:t>
            </a:r>
          </a:p>
        </p:txBody>
      </p:sp>
      <p:grpSp>
        <p:nvGrpSpPr>
          <p:cNvPr id="6" name="Group 11"/>
          <p:cNvGrpSpPr>
            <a:grpSpLocks noChangeAspect="1"/>
          </p:cNvGrpSpPr>
          <p:nvPr/>
        </p:nvGrpSpPr>
        <p:grpSpPr bwMode="auto">
          <a:xfrm>
            <a:off x="8473947" y="2378179"/>
            <a:ext cx="1934717" cy="1373650"/>
            <a:chOff x="1407" y="1098"/>
            <a:chExt cx="800" cy="568"/>
          </a:xfrm>
          <a:solidFill>
            <a:schemeClr val="accent6"/>
          </a:solidFill>
        </p:grpSpPr>
        <p:sp>
          <p:nvSpPr>
            <p:cNvPr id="10" name="Freeform 12"/>
            <p:cNvSpPr>
              <a:spLocks noEditPoints="1"/>
            </p:cNvSpPr>
            <p:nvPr/>
          </p:nvSpPr>
          <p:spPr bwMode="auto">
            <a:xfrm>
              <a:off x="1494" y="1098"/>
              <a:ext cx="626" cy="423"/>
            </a:xfrm>
            <a:custGeom>
              <a:avLst/>
              <a:gdLst>
                <a:gd name="T0" fmla="*/ 621 w 628"/>
                <a:gd name="T1" fmla="*/ 7 h 423"/>
                <a:gd name="T2" fmla="*/ 605 w 628"/>
                <a:gd name="T3" fmla="*/ 0 h 423"/>
                <a:gd name="T4" fmla="*/ 23 w 628"/>
                <a:gd name="T5" fmla="*/ 0 h 423"/>
                <a:gd name="T6" fmla="*/ 7 w 628"/>
                <a:gd name="T7" fmla="*/ 7 h 423"/>
                <a:gd name="T8" fmla="*/ 0 w 628"/>
                <a:gd name="T9" fmla="*/ 23 h 423"/>
                <a:gd name="T10" fmla="*/ 0 w 628"/>
                <a:gd name="T11" fmla="*/ 423 h 423"/>
                <a:gd name="T12" fmla="*/ 628 w 628"/>
                <a:gd name="T13" fmla="*/ 423 h 423"/>
                <a:gd name="T14" fmla="*/ 628 w 628"/>
                <a:gd name="T15" fmla="*/ 23 h 423"/>
                <a:gd name="T16" fmla="*/ 621 w 628"/>
                <a:gd name="T17" fmla="*/ 7 h 423"/>
                <a:gd name="T18" fmla="*/ 314 w 628"/>
                <a:gd name="T19" fmla="*/ 13 h 423"/>
                <a:gd name="T20" fmla="*/ 321 w 628"/>
                <a:gd name="T21" fmla="*/ 20 h 423"/>
                <a:gd name="T22" fmla="*/ 314 w 628"/>
                <a:gd name="T23" fmla="*/ 27 h 423"/>
                <a:gd name="T24" fmla="*/ 307 w 628"/>
                <a:gd name="T25" fmla="*/ 20 h 423"/>
                <a:gd name="T26" fmla="*/ 314 w 628"/>
                <a:gd name="T27" fmla="*/ 13 h 423"/>
                <a:gd name="T28" fmla="*/ 587 w 628"/>
                <a:gd name="T29" fmla="*/ 382 h 423"/>
                <a:gd name="T30" fmla="*/ 41 w 628"/>
                <a:gd name="T31" fmla="*/ 382 h 423"/>
                <a:gd name="T32" fmla="*/ 41 w 628"/>
                <a:gd name="T33" fmla="*/ 41 h 423"/>
                <a:gd name="T34" fmla="*/ 587 w 628"/>
                <a:gd name="T35" fmla="*/ 41 h 423"/>
                <a:gd name="T36" fmla="*/ 587 w 628"/>
                <a:gd name="T37" fmla="*/ 38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8" h="423">
                  <a:moveTo>
                    <a:pt x="621" y="7"/>
                  </a:moveTo>
                  <a:cubicBezTo>
                    <a:pt x="617" y="2"/>
                    <a:pt x="611" y="0"/>
                    <a:pt x="605" y="0"/>
                  </a:cubicBezTo>
                  <a:cubicBezTo>
                    <a:pt x="23" y="0"/>
                    <a:pt x="23" y="0"/>
                    <a:pt x="23" y="0"/>
                  </a:cubicBezTo>
                  <a:cubicBezTo>
                    <a:pt x="17" y="0"/>
                    <a:pt x="11" y="2"/>
                    <a:pt x="7" y="7"/>
                  </a:cubicBezTo>
                  <a:cubicBezTo>
                    <a:pt x="2" y="11"/>
                    <a:pt x="0" y="17"/>
                    <a:pt x="0" y="23"/>
                  </a:cubicBezTo>
                  <a:cubicBezTo>
                    <a:pt x="0" y="423"/>
                    <a:pt x="0" y="423"/>
                    <a:pt x="0" y="423"/>
                  </a:cubicBezTo>
                  <a:cubicBezTo>
                    <a:pt x="628" y="423"/>
                    <a:pt x="628" y="423"/>
                    <a:pt x="628" y="423"/>
                  </a:cubicBezTo>
                  <a:cubicBezTo>
                    <a:pt x="628" y="23"/>
                    <a:pt x="628" y="23"/>
                    <a:pt x="628" y="23"/>
                  </a:cubicBezTo>
                  <a:cubicBezTo>
                    <a:pt x="628" y="17"/>
                    <a:pt x="626" y="11"/>
                    <a:pt x="621" y="7"/>
                  </a:cubicBezTo>
                  <a:close/>
                  <a:moveTo>
                    <a:pt x="314" y="13"/>
                  </a:moveTo>
                  <a:cubicBezTo>
                    <a:pt x="318" y="13"/>
                    <a:pt x="321" y="16"/>
                    <a:pt x="321" y="20"/>
                  </a:cubicBezTo>
                  <a:cubicBezTo>
                    <a:pt x="321" y="24"/>
                    <a:pt x="318" y="27"/>
                    <a:pt x="314" y="27"/>
                  </a:cubicBezTo>
                  <a:cubicBezTo>
                    <a:pt x="310" y="27"/>
                    <a:pt x="307" y="24"/>
                    <a:pt x="307" y="20"/>
                  </a:cubicBezTo>
                  <a:cubicBezTo>
                    <a:pt x="307" y="16"/>
                    <a:pt x="310" y="13"/>
                    <a:pt x="314" y="13"/>
                  </a:cubicBezTo>
                  <a:close/>
                  <a:moveTo>
                    <a:pt x="587" y="382"/>
                  </a:moveTo>
                  <a:cubicBezTo>
                    <a:pt x="41" y="382"/>
                    <a:pt x="41" y="382"/>
                    <a:pt x="41" y="382"/>
                  </a:cubicBezTo>
                  <a:cubicBezTo>
                    <a:pt x="41" y="41"/>
                    <a:pt x="41" y="41"/>
                    <a:pt x="41" y="41"/>
                  </a:cubicBezTo>
                  <a:cubicBezTo>
                    <a:pt x="587" y="41"/>
                    <a:pt x="587" y="41"/>
                    <a:pt x="587" y="41"/>
                  </a:cubicBezTo>
                  <a:lnTo>
                    <a:pt x="587"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1407" y="1538"/>
              <a:ext cx="800" cy="97"/>
            </a:xfrm>
            <a:custGeom>
              <a:avLst/>
              <a:gdLst>
                <a:gd name="T0" fmla="*/ 87 w 802"/>
                <a:gd name="T1" fmla="*/ 0 h 97"/>
                <a:gd name="T2" fmla="*/ 4 w 802"/>
                <a:gd name="T3" fmla="*/ 83 h 97"/>
                <a:gd name="T4" fmla="*/ 2 w 802"/>
                <a:gd name="T5" fmla="*/ 92 h 97"/>
                <a:gd name="T6" fmla="*/ 10 w 802"/>
                <a:gd name="T7" fmla="*/ 97 h 97"/>
                <a:gd name="T8" fmla="*/ 792 w 802"/>
                <a:gd name="T9" fmla="*/ 97 h 97"/>
                <a:gd name="T10" fmla="*/ 800 w 802"/>
                <a:gd name="T11" fmla="*/ 92 h 97"/>
                <a:gd name="T12" fmla="*/ 798 w 802"/>
                <a:gd name="T13" fmla="*/ 83 h 97"/>
                <a:gd name="T14" fmla="*/ 715 w 802"/>
                <a:gd name="T15" fmla="*/ 0 h 97"/>
                <a:gd name="T16" fmla="*/ 87 w 802"/>
                <a:gd name="T17" fmla="*/ 0 h 97"/>
                <a:gd name="T18" fmla="*/ 711 w 802"/>
                <a:gd name="T19" fmla="*/ 47 h 97"/>
                <a:gd name="T20" fmla="*/ 712 w 802"/>
                <a:gd name="T21" fmla="*/ 54 h 97"/>
                <a:gd name="T22" fmla="*/ 706 w 802"/>
                <a:gd name="T23" fmla="*/ 58 h 97"/>
                <a:gd name="T24" fmla="*/ 484 w 802"/>
                <a:gd name="T25" fmla="*/ 58 h 97"/>
                <a:gd name="T26" fmla="*/ 485 w 802"/>
                <a:gd name="T27" fmla="*/ 64 h 97"/>
                <a:gd name="T28" fmla="*/ 484 w 802"/>
                <a:gd name="T29" fmla="*/ 67 h 97"/>
                <a:gd name="T30" fmla="*/ 481 w 802"/>
                <a:gd name="T31" fmla="*/ 69 h 97"/>
                <a:gd name="T32" fmla="*/ 321 w 802"/>
                <a:gd name="T33" fmla="*/ 69 h 97"/>
                <a:gd name="T34" fmla="*/ 318 w 802"/>
                <a:gd name="T35" fmla="*/ 67 h 97"/>
                <a:gd name="T36" fmla="*/ 317 w 802"/>
                <a:gd name="T37" fmla="*/ 64 h 97"/>
                <a:gd name="T38" fmla="*/ 318 w 802"/>
                <a:gd name="T39" fmla="*/ 58 h 97"/>
                <a:gd name="T40" fmla="*/ 96 w 802"/>
                <a:gd name="T41" fmla="*/ 58 h 97"/>
                <a:gd name="T42" fmla="*/ 90 w 802"/>
                <a:gd name="T43" fmla="*/ 54 h 97"/>
                <a:gd name="T44" fmla="*/ 91 w 802"/>
                <a:gd name="T45" fmla="*/ 47 h 97"/>
                <a:gd name="T46" fmla="*/ 113 w 802"/>
                <a:gd name="T47" fmla="*/ 20 h 97"/>
                <a:gd name="T48" fmla="*/ 689 w 802"/>
                <a:gd name="T49" fmla="*/ 20 h 97"/>
                <a:gd name="T50" fmla="*/ 711 w 802"/>
                <a:gd name="T51"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97">
                  <a:moveTo>
                    <a:pt x="87" y="0"/>
                  </a:moveTo>
                  <a:cubicBezTo>
                    <a:pt x="4" y="83"/>
                    <a:pt x="4" y="83"/>
                    <a:pt x="4" y="83"/>
                  </a:cubicBezTo>
                  <a:cubicBezTo>
                    <a:pt x="1" y="85"/>
                    <a:pt x="0" y="89"/>
                    <a:pt x="2" y="92"/>
                  </a:cubicBezTo>
                  <a:cubicBezTo>
                    <a:pt x="3" y="95"/>
                    <a:pt x="6" y="97"/>
                    <a:pt x="10" y="97"/>
                  </a:cubicBezTo>
                  <a:cubicBezTo>
                    <a:pt x="792" y="97"/>
                    <a:pt x="792" y="97"/>
                    <a:pt x="792" y="97"/>
                  </a:cubicBezTo>
                  <a:cubicBezTo>
                    <a:pt x="796" y="97"/>
                    <a:pt x="799" y="95"/>
                    <a:pt x="800" y="92"/>
                  </a:cubicBezTo>
                  <a:cubicBezTo>
                    <a:pt x="802" y="89"/>
                    <a:pt x="801" y="85"/>
                    <a:pt x="798" y="83"/>
                  </a:cubicBezTo>
                  <a:cubicBezTo>
                    <a:pt x="715" y="0"/>
                    <a:pt x="715" y="0"/>
                    <a:pt x="715" y="0"/>
                  </a:cubicBezTo>
                  <a:lnTo>
                    <a:pt x="87" y="0"/>
                  </a:lnTo>
                  <a:close/>
                  <a:moveTo>
                    <a:pt x="711" y="47"/>
                  </a:moveTo>
                  <a:cubicBezTo>
                    <a:pt x="713" y="49"/>
                    <a:pt x="713" y="51"/>
                    <a:pt x="712" y="54"/>
                  </a:cubicBezTo>
                  <a:cubicBezTo>
                    <a:pt x="711" y="56"/>
                    <a:pt x="709" y="58"/>
                    <a:pt x="706" y="58"/>
                  </a:cubicBezTo>
                  <a:cubicBezTo>
                    <a:pt x="484" y="58"/>
                    <a:pt x="484" y="58"/>
                    <a:pt x="484" y="58"/>
                  </a:cubicBezTo>
                  <a:cubicBezTo>
                    <a:pt x="485" y="64"/>
                    <a:pt x="485" y="64"/>
                    <a:pt x="485" y="64"/>
                  </a:cubicBezTo>
                  <a:cubicBezTo>
                    <a:pt x="485" y="65"/>
                    <a:pt x="485" y="66"/>
                    <a:pt x="484" y="67"/>
                  </a:cubicBezTo>
                  <a:cubicBezTo>
                    <a:pt x="483" y="68"/>
                    <a:pt x="482" y="69"/>
                    <a:pt x="481" y="69"/>
                  </a:cubicBezTo>
                  <a:cubicBezTo>
                    <a:pt x="321" y="69"/>
                    <a:pt x="321" y="69"/>
                    <a:pt x="321" y="69"/>
                  </a:cubicBezTo>
                  <a:cubicBezTo>
                    <a:pt x="320" y="69"/>
                    <a:pt x="319" y="68"/>
                    <a:pt x="318" y="67"/>
                  </a:cubicBezTo>
                  <a:cubicBezTo>
                    <a:pt x="317" y="66"/>
                    <a:pt x="317" y="65"/>
                    <a:pt x="317" y="64"/>
                  </a:cubicBezTo>
                  <a:cubicBezTo>
                    <a:pt x="318" y="58"/>
                    <a:pt x="318" y="58"/>
                    <a:pt x="318" y="58"/>
                  </a:cubicBezTo>
                  <a:cubicBezTo>
                    <a:pt x="96" y="58"/>
                    <a:pt x="96" y="58"/>
                    <a:pt x="96" y="58"/>
                  </a:cubicBezTo>
                  <a:cubicBezTo>
                    <a:pt x="93" y="58"/>
                    <a:pt x="91" y="56"/>
                    <a:pt x="90" y="54"/>
                  </a:cubicBezTo>
                  <a:cubicBezTo>
                    <a:pt x="89" y="51"/>
                    <a:pt x="89" y="49"/>
                    <a:pt x="91" y="47"/>
                  </a:cubicBezTo>
                  <a:cubicBezTo>
                    <a:pt x="113" y="20"/>
                    <a:pt x="113" y="20"/>
                    <a:pt x="113" y="20"/>
                  </a:cubicBezTo>
                  <a:cubicBezTo>
                    <a:pt x="689" y="20"/>
                    <a:pt x="689" y="20"/>
                    <a:pt x="689" y="20"/>
                  </a:cubicBezTo>
                  <a:lnTo>
                    <a:pt x="71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noEditPoints="1"/>
            </p:cNvSpPr>
            <p:nvPr/>
          </p:nvSpPr>
          <p:spPr bwMode="auto">
            <a:xfrm>
              <a:off x="1408" y="1637"/>
              <a:ext cx="798" cy="29"/>
            </a:xfrm>
            <a:custGeom>
              <a:avLst/>
              <a:gdLst>
                <a:gd name="T0" fmla="*/ 791 w 800"/>
                <a:gd name="T1" fmla="*/ 3 h 29"/>
                <a:gd name="T2" fmla="*/ 469 w 800"/>
                <a:gd name="T3" fmla="*/ 3 h 29"/>
                <a:gd name="T4" fmla="*/ 468 w 800"/>
                <a:gd name="T5" fmla="*/ 6 h 29"/>
                <a:gd name="T6" fmla="*/ 461 w 800"/>
                <a:gd name="T7" fmla="*/ 9 h 29"/>
                <a:gd name="T8" fmla="*/ 339 w 800"/>
                <a:gd name="T9" fmla="*/ 9 h 29"/>
                <a:gd name="T10" fmla="*/ 332 w 800"/>
                <a:gd name="T11" fmla="*/ 6 h 29"/>
                <a:gd name="T12" fmla="*/ 331 w 800"/>
                <a:gd name="T13" fmla="*/ 3 h 29"/>
                <a:gd name="T14" fmla="*/ 9 w 800"/>
                <a:gd name="T15" fmla="*/ 3 h 29"/>
                <a:gd name="T16" fmla="*/ 0 w 800"/>
                <a:gd name="T17" fmla="*/ 0 h 29"/>
                <a:gd name="T18" fmla="*/ 0 w 800"/>
                <a:gd name="T19" fmla="*/ 9 h 29"/>
                <a:gd name="T20" fmla="*/ 6 w 800"/>
                <a:gd name="T21" fmla="*/ 23 h 29"/>
                <a:gd name="T22" fmla="*/ 21 w 800"/>
                <a:gd name="T23" fmla="*/ 29 h 29"/>
                <a:gd name="T24" fmla="*/ 779 w 800"/>
                <a:gd name="T25" fmla="*/ 29 h 29"/>
                <a:gd name="T26" fmla="*/ 794 w 800"/>
                <a:gd name="T27" fmla="*/ 23 h 29"/>
                <a:gd name="T28" fmla="*/ 800 w 800"/>
                <a:gd name="T29" fmla="*/ 9 h 29"/>
                <a:gd name="T30" fmla="*/ 800 w 800"/>
                <a:gd name="T31" fmla="*/ 0 h 29"/>
                <a:gd name="T32" fmla="*/ 791 w 800"/>
                <a:gd name="T33" fmla="*/ 3 h 29"/>
                <a:gd name="T34" fmla="*/ 72 w 800"/>
                <a:gd name="T35" fmla="*/ 21 h 29"/>
                <a:gd name="T36" fmla="*/ 68 w 800"/>
                <a:gd name="T37" fmla="*/ 16 h 29"/>
                <a:gd name="T38" fmla="*/ 72 w 800"/>
                <a:gd name="T39" fmla="*/ 12 h 29"/>
                <a:gd name="T40" fmla="*/ 77 w 800"/>
                <a:gd name="T41" fmla="*/ 16 h 29"/>
                <a:gd name="T42" fmla="*/ 72 w 800"/>
                <a:gd name="T43" fmla="*/ 21 h 29"/>
                <a:gd name="T44" fmla="*/ 94 w 800"/>
                <a:gd name="T45" fmla="*/ 21 h 29"/>
                <a:gd name="T46" fmla="*/ 89 w 800"/>
                <a:gd name="T47" fmla="*/ 16 h 29"/>
                <a:gd name="T48" fmla="*/ 94 w 800"/>
                <a:gd name="T49" fmla="*/ 12 h 29"/>
                <a:gd name="T50" fmla="*/ 98 w 800"/>
                <a:gd name="T51" fmla="*/ 16 h 29"/>
                <a:gd name="T52" fmla="*/ 94 w 800"/>
                <a:gd name="T53" fmla="*/ 21 h 29"/>
                <a:gd name="T54" fmla="*/ 115 w 800"/>
                <a:gd name="T55" fmla="*/ 21 h 29"/>
                <a:gd name="T56" fmla="*/ 111 w 800"/>
                <a:gd name="T57" fmla="*/ 16 h 29"/>
                <a:gd name="T58" fmla="*/ 115 w 800"/>
                <a:gd name="T59" fmla="*/ 12 h 29"/>
                <a:gd name="T60" fmla="*/ 120 w 800"/>
                <a:gd name="T61" fmla="*/ 16 h 29"/>
                <a:gd name="T62" fmla="*/ 115 w 800"/>
                <a:gd name="T6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0" h="29">
                  <a:moveTo>
                    <a:pt x="791" y="3"/>
                  </a:moveTo>
                  <a:cubicBezTo>
                    <a:pt x="469" y="3"/>
                    <a:pt x="469" y="3"/>
                    <a:pt x="469" y="3"/>
                  </a:cubicBezTo>
                  <a:cubicBezTo>
                    <a:pt x="469" y="4"/>
                    <a:pt x="468" y="5"/>
                    <a:pt x="468" y="6"/>
                  </a:cubicBezTo>
                  <a:cubicBezTo>
                    <a:pt x="466" y="8"/>
                    <a:pt x="463" y="9"/>
                    <a:pt x="461" y="9"/>
                  </a:cubicBezTo>
                  <a:cubicBezTo>
                    <a:pt x="339" y="9"/>
                    <a:pt x="339" y="9"/>
                    <a:pt x="339" y="9"/>
                  </a:cubicBezTo>
                  <a:cubicBezTo>
                    <a:pt x="337" y="9"/>
                    <a:pt x="334" y="8"/>
                    <a:pt x="332" y="6"/>
                  </a:cubicBezTo>
                  <a:cubicBezTo>
                    <a:pt x="332" y="5"/>
                    <a:pt x="331" y="4"/>
                    <a:pt x="331" y="3"/>
                  </a:cubicBezTo>
                  <a:cubicBezTo>
                    <a:pt x="9" y="3"/>
                    <a:pt x="9" y="3"/>
                    <a:pt x="9" y="3"/>
                  </a:cubicBezTo>
                  <a:cubicBezTo>
                    <a:pt x="5" y="3"/>
                    <a:pt x="2" y="2"/>
                    <a:pt x="0" y="0"/>
                  </a:cubicBezTo>
                  <a:cubicBezTo>
                    <a:pt x="0" y="9"/>
                    <a:pt x="0" y="9"/>
                    <a:pt x="0" y="9"/>
                  </a:cubicBezTo>
                  <a:cubicBezTo>
                    <a:pt x="0" y="14"/>
                    <a:pt x="2" y="19"/>
                    <a:pt x="6" y="23"/>
                  </a:cubicBezTo>
                  <a:cubicBezTo>
                    <a:pt x="10" y="27"/>
                    <a:pt x="15" y="29"/>
                    <a:pt x="21" y="29"/>
                  </a:cubicBezTo>
                  <a:cubicBezTo>
                    <a:pt x="779" y="29"/>
                    <a:pt x="779" y="29"/>
                    <a:pt x="779" y="29"/>
                  </a:cubicBezTo>
                  <a:cubicBezTo>
                    <a:pt x="785" y="29"/>
                    <a:pt x="790" y="27"/>
                    <a:pt x="794" y="23"/>
                  </a:cubicBezTo>
                  <a:cubicBezTo>
                    <a:pt x="798" y="19"/>
                    <a:pt x="800" y="14"/>
                    <a:pt x="800" y="9"/>
                  </a:cubicBezTo>
                  <a:cubicBezTo>
                    <a:pt x="800" y="0"/>
                    <a:pt x="800" y="0"/>
                    <a:pt x="800" y="0"/>
                  </a:cubicBezTo>
                  <a:cubicBezTo>
                    <a:pt x="798" y="2"/>
                    <a:pt x="795" y="3"/>
                    <a:pt x="791" y="3"/>
                  </a:cubicBezTo>
                  <a:close/>
                  <a:moveTo>
                    <a:pt x="72" y="21"/>
                  </a:moveTo>
                  <a:cubicBezTo>
                    <a:pt x="70" y="21"/>
                    <a:pt x="68" y="19"/>
                    <a:pt x="68" y="16"/>
                  </a:cubicBezTo>
                  <a:cubicBezTo>
                    <a:pt x="68" y="14"/>
                    <a:pt x="70" y="12"/>
                    <a:pt x="72" y="12"/>
                  </a:cubicBezTo>
                  <a:cubicBezTo>
                    <a:pt x="75" y="12"/>
                    <a:pt x="77" y="14"/>
                    <a:pt x="77" y="16"/>
                  </a:cubicBezTo>
                  <a:cubicBezTo>
                    <a:pt x="77" y="19"/>
                    <a:pt x="75" y="21"/>
                    <a:pt x="72" y="21"/>
                  </a:cubicBezTo>
                  <a:close/>
                  <a:moveTo>
                    <a:pt x="94" y="21"/>
                  </a:moveTo>
                  <a:cubicBezTo>
                    <a:pt x="91" y="21"/>
                    <a:pt x="89" y="19"/>
                    <a:pt x="89" y="16"/>
                  </a:cubicBezTo>
                  <a:cubicBezTo>
                    <a:pt x="89" y="14"/>
                    <a:pt x="91" y="12"/>
                    <a:pt x="94" y="12"/>
                  </a:cubicBezTo>
                  <a:cubicBezTo>
                    <a:pt x="96" y="12"/>
                    <a:pt x="98" y="14"/>
                    <a:pt x="98" y="16"/>
                  </a:cubicBezTo>
                  <a:cubicBezTo>
                    <a:pt x="98" y="19"/>
                    <a:pt x="96" y="21"/>
                    <a:pt x="94" y="21"/>
                  </a:cubicBezTo>
                  <a:close/>
                  <a:moveTo>
                    <a:pt x="115" y="21"/>
                  </a:moveTo>
                  <a:cubicBezTo>
                    <a:pt x="113" y="21"/>
                    <a:pt x="111" y="19"/>
                    <a:pt x="111" y="16"/>
                  </a:cubicBezTo>
                  <a:cubicBezTo>
                    <a:pt x="111" y="14"/>
                    <a:pt x="113" y="12"/>
                    <a:pt x="115" y="12"/>
                  </a:cubicBezTo>
                  <a:cubicBezTo>
                    <a:pt x="118" y="12"/>
                    <a:pt x="120" y="14"/>
                    <a:pt x="120" y="16"/>
                  </a:cubicBezTo>
                  <a:cubicBezTo>
                    <a:pt x="120" y="19"/>
                    <a:pt x="118" y="21"/>
                    <a:pt x="11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1624" y="1386"/>
              <a:ext cx="48" cy="56"/>
            </a:xfrm>
            <a:custGeom>
              <a:avLst/>
              <a:gdLst>
                <a:gd name="T0" fmla="*/ 48 w 48"/>
                <a:gd name="T1" fmla="*/ 56 h 56"/>
                <a:gd name="T2" fmla="*/ 0 w 48"/>
                <a:gd name="T3" fmla="*/ 56 h 56"/>
                <a:gd name="T4" fmla="*/ 0 w 48"/>
                <a:gd name="T5" fmla="*/ 5 h 56"/>
                <a:gd name="T6" fmla="*/ 2 w 48"/>
                <a:gd name="T7" fmla="*/ 2 h 56"/>
                <a:gd name="T8" fmla="*/ 5 w 48"/>
                <a:gd name="T9" fmla="*/ 0 h 56"/>
                <a:gd name="T10" fmla="*/ 43 w 48"/>
                <a:gd name="T11" fmla="*/ 0 h 56"/>
                <a:gd name="T12" fmla="*/ 47 w 48"/>
                <a:gd name="T13" fmla="*/ 2 h 56"/>
                <a:gd name="T14" fmla="*/ 48 w 48"/>
                <a:gd name="T15" fmla="*/ 5 h 56"/>
                <a:gd name="T16" fmla="*/ 48 w 48"/>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6">
                  <a:moveTo>
                    <a:pt x="48" y="56"/>
                  </a:moveTo>
                  <a:cubicBezTo>
                    <a:pt x="0" y="56"/>
                    <a:pt x="0" y="56"/>
                    <a:pt x="0" y="56"/>
                  </a:cubicBezTo>
                  <a:cubicBezTo>
                    <a:pt x="0" y="5"/>
                    <a:pt x="0" y="5"/>
                    <a:pt x="0" y="5"/>
                  </a:cubicBezTo>
                  <a:cubicBezTo>
                    <a:pt x="0" y="4"/>
                    <a:pt x="1" y="3"/>
                    <a:pt x="2" y="2"/>
                  </a:cubicBezTo>
                  <a:cubicBezTo>
                    <a:pt x="3" y="1"/>
                    <a:pt x="4" y="0"/>
                    <a:pt x="5" y="0"/>
                  </a:cubicBezTo>
                  <a:cubicBezTo>
                    <a:pt x="43" y="0"/>
                    <a:pt x="43" y="0"/>
                    <a:pt x="43" y="0"/>
                  </a:cubicBezTo>
                  <a:cubicBezTo>
                    <a:pt x="44" y="0"/>
                    <a:pt x="46" y="1"/>
                    <a:pt x="47" y="2"/>
                  </a:cubicBezTo>
                  <a:cubicBezTo>
                    <a:pt x="48" y="3"/>
                    <a:pt x="48" y="4"/>
                    <a:pt x="48" y="5"/>
                  </a:cubicBezTo>
                  <a:cubicBezTo>
                    <a:pt x="48" y="56"/>
                    <a:pt x="48" y="56"/>
                    <a:pt x="4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p:cNvSpPr>
            <p:nvPr/>
          </p:nvSpPr>
          <p:spPr bwMode="auto">
            <a:xfrm>
              <a:off x="1723" y="1314"/>
              <a:ext cx="47" cy="128"/>
            </a:xfrm>
            <a:custGeom>
              <a:avLst/>
              <a:gdLst>
                <a:gd name="T0" fmla="*/ 47 w 47"/>
                <a:gd name="T1" fmla="*/ 128 h 128"/>
                <a:gd name="T2" fmla="*/ 0 w 47"/>
                <a:gd name="T3" fmla="*/ 128 h 128"/>
                <a:gd name="T4" fmla="*/ 0 w 47"/>
                <a:gd name="T5" fmla="*/ 5 h 128"/>
                <a:gd name="T6" fmla="*/ 1 w 47"/>
                <a:gd name="T7" fmla="*/ 2 h 128"/>
                <a:gd name="T8" fmla="*/ 5 w 47"/>
                <a:gd name="T9" fmla="*/ 0 h 128"/>
                <a:gd name="T10" fmla="*/ 42 w 47"/>
                <a:gd name="T11" fmla="*/ 0 h 128"/>
                <a:gd name="T12" fmla="*/ 46 w 47"/>
                <a:gd name="T13" fmla="*/ 2 h 128"/>
                <a:gd name="T14" fmla="*/ 47 w 47"/>
                <a:gd name="T15" fmla="*/ 5 h 128"/>
                <a:gd name="T16" fmla="*/ 47 w 4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28">
                  <a:moveTo>
                    <a:pt x="47" y="128"/>
                  </a:moveTo>
                  <a:cubicBezTo>
                    <a:pt x="0" y="128"/>
                    <a:pt x="0" y="128"/>
                    <a:pt x="0" y="128"/>
                  </a:cubicBezTo>
                  <a:cubicBezTo>
                    <a:pt x="0" y="5"/>
                    <a:pt x="0" y="5"/>
                    <a:pt x="0" y="5"/>
                  </a:cubicBezTo>
                  <a:cubicBezTo>
                    <a:pt x="0" y="4"/>
                    <a:pt x="0" y="3"/>
                    <a:pt x="1" y="2"/>
                  </a:cubicBezTo>
                  <a:cubicBezTo>
                    <a:pt x="2" y="1"/>
                    <a:pt x="3" y="0"/>
                    <a:pt x="5" y="0"/>
                  </a:cubicBezTo>
                  <a:cubicBezTo>
                    <a:pt x="42" y="0"/>
                    <a:pt x="42" y="0"/>
                    <a:pt x="42" y="0"/>
                  </a:cubicBezTo>
                  <a:cubicBezTo>
                    <a:pt x="44" y="0"/>
                    <a:pt x="45" y="1"/>
                    <a:pt x="46" y="2"/>
                  </a:cubicBezTo>
                  <a:cubicBezTo>
                    <a:pt x="47" y="3"/>
                    <a:pt x="47" y="4"/>
                    <a:pt x="47" y="5"/>
                  </a:cubicBezTo>
                  <a:lnTo>
                    <a:pt x="47"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1821" y="1353"/>
              <a:ext cx="48" cy="89"/>
            </a:xfrm>
            <a:custGeom>
              <a:avLst/>
              <a:gdLst>
                <a:gd name="T0" fmla="*/ 48 w 48"/>
                <a:gd name="T1" fmla="*/ 89 h 89"/>
                <a:gd name="T2" fmla="*/ 0 w 48"/>
                <a:gd name="T3" fmla="*/ 89 h 89"/>
                <a:gd name="T4" fmla="*/ 0 w 48"/>
                <a:gd name="T5" fmla="*/ 6 h 89"/>
                <a:gd name="T6" fmla="*/ 1 w 48"/>
                <a:gd name="T7" fmla="*/ 2 h 89"/>
                <a:gd name="T8" fmla="*/ 5 w 48"/>
                <a:gd name="T9" fmla="*/ 0 h 89"/>
                <a:gd name="T10" fmla="*/ 43 w 48"/>
                <a:gd name="T11" fmla="*/ 0 h 89"/>
                <a:gd name="T12" fmla="*/ 46 w 48"/>
                <a:gd name="T13" fmla="*/ 2 h 89"/>
                <a:gd name="T14" fmla="*/ 48 w 48"/>
                <a:gd name="T15" fmla="*/ 6 h 89"/>
                <a:gd name="T16" fmla="*/ 48 w 48"/>
                <a:gd name="T1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9">
                  <a:moveTo>
                    <a:pt x="48" y="89"/>
                  </a:moveTo>
                  <a:cubicBezTo>
                    <a:pt x="0" y="89"/>
                    <a:pt x="0" y="89"/>
                    <a:pt x="0" y="89"/>
                  </a:cubicBezTo>
                  <a:cubicBezTo>
                    <a:pt x="0" y="6"/>
                    <a:pt x="0" y="6"/>
                    <a:pt x="0" y="6"/>
                  </a:cubicBezTo>
                  <a:cubicBezTo>
                    <a:pt x="0" y="4"/>
                    <a:pt x="0" y="3"/>
                    <a:pt x="1" y="2"/>
                  </a:cubicBezTo>
                  <a:cubicBezTo>
                    <a:pt x="2" y="1"/>
                    <a:pt x="4" y="0"/>
                    <a:pt x="5" y="0"/>
                  </a:cubicBezTo>
                  <a:cubicBezTo>
                    <a:pt x="43" y="0"/>
                    <a:pt x="43" y="0"/>
                    <a:pt x="43" y="0"/>
                  </a:cubicBezTo>
                  <a:cubicBezTo>
                    <a:pt x="44" y="0"/>
                    <a:pt x="45" y="1"/>
                    <a:pt x="46" y="2"/>
                  </a:cubicBezTo>
                  <a:cubicBezTo>
                    <a:pt x="47" y="3"/>
                    <a:pt x="48" y="4"/>
                    <a:pt x="48" y="6"/>
                  </a:cubicBezTo>
                  <a:cubicBezTo>
                    <a:pt x="48" y="89"/>
                    <a:pt x="48" y="89"/>
                    <a:pt x="4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1901" y="1205"/>
              <a:ext cx="84" cy="237"/>
            </a:xfrm>
            <a:custGeom>
              <a:avLst/>
              <a:gdLst>
                <a:gd name="T0" fmla="*/ 79 w 84"/>
                <a:gd name="T1" fmla="*/ 64 h 237"/>
                <a:gd name="T2" fmla="*/ 84 w 84"/>
                <a:gd name="T3" fmla="*/ 62 h 237"/>
                <a:gd name="T4" fmla="*/ 83 w 84"/>
                <a:gd name="T5" fmla="*/ 56 h 237"/>
                <a:gd name="T6" fmla="*/ 46 w 84"/>
                <a:gd name="T7" fmla="*/ 2 h 237"/>
                <a:gd name="T8" fmla="*/ 42 w 84"/>
                <a:gd name="T9" fmla="*/ 0 h 237"/>
                <a:gd name="T10" fmla="*/ 38 w 84"/>
                <a:gd name="T11" fmla="*/ 2 h 237"/>
                <a:gd name="T12" fmla="*/ 1 w 84"/>
                <a:gd name="T13" fmla="*/ 56 h 237"/>
                <a:gd name="T14" fmla="*/ 1 w 84"/>
                <a:gd name="T15" fmla="*/ 62 h 237"/>
                <a:gd name="T16" fmla="*/ 5 w 84"/>
                <a:gd name="T17" fmla="*/ 64 h 237"/>
                <a:gd name="T18" fmla="*/ 18 w 84"/>
                <a:gd name="T19" fmla="*/ 64 h 237"/>
                <a:gd name="T20" fmla="*/ 18 w 84"/>
                <a:gd name="T21" fmla="*/ 237 h 237"/>
                <a:gd name="T22" fmla="*/ 66 w 84"/>
                <a:gd name="T23" fmla="*/ 237 h 237"/>
                <a:gd name="T24" fmla="*/ 66 w 84"/>
                <a:gd name="T25" fmla="*/ 64 h 237"/>
                <a:gd name="T26" fmla="*/ 79 w 84"/>
                <a:gd name="T27" fmla="*/ 6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37">
                  <a:moveTo>
                    <a:pt x="79" y="64"/>
                  </a:moveTo>
                  <a:cubicBezTo>
                    <a:pt x="81" y="64"/>
                    <a:pt x="83" y="63"/>
                    <a:pt x="84" y="62"/>
                  </a:cubicBezTo>
                  <a:cubicBezTo>
                    <a:pt x="84" y="60"/>
                    <a:pt x="84" y="58"/>
                    <a:pt x="83" y="56"/>
                  </a:cubicBezTo>
                  <a:cubicBezTo>
                    <a:pt x="46" y="2"/>
                    <a:pt x="46" y="2"/>
                    <a:pt x="46" y="2"/>
                  </a:cubicBezTo>
                  <a:cubicBezTo>
                    <a:pt x="45" y="1"/>
                    <a:pt x="44" y="0"/>
                    <a:pt x="42" y="0"/>
                  </a:cubicBezTo>
                  <a:cubicBezTo>
                    <a:pt x="40" y="0"/>
                    <a:pt x="39" y="1"/>
                    <a:pt x="38" y="2"/>
                  </a:cubicBezTo>
                  <a:cubicBezTo>
                    <a:pt x="1" y="56"/>
                    <a:pt x="1" y="56"/>
                    <a:pt x="1" y="56"/>
                  </a:cubicBezTo>
                  <a:cubicBezTo>
                    <a:pt x="0" y="58"/>
                    <a:pt x="0" y="60"/>
                    <a:pt x="1" y="62"/>
                  </a:cubicBezTo>
                  <a:cubicBezTo>
                    <a:pt x="1" y="63"/>
                    <a:pt x="3" y="64"/>
                    <a:pt x="5" y="64"/>
                  </a:cubicBezTo>
                  <a:cubicBezTo>
                    <a:pt x="18" y="64"/>
                    <a:pt x="18" y="64"/>
                    <a:pt x="18" y="64"/>
                  </a:cubicBezTo>
                  <a:cubicBezTo>
                    <a:pt x="18" y="237"/>
                    <a:pt x="18" y="237"/>
                    <a:pt x="18" y="237"/>
                  </a:cubicBezTo>
                  <a:cubicBezTo>
                    <a:pt x="66" y="237"/>
                    <a:pt x="66" y="237"/>
                    <a:pt x="66" y="237"/>
                  </a:cubicBezTo>
                  <a:cubicBezTo>
                    <a:pt x="66" y="64"/>
                    <a:pt x="66" y="64"/>
                    <a:pt x="66" y="64"/>
                  </a:cubicBezTo>
                  <a:lnTo>
                    <a:pt x="7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1552" y="1187"/>
              <a:ext cx="510" cy="276"/>
            </a:xfrm>
            <a:custGeom>
              <a:avLst/>
              <a:gdLst>
                <a:gd name="T0" fmla="*/ 8 w 512"/>
                <a:gd name="T1" fmla="*/ 268 h 276"/>
                <a:gd name="T2" fmla="*/ 8 w 512"/>
                <a:gd name="T3" fmla="*/ 4 h 276"/>
                <a:gd name="T4" fmla="*/ 7 w 512"/>
                <a:gd name="T5" fmla="*/ 1 h 276"/>
                <a:gd name="T6" fmla="*/ 4 w 512"/>
                <a:gd name="T7" fmla="*/ 0 h 276"/>
                <a:gd name="T8" fmla="*/ 4 w 512"/>
                <a:gd name="T9" fmla="*/ 0 h 276"/>
                <a:gd name="T10" fmla="*/ 1 w 512"/>
                <a:gd name="T11" fmla="*/ 1 h 276"/>
                <a:gd name="T12" fmla="*/ 0 w 512"/>
                <a:gd name="T13" fmla="*/ 4 h 276"/>
                <a:gd name="T14" fmla="*/ 0 w 512"/>
                <a:gd name="T15" fmla="*/ 276 h 276"/>
                <a:gd name="T16" fmla="*/ 508 w 512"/>
                <a:gd name="T17" fmla="*/ 276 h 276"/>
                <a:gd name="T18" fmla="*/ 511 w 512"/>
                <a:gd name="T19" fmla="*/ 275 h 276"/>
                <a:gd name="T20" fmla="*/ 512 w 512"/>
                <a:gd name="T21" fmla="*/ 272 h 276"/>
                <a:gd name="T22" fmla="*/ 512 w 512"/>
                <a:gd name="T23" fmla="*/ 272 h 276"/>
                <a:gd name="T24" fmla="*/ 511 w 512"/>
                <a:gd name="T25" fmla="*/ 269 h 276"/>
                <a:gd name="T26" fmla="*/ 508 w 512"/>
                <a:gd name="T27" fmla="*/ 268 h 276"/>
                <a:gd name="T28" fmla="*/ 8 w 512"/>
                <a:gd name="T29" fmla="*/ 26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2" h="276">
                  <a:moveTo>
                    <a:pt x="8" y="268"/>
                  </a:moveTo>
                  <a:cubicBezTo>
                    <a:pt x="8" y="4"/>
                    <a:pt x="8" y="4"/>
                    <a:pt x="8" y="4"/>
                  </a:cubicBezTo>
                  <a:cubicBezTo>
                    <a:pt x="8" y="3"/>
                    <a:pt x="8" y="2"/>
                    <a:pt x="7" y="1"/>
                  </a:cubicBezTo>
                  <a:cubicBezTo>
                    <a:pt x="6" y="1"/>
                    <a:pt x="5" y="0"/>
                    <a:pt x="4" y="0"/>
                  </a:cubicBezTo>
                  <a:cubicBezTo>
                    <a:pt x="4" y="0"/>
                    <a:pt x="4" y="0"/>
                    <a:pt x="4" y="0"/>
                  </a:cubicBezTo>
                  <a:cubicBezTo>
                    <a:pt x="3" y="0"/>
                    <a:pt x="2" y="1"/>
                    <a:pt x="1" y="1"/>
                  </a:cubicBezTo>
                  <a:cubicBezTo>
                    <a:pt x="0" y="2"/>
                    <a:pt x="0" y="3"/>
                    <a:pt x="0" y="4"/>
                  </a:cubicBezTo>
                  <a:cubicBezTo>
                    <a:pt x="0" y="276"/>
                    <a:pt x="0" y="276"/>
                    <a:pt x="0" y="276"/>
                  </a:cubicBezTo>
                  <a:cubicBezTo>
                    <a:pt x="508" y="276"/>
                    <a:pt x="508" y="276"/>
                    <a:pt x="508" y="276"/>
                  </a:cubicBezTo>
                  <a:cubicBezTo>
                    <a:pt x="509" y="276"/>
                    <a:pt x="510" y="276"/>
                    <a:pt x="511" y="275"/>
                  </a:cubicBezTo>
                  <a:cubicBezTo>
                    <a:pt x="512" y="274"/>
                    <a:pt x="512" y="273"/>
                    <a:pt x="512" y="272"/>
                  </a:cubicBezTo>
                  <a:cubicBezTo>
                    <a:pt x="512" y="272"/>
                    <a:pt x="512" y="272"/>
                    <a:pt x="512" y="272"/>
                  </a:cubicBezTo>
                  <a:cubicBezTo>
                    <a:pt x="512" y="271"/>
                    <a:pt x="512" y="270"/>
                    <a:pt x="511" y="269"/>
                  </a:cubicBezTo>
                  <a:cubicBezTo>
                    <a:pt x="510" y="268"/>
                    <a:pt x="509" y="268"/>
                    <a:pt x="508" y="268"/>
                  </a:cubicBezTo>
                  <a:cubicBezTo>
                    <a:pt x="8" y="268"/>
                    <a:pt x="8" y="268"/>
                    <a:pt x="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7" name="直接连接符 33"/>
          <p:cNvCxnSpPr/>
          <p:nvPr/>
        </p:nvCxnSpPr>
        <p:spPr>
          <a:xfrm>
            <a:off x="7916145" y="3789236"/>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8" name="矩形 7"/>
          <p:cNvSpPr/>
          <p:nvPr/>
        </p:nvSpPr>
        <p:spPr>
          <a:xfrm>
            <a:off x="7778297" y="3777941"/>
            <a:ext cx="3550973" cy="369332"/>
          </a:xfrm>
          <a:prstGeom prst="rect">
            <a:avLst/>
          </a:prstGeom>
        </p:spPr>
        <p:txBody>
          <a:bodyPr wrap="none">
            <a:spAutoFit/>
          </a:bodyPr>
          <a:lstStyle/>
          <a:p>
            <a:pPr algn="ctr" defTabSz="609585"/>
            <a:r>
              <a:rPr lang="en-US" altLang="zh-TW" b="1" dirty="0">
                <a:solidFill>
                  <a:srgbClr val="FF0000"/>
                </a:solidFill>
                <a:latin typeface="微軟正黑體" panose="020B0604030504040204" pitchFamily="34" charset="-120"/>
                <a:ea typeface="微軟正黑體" panose="020B0604030504040204" pitchFamily="34" charset="-120"/>
              </a:rPr>
              <a:t>109</a:t>
            </a:r>
            <a:r>
              <a:rPr lang="zh-TW" altLang="en-US" b="1" dirty="0">
                <a:solidFill>
                  <a:srgbClr val="FF0000"/>
                </a:solidFill>
                <a:latin typeface="微軟正黑體" panose="020B0604030504040204" pitchFamily="34" charset="-120"/>
                <a:ea typeface="微軟正黑體" panose="020B0604030504040204" pitchFamily="34" charset="-120"/>
              </a:rPr>
              <a:t>年計畫累計達成校數：</a:t>
            </a:r>
            <a:r>
              <a:rPr lang="en-US" altLang="zh-TW" b="1" dirty="0">
                <a:solidFill>
                  <a:srgbClr val="FF0000"/>
                </a:solidFill>
                <a:latin typeface="微軟正黑體" panose="020B0604030504040204" pitchFamily="34" charset="-120"/>
                <a:ea typeface="微軟正黑體" panose="020B0604030504040204" pitchFamily="34" charset="-120"/>
              </a:rPr>
              <a:t>243</a:t>
            </a:r>
            <a:r>
              <a:rPr lang="zh-TW" altLang="en-US" b="1" dirty="0">
                <a:solidFill>
                  <a:srgbClr val="FF0000"/>
                </a:solidFill>
                <a:latin typeface="微軟正黑體" panose="020B0604030504040204" pitchFamily="34" charset="-120"/>
                <a:ea typeface="微軟正黑體" panose="020B0604030504040204" pitchFamily="34" charset="-120"/>
              </a:rPr>
              <a:t>臺</a:t>
            </a:r>
            <a:endParaRPr lang="zh-CN" altLang="en-US" b="1" dirty="0">
              <a:solidFill>
                <a:srgbClr val="FF0000"/>
              </a:solidFill>
              <a:latin typeface="微軟正黑體" panose="020B0604030504040204" pitchFamily="34" charset="-120"/>
              <a:ea typeface="微軟正黑體" panose="020B0604030504040204" pitchFamily="34" charset="-120"/>
            </a:endParaRPr>
          </a:p>
        </p:txBody>
      </p:sp>
      <p:sp>
        <p:nvSpPr>
          <p:cNvPr id="9" name="文本框 42"/>
          <p:cNvSpPr txBox="1"/>
          <p:nvPr/>
        </p:nvSpPr>
        <p:spPr>
          <a:xfrm>
            <a:off x="7327911" y="2777330"/>
            <a:ext cx="2360423" cy="1092607"/>
          </a:xfrm>
          <a:prstGeom prst="rect">
            <a:avLst/>
          </a:prstGeom>
          <a:noFill/>
        </p:spPr>
        <p:txBody>
          <a:bodyPr wrap="square" rtlCol="0">
            <a:spAutoFit/>
          </a:bodyPr>
          <a:lstStyle/>
          <a:p>
            <a:pPr algn="ctr">
              <a:lnSpc>
                <a:spcPts val="7800"/>
              </a:lnSpc>
            </a:pPr>
            <a:r>
              <a:rPr lang="en-US" altLang="zh-TW" sz="8000" b="1" dirty="0">
                <a:solidFill>
                  <a:srgbClr val="002060"/>
                </a:solidFill>
              </a:rPr>
              <a:t>243</a:t>
            </a:r>
            <a:r>
              <a:rPr lang="zh-TW" altLang="en-US" sz="2800" b="1" dirty="0">
                <a:solidFill>
                  <a:srgbClr val="002060"/>
                </a:solidFill>
              </a:rPr>
              <a:t>臺</a:t>
            </a:r>
            <a:endParaRPr lang="zh-CN" altLang="en-US" sz="6000" b="1" dirty="0">
              <a:solidFill>
                <a:srgbClr val="002060"/>
              </a:solidFill>
            </a:endParaRPr>
          </a:p>
        </p:txBody>
      </p:sp>
      <p:grpSp>
        <p:nvGrpSpPr>
          <p:cNvPr id="19" name="Group 113"/>
          <p:cNvGrpSpPr>
            <a:grpSpLocks noChangeAspect="1"/>
          </p:cNvGrpSpPr>
          <p:nvPr/>
        </p:nvGrpSpPr>
        <p:grpSpPr bwMode="auto">
          <a:xfrm>
            <a:off x="8829451" y="4239750"/>
            <a:ext cx="1407505" cy="1366393"/>
            <a:chOff x="554" y="2103"/>
            <a:chExt cx="582" cy="565"/>
          </a:xfrm>
          <a:solidFill>
            <a:schemeClr val="accent6"/>
          </a:solidFill>
        </p:grpSpPr>
        <p:sp>
          <p:nvSpPr>
            <p:cNvPr id="23" name="Freeform 114"/>
            <p:cNvSpPr>
              <a:spLocks noEditPoints="1"/>
            </p:cNvSpPr>
            <p:nvPr/>
          </p:nvSpPr>
          <p:spPr bwMode="auto">
            <a:xfrm>
              <a:off x="555" y="2103"/>
              <a:ext cx="581" cy="242"/>
            </a:xfrm>
            <a:custGeom>
              <a:avLst/>
              <a:gdLst>
                <a:gd name="T0" fmla="*/ 789 w 798"/>
                <a:gd name="T1" fmla="*/ 297 h 333"/>
                <a:gd name="T2" fmla="*/ 411 w 798"/>
                <a:gd name="T3" fmla="*/ 5 h 333"/>
                <a:gd name="T4" fmla="*/ 399 w 798"/>
                <a:gd name="T5" fmla="*/ 0 h 333"/>
                <a:gd name="T6" fmla="*/ 387 w 798"/>
                <a:gd name="T7" fmla="*/ 5 h 333"/>
                <a:gd name="T8" fmla="*/ 9 w 798"/>
                <a:gd name="T9" fmla="*/ 297 h 333"/>
                <a:gd name="T10" fmla="*/ 2 w 798"/>
                <a:gd name="T11" fmla="*/ 319 h 333"/>
                <a:gd name="T12" fmla="*/ 22 w 798"/>
                <a:gd name="T13" fmla="*/ 333 h 333"/>
                <a:gd name="T14" fmla="*/ 776 w 798"/>
                <a:gd name="T15" fmla="*/ 333 h 333"/>
                <a:gd name="T16" fmla="*/ 796 w 798"/>
                <a:gd name="T17" fmla="*/ 319 h 333"/>
                <a:gd name="T18" fmla="*/ 789 w 798"/>
                <a:gd name="T19" fmla="*/ 297 h 333"/>
                <a:gd name="T20" fmla="*/ 235 w 798"/>
                <a:gd name="T21" fmla="*/ 240 h 333"/>
                <a:gd name="T22" fmla="*/ 399 w 798"/>
                <a:gd name="T23" fmla="*/ 113 h 333"/>
                <a:gd name="T24" fmla="*/ 563 w 798"/>
                <a:gd name="T25" fmla="*/ 240 h 333"/>
                <a:gd name="T26" fmla="*/ 235 w 798"/>
                <a:gd name="T27" fmla="*/ 24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8" h="333">
                  <a:moveTo>
                    <a:pt x="789" y="297"/>
                  </a:moveTo>
                  <a:cubicBezTo>
                    <a:pt x="411" y="5"/>
                    <a:pt x="411" y="5"/>
                    <a:pt x="411" y="5"/>
                  </a:cubicBezTo>
                  <a:cubicBezTo>
                    <a:pt x="408" y="2"/>
                    <a:pt x="404" y="0"/>
                    <a:pt x="399" y="0"/>
                  </a:cubicBezTo>
                  <a:cubicBezTo>
                    <a:pt x="394" y="0"/>
                    <a:pt x="390" y="2"/>
                    <a:pt x="387" y="5"/>
                  </a:cubicBezTo>
                  <a:cubicBezTo>
                    <a:pt x="9" y="297"/>
                    <a:pt x="9" y="297"/>
                    <a:pt x="9" y="297"/>
                  </a:cubicBezTo>
                  <a:cubicBezTo>
                    <a:pt x="3" y="302"/>
                    <a:pt x="0" y="311"/>
                    <a:pt x="2" y="319"/>
                  </a:cubicBezTo>
                  <a:cubicBezTo>
                    <a:pt x="5" y="328"/>
                    <a:pt x="13" y="333"/>
                    <a:pt x="22" y="333"/>
                  </a:cubicBezTo>
                  <a:cubicBezTo>
                    <a:pt x="776" y="333"/>
                    <a:pt x="776" y="333"/>
                    <a:pt x="776" y="333"/>
                  </a:cubicBezTo>
                  <a:cubicBezTo>
                    <a:pt x="785" y="333"/>
                    <a:pt x="793" y="328"/>
                    <a:pt x="796" y="319"/>
                  </a:cubicBezTo>
                  <a:cubicBezTo>
                    <a:pt x="798" y="311"/>
                    <a:pt x="795" y="302"/>
                    <a:pt x="789" y="297"/>
                  </a:cubicBezTo>
                  <a:close/>
                  <a:moveTo>
                    <a:pt x="235" y="240"/>
                  </a:moveTo>
                  <a:cubicBezTo>
                    <a:pt x="399" y="113"/>
                    <a:pt x="399" y="113"/>
                    <a:pt x="399" y="113"/>
                  </a:cubicBezTo>
                  <a:cubicBezTo>
                    <a:pt x="563" y="240"/>
                    <a:pt x="563" y="240"/>
                    <a:pt x="563" y="240"/>
                  </a:cubicBezTo>
                  <a:lnTo>
                    <a:pt x="235"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115"/>
            <p:cNvSpPr>
              <a:spLocks/>
            </p:cNvSpPr>
            <p:nvPr/>
          </p:nvSpPr>
          <p:spPr bwMode="auto">
            <a:xfrm>
              <a:off x="62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116"/>
            <p:cNvSpPr>
              <a:spLocks/>
            </p:cNvSpPr>
            <p:nvPr/>
          </p:nvSpPr>
          <p:spPr bwMode="auto">
            <a:xfrm>
              <a:off x="78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17"/>
            <p:cNvSpPr>
              <a:spLocks/>
            </p:cNvSpPr>
            <p:nvPr/>
          </p:nvSpPr>
          <p:spPr bwMode="auto">
            <a:xfrm>
              <a:off x="947"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7" name="Freeform 118"/>
            <p:cNvSpPr>
              <a:spLocks/>
            </p:cNvSpPr>
            <p:nvPr/>
          </p:nvSpPr>
          <p:spPr bwMode="auto">
            <a:xfrm>
              <a:off x="554" y="2600"/>
              <a:ext cx="582" cy="68"/>
            </a:xfrm>
            <a:custGeom>
              <a:avLst/>
              <a:gdLst>
                <a:gd name="T0" fmla="*/ 733 w 800"/>
                <a:gd name="T1" fmla="*/ 47 h 94"/>
                <a:gd name="T2" fmla="*/ 733 w 800"/>
                <a:gd name="T3" fmla="*/ 14 h 94"/>
                <a:gd name="T4" fmla="*/ 729 w 800"/>
                <a:gd name="T5" fmla="*/ 4 h 94"/>
                <a:gd name="T6" fmla="*/ 720 w 800"/>
                <a:gd name="T7" fmla="*/ 0 h 94"/>
                <a:gd name="T8" fmla="*/ 80 w 800"/>
                <a:gd name="T9" fmla="*/ 0 h 94"/>
                <a:gd name="T10" fmla="*/ 71 w 800"/>
                <a:gd name="T11" fmla="*/ 4 h 94"/>
                <a:gd name="T12" fmla="*/ 67 w 800"/>
                <a:gd name="T13" fmla="*/ 14 h 94"/>
                <a:gd name="T14" fmla="*/ 67 w 800"/>
                <a:gd name="T15" fmla="*/ 47 h 94"/>
                <a:gd name="T16" fmla="*/ 13 w 800"/>
                <a:gd name="T17" fmla="*/ 47 h 94"/>
                <a:gd name="T18" fmla="*/ 4 w 800"/>
                <a:gd name="T19" fmla="*/ 51 h 94"/>
                <a:gd name="T20" fmla="*/ 0 w 800"/>
                <a:gd name="T21" fmla="*/ 60 h 94"/>
                <a:gd name="T22" fmla="*/ 0 w 800"/>
                <a:gd name="T23" fmla="*/ 94 h 94"/>
                <a:gd name="T24" fmla="*/ 800 w 800"/>
                <a:gd name="T25" fmla="*/ 94 h 94"/>
                <a:gd name="T26" fmla="*/ 800 w 800"/>
                <a:gd name="T27" fmla="*/ 60 h 94"/>
                <a:gd name="T28" fmla="*/ 796 w 800"/>
                <a:gd name="T29" fmla="*/ 51 h 94"/>
                <a:gd name="T30" fmla="*/ 787 w 800"/>
                <a:gd name="T31" fmla="*/ 47 h 94"/>
                <a:gd name="T32" fmla="*/ 733 w 800"/>
                <a:gd name="T3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94">
                  <a:moveTo>
                    <a:pt x="733" y="47"/>
                  </a:moveTo>
                  <a:cubicBezTo>
                    <a:pt x="733" y="14"/>
                    <a:pt x="733" y="14"/>
                    <a:pt x="733" y="14"/>
                  </a:cubicBezTo>
                  <a:cubicBezTo>
                    <a:pt x="733" y="10"/>
                    <a:pt x="732" y="7"/>
                    <a:pt x="729" y="4"/>
                  </a:cubicBezTo>
                  <a:cubicBezTo>
                    <a:pt x="727" y="2"/>
                    <a:pt x="723" y="0"/>
                    <a:pt x="720" y="0"/>
                  </a:cubicBezTo>
                  <a:cubicBezTo>
                    <a:pt x="80" y="0"/>
                    <a:pt x="80" y="0"/>
                    <a:pt x="80" y="0"/>
                  </a:cubicBezTo>
                  <a:cubicBezTo>
                    <a:pt x="77" y="0"/>
                    <a:pt x="73" y="2"/>
                    <a:pt x="71" y="4"/>
                  </a:cubicBezTo>
                  <a:cubicBezTo>
                    <a:pt x="68" y="7"/>
                    <a:pt x="67" y="10"/>
                    <a:pt x="67" y="14"/>
                  </a:cubicBezTo>
                  <a:cubicBezTo>
                    <a:pt x="67" y="47"/>
                    <a:pt x="67" y="47"/>
                    <a:pt x="67" y="47"/>
                  </a:cubicBezTo>
                  <a:cubicBezTo>
                    <a:pt x="13" y="47"/>
                    <a:pt x="13" y="47"/>
                    <a:pt x="13" y="47"/>
                  </a:cubicBezTo>
                  <a:cubicBezTo>
                    <a:pt x="10" y="47"/>
                    <a:pt x="7" y="48"/>
                    <a:pt x="4" y="51"/>
                  </a:cubicBezTo>
                  <a:cubicBezTo>
                    <a:pt x="1" y="53"/>
                    <a:pt x="0" y="57"/>
                    <a:pt x="0" y="60"/>
                  </a:cubicBezTo>
                  <a:cubicBezTo>
                    <a:pt x="0" y="94"/>
                    <a:pt x="0" y="94"/>
                    <a:pt x="0" y="94"/>
                  </a:cubicBezTo>
                  <a:cubicBezTo>
                    <a:pt x="800" y="94"/>
                    <a:pt x="800" y="94"/>
                    <a:pt x="800" y="94"/>
                  </a:cubicBezTo>
                  <a:cubicBezTo>
                    <a:pt x="800" y="60"/>
                    <a:pt x="800" y="60"/>
                    <a:pt x="800" y="60"/>
                  </a:cubicBezTo>
                  <a:cubicBezTo>
                    <a:pt x="800" y="57"/>
                    <a:pt x="799" y="53"/>
                    <a:pt x="796" y="51"/>
                  </a:cubicBezTo>
                  <a:cubicBezTo>
                    <a:pt x="794" y="48"/>
                    <a:pt x="790" y="47"/>
                    <a:pt x="787" y="47"/>
                  </a:cubicBezTo>
                  <a:lnTo>
                    <a:pt x="73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cxnSp>
        <p:nvCxnSpPr>
          <p:cNvPr id="20" name="直接连接符 36"/>
          <p:cNvCxnSpPr/>
          <p:nvPr/>
        </p:nvCxnSpPr>
        <p:spPr>
          <a:xfrm>
            <a:off x="7723916" y="5696255"/>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21" name="矩形 20"/>
          <p:cNvSpPr/>
          <p:nvPr/>
        </p:nvSpPr>
        <p:spPr>
          <a:xfrm>
            <a:off x="7924085" y="5685714"/>
            <a:ext cx="3297699" cy="369332"/>
          </a:xfrm>
          <a:prstGeom prst="rect">
            <a:avLst/>
          </a:prstGeom>
        </p:spPr>
        <p:txBody>
          <a:bodyPr wrap="none">
            <a:spAutoFit/>
          </a:bodyPr>
          <a:lstStyle/>
          <a:p>
            <a:pPr algn="ctr" defTabSz="609585"/>
            <a:r>
              <a:rPr lang="en-US" altLang="zh-TW" b="1" dirty="0">
                <a:solidFill>
                  <a:srgbClr val="FF0000"/>
                </a:solidFill>
                <a:latin typeface="微軟正黑體" panose="020B0604030504040204" pitchFamily="34" charset="-120"/>
                <a:ea typeface="微軟正黑體" panose="020B0604030504040204" pitchFamily="34" charset="-120"/>
              </a:rPr>
              <a:t>109</a:t>
            </a:r>
            <a:r>
              <a:rPr lang="zh-TW" altLang="en-US" b="1" dirty="0">
                <a:solidFill>
                  <a:srgbClr val="FF0000"/>
                </a:solidFill>
                <a:latin typeface="微軟正黑體" panose="020B0604030504040204" pitchFamily="34" charset="-120"/>
                <a:ea typeface="微軟正黑體" panose="020B0604030504040204" pitchFamily="34" charset="-120"/>
              </a:rPr>
              <a:t>年計畫累計達成率：</a:t>
            </a:r>
            <a:r>
              <a:rPr lang="en-US" altLang="zh-TW" b="1" dirty="0">
                <a:solidFill>
                  <a:srgbClr val="FF0000"/>
                </a:solidFill>
                <a:latin typeface="微軟正黑體" panose="020B0604030504040204" pitchFamily="34" charset="-120"/>
                <a:ea typeface="微軟正黑體" panose="020B0604030504040204" pitchFamily="34" charset="-120"/>
              </a:rPr>
              <a:t>100%</a:t>
            </a:r>
            <a:endParaRPr lang="zh-CN" altLang="en-US" b="1" dirty="0">
              <a:solidFill>
                <a:srgbClr val="FF0000"/>
              </a:solidFill>
              <a:latin typeface="微軟正黑體" panose="020B0604030504040204" pitchFamily="34" charset="-120"/>
              <a:ea typeface="微軟正黑體" panose="020B0604030504040204" pitchFamily="34" charset="-120"/>
            </a:endParaRPr>
          </a:p>
        </p:txBody>
      </p:sp>
      <p:cxnSp>
        <p:nvCxnSpPr>
          <p:cNvPr id="28" name="直接连接符 50"/>
          <p:cNvCxnSpPr/>
          <p:nvPr/>
        </p:nvCxnSpPr>
        <p:spPr>
          <a:xfrm>
            <a:off x="7809116" y="2185883"/>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pic>
        <p:nvPicPr>
          <p:cNvPr id="31" name="圖片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597" y="1691186"/>
            <a:ext cx="7135432" cy="4371595"/>
          </a:xfrm>
          <a:prstGeom prst="rect">
            <a:avLst/>
          </a:prstGeom>
        </p:spPr>
      </p:pic>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3" name="文字版面配置區 1">
            <a:extLst>
              <a:ext uri="{FF2B5EF4-FFF2-40B4-BE49-F238E27FC236}">
                <a16:creationId xmlns:a16="http://schemas.microsoft.com/office/drawing/2014/main" id="{1EE2B6FB-D141-4C77-8DAB-5555C496E54E}"/>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02-6</a:t>
            </a:r>
            <a:endParaRPr lang="zh-TW" altLang="en-US" sz="3400" dirty="0"/>
          </a:p>
        </p:txBody>
      </p:sp>
      <p:sp>
        <p:nvSpPr>
          <p:cNvPr id="34" name="文字方塊 33">
            <a:extLst>
              <a:ext uri="{FF2B5EF4-FFF2-40B4-BE49-F238E27FC236}">
                <a16:creationId xmlns:a16="http://schemas.microsoft.com/office/drawing/2014/main" id="{A9E1C2E5-B648-4619-9B1B-65ED36B7313B}"/>
              </a:ext>
            </a:extLst>
          </p:cNvPr>
          <p:cNvSpPr txBox="1"/>
          <p:nvPr/>
        </p:nvSpPr>
        <p:spPr>
          <a:xfrm>
            <a:off x="7631275" y="1780908"/>
            <a:ext cx="1590152" cy="523092"/>
          </a:xfrm>
          <a:prstGeom prst="rect">
            <a:avLst/>
          </a:prstGeom>
          <a:solidFill>
            <a:schemeClr val="accent6">
              <a:lumMod val="50000"/>
            </a:schemeClr>
          </a:solidFill>
        </p:spPr>
        <p:txBody>
          <a:bodyPr wrap="square" rtlCol="0">
            <a:spAutoFit/>
          </a:bodyPr>
          <a:lstStyle/>
          <a:p>
            <a:pPr algn="ctr">
              <a:lnSpc>
                <a:spcPct val="130000"/>
              </a:lnSpc>
              <a:spcBef>
                <a:spcPts val="600"/>
              </a:spcBef>
            </a:pPr>
            <a:r>
              <a:rPr lang="zh-TW" altLang="en-US" sz="2400" b="1" kern="0" dirty="0">
                <a:solidFill>
                  <a:schemeClr val="bg1"/>
                </a:solidFill>
                <a:latin typeface="微軟正黑體" panose="020B0604030504040204" pitchFamily="34" charset="-120"/>
                <a:ea typeface="微軟正黑體" panose="020B0604030504040204" pitchFamily="34" charset="-120"/>
                <a:cs typeface="+mn-ea"/>
                <a:sym typeface="+mn-lt"/>
              </a:rPr>
              <a:t>累計建置</a:t>
            </a:r>
          </a:p>
        </p:txBody>
      </p:sp>
      <p:sp>
        <p:nvSpPr>
          <p:cNvPr id="38" name="文本框 42"/>
          <p:cNvSpPr txBox="1"/>
          <p:nvPr/>
        </p:nvSpPr>
        <p:spPr>
          <a:xfrm>
            <a:off x="7460287" y="4646296"/>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100%</a:t>
            </a:r>
            <a:endParaRPr lang="zh-CN" altLang="en-US" sz="4000" b="1" dirty="0">
              <a:solidFill>
                <a:srgbClr val="002060"/>
              </a:solidFill>
            </a:endParaRPr>
          </a:p>
        </p:txBody>
      </p:sp>
      <p:sp>
        <p:nvSpPr>
          <p:cNvPr id="2" name="剪去單一角落矩形 1"/>
          <p:cNvSpPr/>
          <p:nvPr/>
        </p:nvSpPr>
        <p:spPr>
          <a:xfrm>
            <a:off x="7566523" y="2363168"/>
            <a:ext cx="1654904"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國中小</a:t>
            </a:r>
          </a:p>
        </p:txBody>
      </p:sp>
      <p:sp>
        <p:nvSpPr>
          <p:cNvPr id="43" name="剪去單一角落矩形 42"/>
          <p:cNvSpPr/>
          <p:nvPr/>
        </p:nvSpPr>
        <p:spPr>
          <a:xfrm>
            <a:off x="7599815" y="4430881"/>
            <a:ext cx="1656012"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latin typeface="微軟正黑體" panose="020B0604030504040204" pitchFamily="34" charset="-120"/>
                <a:ea typeface="微軟正黑體" panose="020B0604030504040204" pitchFamily="34" charset="-120"/>
              </a:rPr>
              <a:t>國中小</a:t>
            </a:r>
          </a:p>
        </p:txBody>
      </p:sp>
      <p:sp>
        <p:nvSpPr>
          <p:cNvPr id="40" name="文字方塊 39">
            <a:extLst>
              <a:ext uri="{FF2B5EF4-FFF2-40B4-BE49-F238E27FC236}">
                <a16:creationId xmlns:a16="http://schemas.microsoft.com/office/drawing/2014/main" id="{FB639BFB-4454-4E42-98DB-5BB57664DA4E}"/>
              </a:ext>
            </a:extLst>
          </p:cNvPr>
          <p:cNvSpPr txBox="1"/>
          <p:nvPr/>
        </p:nvSpPr>
        <p:spPr>
          <a:xfrm>
            <a:off x="8003629" y="109686"/>
            <a:ext cx="4062010" cy="984885"/>
          </a:xfrm>
          <a:prstGeom prst="rect">
            <a:avLst/>
          </a:prstGeom>
          <a:solidFill>
            <a:schemeClr val="accent6">
              <a:lumMod val="60000"/>
              <a:lumOff val="40000"/>
            </a:schemeClr>
          </a:solidFill>
          <a:ln>
            <a:solidFill>
              <a:srgbClr val="0070C0"/>
            </a:solidFill>
          </a:ln>
        </p:spPr>
        <p:txBody>
          <a:bodyPr wrap="square" rtlCol="0">
            <a:spAutoFit/>
          </a:bodyPr>
          <a:lstStyle/>
          <a:p>
            <a:pPr algn="ctr">
              <a:spcBef>
                <a:spcPts val="600"/>
              </a:spcBef>
            </a:pP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本市國中小共</a:t>
            </a:r>
            <a:r>
              <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243</a:t>
            </a:r>
            <a:r>
              <a:rPr lang="zh-TW" altLang="en-US"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校</a:t>
            </a:r>
            <a:endParaRPr lang="en-US" altLang="zh-TW" sz="1600" b="1" u="sng"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endParaRPr>
          </a:p>
          <a:p>
            <a:pPr>
              <a:spcBef>
                <a:spcPts val="600"/>
              </a:spcBef>
            </a:pP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108</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國中小校務系統集中率：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60%</a:t>
            </a:r>
          </a:p>
          <a:p>
            <a:pPr>
              <a:spcBef>
                <a:spcPts val="600"/>
              </a:spcBef>
            </a:pP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109</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年 </a:t>
            </a:r>
            <a:r>
              <a:rPr lang="en-US" altLang="zh-TW"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a:t>
            </a:r>
            <a:r>
              <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rPr>
              <a:t> 國中小校務系統集中率：</a:t>
            </a:r>
            <a:r>
              <a:rPr lang="en-US" altLang="zh-TW" sz="1600" b="1" kern="0" dirty="0">
                <a:solidFill>
                  <a:srgbClr val="E73A1C"/>
                </a:solidFill>
                <a:latin typeface="微軟正黑體" panose="020B0604030504040204" pitchFamily="34" charset="-120"/>
                <a:ea typeface="微軟正黑體" panose="020B0604030504040204" pitchFamily="34" charset="-120"/>
                <a:cs typeface="+mn-ea"/>
                <a:sym typeface="+mn-lt"/>
              </a:rPr>
              <a:t>100%</a:t>
            </a:r>
            <a:endParaRPr lang="zh-TW" altLang="en-US" sz="1600" b="1" kern="0" dirty="0">
              <a:solidFill>
                <a:schemeClr val="accent6">
                  <a:lumMod val="50000"/>
                </a:schemeClr>
              </a:solidFill>
              <a:latin typeface="微軟正黑體" panose="020B0604030504040204" pitchFamily="34" charset="-120"/>
              <a:ea typeface="微軟正黑體" panose="020B0604030504040204" pitchFamily="34" charset="-120"/>
              <a:cs typeface="+mn-ea"/>
              <a:sym typeface="+mn-lt"/>
            </a:endParaRPr>
          </a:p>
        </p:txBody>
      </p:sp>
    </p:spTree>
    <p:extLst>
      <p:ext uri="{BB962C8B-B14F-4D97-AF65-F5344CB8AC3E}">
        <p14:creationId xmlns:p14="http://schemas.microsoft.com/office/powerpoint/2010/main" val="2016878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83559" y="251215"/>
            <a:ext cx="8341342" cy="652366"/>
          </a:xfrm>
        </p:spPr>
        <p:txBody>
          <a:bodyPr/>
          <a:lstStyle/>
          <a:p>
            <a:r>
              <a:rPr lang="zh-TW" altLang="en-US" dirty="0">
                <a:solidFill>
                  <a:schemeClr val="accent6">
                    <a:lumMod val="50000"/>
                  </a:schemeClr>
                </a:solidFill>
              </a:rPr>
              <a:t>縣市端網路架構圖</a:t>
            </a:r>
            <a:endParaRPr lang="zh-TW" altLang="en-US" dirty="0">
              <a:solidFill>
                <a:srgbClr val="F23C00"/>
              </a:solidFill>
              <a:effectLst/>
            </a:endParaRPr>
          </a:p>
        </p:txBody>
      </p:sp>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8225" y="854582"/>
            <a:ext cx="9750830" cy="5484842"/>
          </a:xfrm>
          <a:prstGeom prst="rect">
            <a:avLst/>
          </a:prstGeom>
        </p:spPr>
      </p:pic>
      <p:pic>
        <p:nvPicPr>
          <p:cNvPr id="6" name="圖片 5">
            <a:extLst>
              <a:ext uri="{FF2B5EF4-FFF2-40B4-BE49-F238E27FC236}">
                <a16:creationId xmlns:a16="http://schemas.microsoft.com/office/drawing/2014/main" id="{A38CB843-8C1B-5F49-8301-D23364A059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033" y="56199"/>
            <a:ext cx="1347967" cy="1599587"/>
          </a:xfrm>
          <a:prstGeom prst="rect">
            <a:avLst/>
          </a:prstGeom>
        </p:spPr>
      </p:pic>
      <p:sp>
        <p:nvSpPr>
          <p:cNvPr id="4" name="圓角矩形 3">
            <a:extLst>
              <a:ext uri="{FF2B5EF4-FFF2-40B4-BE49-F238E27FC236}">
                <a16:creationId xmlns:a16="http://schemas.microsoft.com/office/drawing/2014/main" id="{34692265-7B80-C84D-AB08-2D830E5AE26F}"/>
              </a:ext>
            </a:extLst>
          </p:cNvPr>
          <p:cNvSpPr/>
          <p:nvPr/>
        </p:nvSpPr>
        <p:spPr>
          <a:xfrm>
            <a:off x="4916384" y="3950209"/>
            <a:ext cx="4857008" cy="2389216"/>
          </a:xfrm>
          <a:prstGeom prst="roundRect">
            <a:avLst/>
          </a:prstGeom>
          <a:solidFill>
            <a:schemeClr val="accent1">
              <a:alpha val="26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kumimoji="1" lang="zh-TW" altLang="en-US" sz="1200" dirty="0">
              <a:latin typeface="微软雅黑" panose="020B0503020204020204" pitchFamily="34" charset="-122"/>
              <a:ea typeface="微软雅黑" panose="020B0503020204020204" pitchFamily="34" charset="-122"/>
            </a:endParaRPr>
          </a:p>
        </p:txBody>
      </p:sp>
      <p:sp>
        <p:nvSpPr>
          <p:cNvPr id="8" name="文字方塊 7">
            <a:extLst>
              <a:ext uri="{FF2B5EF4-FFF2-40B4-BE49-F238E27FC236}">
                <a16:creationId xmlns:a16="http://schemas.microsoft.com/office/drawing/2014/main" id="{7B9DC82C-9626-E247-B38C-A55A7AB95ECB}"/>
              </a:ext>
            </a:extLst>
          </p:cNvPr>
          <p:cNvSpPr txBox="1"/>
          <p:nvPr/>
        </p:nvSpPr>
        <p:spPr>
          <a:xfrm>
            <a:off x="2675186" y="5216837"/>
            <a:ext cx="2039316" cy="379463"/>
          </a:xfrm>
          <a:prstGeom prst="rect">
            <a:avLst/>
          </a:prstGeom>
          <a:solidFill>
            <a:srgbClr val="E73A1C"/>
          </a:solidFill>
        </p:spPr>
        <p:txBody>
          <a:bodyPr wrap="square" rtlCol="0">
            <a:spAutoFit/>
          </a:bodyPr>
          <a:lstStyle/>
          <a:p>
            <a:pPr algn="ctr">
              <a:lnSpc>
                <a:spcPct val="130000"/>
              </a:lnSpc>
              <a:spcBef>
                <a:spcPts val="600"/>
              </a:spcBef>
            </a:pPr>
            <a:r>
              <a:rPr lang="zh-TW" altLang="en-US" sz="1600" b="1" kern="0" dirty="0">
                <a:solidFill>
                  <a:schemeClr val="bg1"/>
                </a:solidFill>
                <a:latin typeface="微軟正黑體" panose="020B0604030504040204" pitchFamily="34" charset="-120"/>
                <a:ea typeface="微軟正黑體" panose="020B0604030504040204" pitchFamily="34" charset="-120"/>
                <a:cs typeface="+mn-ea"/>
                <a:sym typeface="+mn-lt"/>
              </a:rPr>
              <a:t>本市私有雲環境</a:t>
            </a:r>
          </a:p>
        </p:txBody>
      </p:sp>
      <p:sp>
        <p:nvSpPr>
          <p:cNvPr id="9" name="文字版面配置區 1">
            <a:extLst>
              <a:ext uri="{FF2B5EF4-FFF2-40B4-BE49-F238E27FC236}">
                <a16:creationId xmlns:a16="http://schemas.microsoft.com/office/drawing/2014/main" id="{359CE1D7-614F-E44A-9D01-2E5F17D4F225}"/>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02-7</a:t>
            </a:r>
            <a:endParaRPr lang="zh-TW" altLang="en-US" sz="3400" dirty="0"/>
          </a:p>
        </p:txBody>
      </p:sp>
      <p:sp>
        <p:nvSpPr>
          <p:cNvPr id="10" name="文字方塊 9">
            <a:extLst>
              <a:ext uri="{FF2B5EF4-FFF2-40B4-BE49-F238E27FC236}">
                <a16:creationId xmlns:a16="http://schemas.microsoft.com/office/drawing/2014/main" id="{4789D415-7495-FC4C-BEAE-18D589D8BEB9}"/>
              </a:ext>
            </a:extLst>
          </p:cNvPr>
          <p:cNvSpPr txBox="1"/>
          <p:nvPr/>
        </p:nvSpPr>
        <p:spPr>
          <a:xfrm>
            <a:off x="5102522" y="766082"/>
            <a:ext cx="4375337" cy="923330"/>
          </a:xfrm>
          <a:prstGeom prst="rect">
            <a:avLst/>
          </a:prstGeom>
          <a:solidFill>
            <a:schemeClr val="accent6">
              <a:lumMod val="60000"/>
              <a:lumOff val="40000"/>
            </a:schemeClr>
          </a:solidFill>
          <a:ln>
            <a:solidFill>
              <a:srgbClr val="0070C0"/>
            </a:solidFill>
          </a:ln>
        </p:spPr>
        <p:txBody>
          <a:bodyPr wrap="square" rtlCol="0">
            <a:spAutoFit/>
          </a:bodyPr>
          <a:lstStyle/>
          <a:p>
            <a:pPr>
              <a:spcBef>
                <a:spcPts val="600"/>
              </a:spcBef>
            </a:pPr>
            <a:r>
              <a:rPr lang="zh-TW" altLang="en-US" b="1" kern="0" dirty="0">
                <a:solidFill>
                  <a:schemeClr val="accent3">
                    <a:lumMod val="75000"/>
                  </a:schemeClr>
                </a:solidFill>
                <a:latin typeface="微軟正黑體" panose="020B0604030504040204" pitchFamily="34" charset="-120"/>
                <a:ea typeface="微軟正黑體" panose="020B0604030504040204" pitchFamily="34" charset="-120"/>
                <a:cs typeface="+mn-ea"/>
                <a:sym typeface="+mn-lt"/>
              </a:rPr>
              <a:t>本市教育網路中心私有雲網路環境係提供各校藉由軟體定義網路技術可獨立運作，每校私有雲虛擬環境皆有資源獨立性。</a:t>
            </a:r>
            <a:endParaRPr lang="en-US" altLang="zh-TW" b="1" kern="0" dirty="0">
              <a:solidFill>
                <a:schemeClr val="accent3">
                  <a:lumMod val="75000"/>
                </a:schemeClr>
              </a:solidFill>
              <a:latin typeface="微軟正黑體" panose="020B0604030504040204" pitchFamily="34" charset="-120"/>
              <a:ea typeface="微軟正黑體" panose="020B0604030504040204" pitchFamily="34" charset="-120"/>
              <a:cs typeface="+mn-ea"/>
              <a:sym typeface="+mn-lt"/>
            </a:endParaRPr>
          </a:p>
        </p:txBody>
      </p:sp>
    </p:spTree>
    <p:extLst>
      <p:ext uri="{BB962C8B-B14F-4D97-AF65-F5344CB8AC3E}">
        <p14:creationId xmlns:p14="http://schemas.microsoft.com/office/powerpoint/2010/main" val="3619360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圖片 7">
            <a:extLst>
              <a:ext uri="{FF2B5EF4-FFF2-40B4-BE49-F238E27FC236}">
                <a16:creationId xmlns:a16="http://schemas.microsoft.com/office/drawing/2014/main" id="{C391B854-1F47-9B40-A5D0-939AA98F017F}"/>
              </a:ext>
            </a:extLst>
          </p:cNvPr>
          <p:cNvPicPr>
            <a:picLocks noChangeAspect="1"/>
          </p:cNvPicPr>
          <p:nvPr/>
        </p:nvPicPr>
        <p:blipFill>
          <a:blip r:embed="rId3"/>
          <a:stretch>
            <a:fillRect/>
          </a:stretch>
        </p:blipFill>
        <p:spPr>
          <a:xfrm>
            <a:off x="7333074" y="3561466"/>
            <a:ext cx="2265262" cy="2529742"/>
          </a:xfrm>
          <a:prstGeom prst="rect">
            <a:avLst/>
          </a:prstGeom>
        </p:spPr>
      </p:pic>
      <p:pic>
        <p:nvPicPr>
          <p:cNvPr id="28" name="圖片 27">
            <a:extLst>
              <a:ext uri="{FF2B5EF4-FFF2-40B4-BE49-F238E27FC236}">
                <a16:creationId xmlns:a16="http://schemas.microsoft.com/office/drawing/2014/main" id="{7C5F535F-A796-3748-9B61-77EA2761A6F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6557" y="3482837"/>
            <a:ext cx="4110890" cy="2472706"/>
          </a:xfrm>
          <a:prstGeom prst="rect">
            <a:avLst/>
          </a:prstGeom>
          <a:noFill/>
          <a:ln>
            <a:noFill/>
          </a:ln>
        </p:spPr>
      </p:pic>
      <p:pic>
        <p:nvPicPr>
          <p:cNvPr id="20" name="圖片 19">
            <a:extLst>
              <a:ext uri="{FF2B5EF4-FFF2-40B4-BE49-F238E27FC236}">
                <a16:creationId xmlns:a16="http://schemas.microsoft.com/office/drawing/2014/main" id="{13BB4C7B-1919-234E-97FD-A4F626653E2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3688" y="914490"/>
            <a:ext cx="2907939" cy="2626742"/>
          </a:xfrm>
          <a:prstGeom prst="rect">
            <a:avLst/>
          </a:prstGeom>
          <a:noFill/>
          <a:ln>
            <a:noFill/>
          </a:ln>
        </p:spPr>
      </p:pic>
      <p:pic>
        <p:nvPicPr>
          <p:cNvPr id="19" name="圖片 18">
            <a:extLst>
              <a:ext uri="{FF2B5EF4-FFF2-40B4-BE49-F238E27FC236}">
                <a16:creationId xmlns:a16="http://schemas.microsoft.com/office/drawing/2014/main" id="{B8222146-85A8-FE46-BD92-5979D5FCD84A}"/>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18313" y="934235"/>
            <a:ext cx="3303270" cy="2475230"/>
          </a:xfrm>
          <a:prstGeom prst="rect">
            <a:avLst/>
          </a:prstGeom>
          <a:noFill/>
          <a:ln>
            <a:noFill/>
          </a:ln>
        </p:spPr>
      </p:pic>
      <p:sp>
        <p:nvSpPr>
          <p:cNvPr id="27" name="橢圓 26"/>
          <p:cNvSpPr/>
          <p:nvPr/>
        </p:nvSpPr>
        <p:spPr>
          <a:xfrm>
            <a:off x="4647988" y="2034627"/>
            <a:ext cx="2868082" cy="2770038"/>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 name="文字版面配置區 2"/>
          <p:cNvSpPr>
            <a:spLocks noGrp="1"/>
          </p:cNvSpPr>
          <p:nvPr>
            <p:ph type="body" sz="quarter" idx="13"/>
          </p:nvPr>
        </p:nvSpPr>
        <p:spPr>
          <a:effectLst/>
        </p:spPr>
        <p:txBody>
          <a:bodyPr/>
          <a:lstStyle/>
          <a:p>
            <a:r>
              <a:rPr lang="zh-TW" altLang="en-US" dirty="0">
                <a:solidFill>
                  <a:schemeClr val="accent6">
                    <a:lumMod val="50000"/>
                  </a:schemeClr>
                </a:solidFill>
              </a:rPr>
              <a:t>特色亮點呈現</a:t>
            </a:r>
          </a:p>
        </p:txBody>
      </p:sp>
      <p:sp>
        <p:nvSpPr>
          <p:cNvPr id="12" name="矩形 11">
            <a:extLst>
              <a:ext uri="{FF2B5EF4-FFF2-40B4-BE49-F238E27FC236}">
                <a16:creationId xmlns:a16="http://schemas.microsoft.com/office/drawing/2014/main" id="{B90395A3-3B12-4B62-8682-312C3FBAD273}"/>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7" name="文字方塊 6">
            <a:extLst>
              <a:ext uri="{FF2B5EF4-FFF2-40B4-BE49-F238E27FC236}">
                <a16:creationId xmlns:a16="http://schemas.microsoft.com/office/drawing/2014/main" id="{A96AFE06-E91B-4B3A-87C4-E572726D5EAF}"/>
              </a:ext>
            </a:extLst>
          </p:cNvPr>
          <p:cNvSpPr txBox="1"/>
          <p:nvPr/>
        </p:nvSpPr>
        <p:spPr>
          <a:xfrm>
            <a:off x="1700564" y="914490"/>
            <a:ext cx="3505309" cy="369332"/>
          </a:xfrm>
          <a:prstGeom prst="rect">
            <a:avLst/>
          </a:prstGeom>
          <a:solidFill>
            <a:schemeClr val="accent6">
              <a:lumMod val="50000"/>
            </a:schemeClr>
          </a:solidFill>
        </p:spPr>
        <p:txBody>
          <a:bodyPr wrap="square" rtlCol="0">
            <a:spAutoFit/>
          </a:bodyPr>
          <a:lstStyle/>
          <a:p>
            <a:pPr algn="ctr">
              <a:spcBef>
                <a:spcPts val="600"/>
              </a:spcBef>
            </a:pPr>
            <a:r>
              <a:rPr lang="zh-TW" altLang="en-US" b="1" dirty="0">
                <a:solidFill>
                  <a:schemeClr val="bg2"/>
                </a:solidFill>
              </a:rPr>
              <a:t>建置綠能機房運算資源池</a:t>
            </a:r>
            <a:endParaRPr lang="en-US" altLang="zh-TW" b="1" dirty="0">
              <a:solidFill>
                <a:schemeClr val="bg2"/>
              </a:solidFill>
            </a:endParaRPr>
          </a:p>
        </p:txBody>
      </p:sp>
      <p:sp>
        <p:nvSpPr>
          <p:cNvPr id="14" name="文字方塊 13">
            <a:extLst>
              <a:ext uri="{FF2B5EF4-FFF2-40B4-BE49-F238E27FC236}">
                <a16:creationId xmlns:a16="http://schemas.microsoft.com/office/drawing/2014/main" id="{A96AFE06-E91B-4B3A-87C4-E572726D5EAF}"/>
              </a:ext>
            </a:extLst>
          </p:cNvPr>
          <p:cNvSpPr txBox="1"/>
          <p:nvPr/>
        </p:nvSpPr>
        <p:spPr>
          <a:xfrm>
            <a:off x="6636019" y="910468"/>
            <a:ext cx="3659372" cy="369332"/>
          </a:xfrm>
          <a:prstGeom prst="rect">
            <a:avLst/>
          </a:prstGeom>
          <a:solidFill>
            <a:schemeClr val="accent6">
              <a:lumMod val="50000"/>
            </a:schemeClr>
          </a:solidFill>
        </p:spPr>
        <p:txBody>
          <a:bodyPr wrap="square" rtlCol="0">
            <a:spAutoFit/>
          </a:bodyPr>
          <a:lstStyle/>
          <a:p>
            <a:pPr algn="ctr">
              <a:spcBef>
                <a:spcPts val="600"/>
              </a:spcBef>
            </a:pPr>
            <a:r>
              <a:rPr lang="zh-TW" altLang="en-US" b="1" dirty="0">
                <a:solidFill>
                  <a:schemeClr val="bg2"/>
                </a:solidFill>
              </a:rPr>
              <a:t>建置綠能機房儲存資源池</a:t>
            </a:r>
            <a:endParaRPr lang="en-US" altLang="zh-TW" b="1" dirty="0">
              <a:solidFill>
                <a:schemeClr val="bg2"/>
              </a:solidFill>
            </a:endParaRPr>
          </a:p>
        </p:txBody>
      </p:sp>
      <p:sp>
        <p:nvSpPr>
          <p:cNvPr id="24" name="向左箭號圖說文字 23"/>
          <p:cNvSpPr/>
          <p:nvPr/>
        </p:nvSpPr>
        <p:spPr>
          <a:xfrm>
            <a:off x="9419474" y="1715198"/>
            <a:ext cx="2121498" cy="1180473"/>
          </a:xfrm>
          <a:prstGeom prst="leftArrowCallou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30000"/>
              </a:lnSpc>
            </a:pPr>
            <a:r>
              <a:rPr lang="zh-TW" altLang="en-US" sz="2800" b="1" dirty="0">
                <a:latin typeface="微软雅黑" panose="020B0503020204020204" pitchFamily="34" charset="-122"/>
                <a:ea typeface="微软雅黑" panose="020B0503020204020204" pitchFamily="34" charset="-122"/>
              </a:rPr>
              <a:t>集中化儲存</a:t>
            </a:r>
            <a:endParaRPr lang="en-US" altLang="zh-TW" sz="2800" b="1" dirty="0">
              <a:latin typeface="微软雅黑" panose="020B0503020204020204" pitchFamily="34" charset="-122"/>
              <a:ea typeface="微软雅黑" panose="020B0503020204020204" pitchFamily="34" charset="-122"/>
            </a:endParaRPr>
          </a:p>
        </p:txBody>
      </p:sp>
      <p:sp>
        <p:nvSpPr>
          <p:cNvPr id="26" name="向左箭號圖說文字 25"/>
          <p:cNvSpPr/>
          <p:nvPr/>
        </p:nvSpPr>
        <p:spPr>
          <a:xfrm>
            <a:off x="8981256" y="3962700"/>
            <a:ext cx="2772779" cy="1286369"/>
          </a:xfrm>
          <a:prstGeom prst="leftArrowCallout">
            <a:avLst>
              <a:gd name="adj1" fmla="val 25000"/>
              <a:gd name="adj2" fmla="val 22930"/>
              <a:gd name="adj3" fmla="val 25000"/>
              <a:gd name="adj4" fmla="val 64977"/>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zh-TW" altLang="en-US" sz="2800" b="1" dirty="0">
                <a:solidFill>
                  <a:schemeClr val="lt1"/>
                </a:solidFill>
                <a:latin typeface="微软雅黑" panose="020B0503020204020204" pitchFamily="34" charset="-122"/>
                <a:ea typeface="微软雅黑" panose="020B0503020204020204" pitchFamily="34" charset="-122"/>
              </a:rPr>
              <a:t>單一入口介接公務帳號</a:t>
            </a:r>
            <a:endParaRPr lang="en-US" altLang="zh-TW" sz="2800" b="1" dirty="0">
              <a:solidFill>
                <a:schemeClr val="lt1"/>
              </a:solidFill>
              <a:latin typeface="微软雅黑" panose="020B0503020204020204" pitchFamily="34" charset="-122"/>
              <a:ea typeface="微软雅黑" panose="020B0503020204020204" pitchFamily="34" charset="-122"/>
            </a:endParaRPr>
          </a:p>
        </p:txBody>
      </p:sp>
      <p:sp>
        <p:nvSpPr>
          <p:cNvPr id="9" name="橢圓 8"/>
          <p:cNvSpPr/>
          <p:nvPr/>
        </p:nvSpPr>
        <p:spPr>
          <a:xfrm>
            <a:off x="5276996" y="2696755"/>
            <a:ext cx="1607819" cy="1477125"/>
          </a:xfrm>
          <a:prstGeom prst="ellipse">
            <a:avLst/>
          </a:prstGeom>
          <a:ln/>
        </p:spPr>
        <p:style>
          <a:lnRef idx="3">
            <a:schemeClr val="lt1"/>
          </a:lnRef>
          <a:fillRef idx="1">
            <a:schemeClr val="accent5"/>
          </a:fillRef>
          <a:effectRef idx="1">
            <a:schemeClr val="accent5"/>
          </a:effectRef>
          <a:fontRef idx="minor">
            <a:schemeClr val="lt1"/>
          </a:fontRef>
        </p:style>
        <p:txBody>
          <a:bodyPr rtlCol="0" anchor="ctr">
            <a:scene3d>
              <a:camera prst="orthographicFront"/>
              <a:lightRig rig="threePt" dir="t"/>
            </a:scene3d>
            <a:sp3d extrusionH="57150">
              <a:bevelT w="38100" h="38100" prst="angle"/>
            </a:sp3d>
          </a:bodyPr>
          <a:lstStyle/>
          <a:p>
            <a:pPr algn="ctr"/>
            <a:r>
              <a:rPr lang="zh-TW" altLang="en-US" sz="2800" b="1" dirty="0">
                <a:ln w="0"/>
                <a:solidFill>
                  <a:schemeClr val="tx2"/>
                </a:solidFill>
                <a:effectLst>
                  <a:glow rad="495300">
                    <a:schemeClr val="accent1">
                      <a:alpha val="40000"/>
                    </a:schemeClr>
                  </a:glow>
                </a:effectLst>
                <a:latin typeface="微软雅黑" panose="020B0503020204020204" pitchFamily="34" charset="-122"/>
                <a:ea typeface="微软雅黑" panose="020B0503020204020204" pitchFamily="34" charset="-122"/>
              </a:rPr>
              <a:t>特色</a:t>
            </a:r>
            <a:endParaRPr lang="en-US" altLang="zh-TW" sz="2800" b="1" dirty="0">
              <a:ln w="0"/>
              <a:solidFill>
                <a:schemeClr val="tx2"/>
              </a:solidFill>
              <a:effectLst>
                <a:glow rad="495300">
                  <a:schemeClr val="accent1">
                    <a:alpha val="40000"/>
                  </a:schemeClr>
                </a:glow>
              </a:effectLst>
              <a:latin typeface="微软雅黑" panose="020B0503020204020204" pitchFamily="34" charset="-122"/>
              <a:ea typeface="微软雅黑" panose="020B0503020204020204" pitchFamily="34" charset="-122"/>
            </a:endParaRPr>
          </a:p>
          <a:p>
            <a:pPr algn="ctr"/>
            <a:r>
              <a:rPr lang="zh-TW" altLang="en-US" sz="2800" b="1" dirty="0">
                <a:ln w="0"/>
                <a:solidFill>
                  <a:schemeClr val="tx2"/>
                </a:solidFill>
                <a:effectLst>
                  <a:glow rad="495300">
                    <a:schemeClr val="accent1">
                      <a:alpha val="40000"/>
                    </a:schemeClr>
                  </a:glow>
                </a:effectLst>
                <a:latin typeface="微软雅黑" panose="020B0503020204020204" pitchFamily="34" charset="-122"/>
                <a:ea typeface="微软雅黑" panose="020B0503020204020204" pitchFamily="34" charset="-122"/>
              </a:rPr>
              <a:t>亮點</a:t>
            </a:r>
          </a:p>
        </p:txBody>
      </p:sp>
      <p:sp>
        <p:nvSpPr>
          <p:cNvPr id="11" name="文字方塊 10">
            <a:extLst>
              <a:ext uri="{FF2B5EF4-FFF2-40B4-BE49-F238E27FC236}">
                <a16:creationId xmlns:a16="http://schemas.microsoft.com/office/drawing/2014/main" id="{A96AFE06-E91B-4B3A-87C4-E572726D5EAF}"/>
              </a:ext>
            </a:extLst>
          </p:cNvPr>
          <p:cNvSpPr txBox="1"/>
          <p:nvPr/>
        </p:nvSpPr>
        <p:spPr>
          <a:xfrm>
            <a:off x="1700564" y="5923765"/>
            <a:ext cx="3517486" cy="369332"/>
          </a:xfrm>
          <a:prstGeom prst="rect">
            <a:avLst/>
          </a:prstGeom>
          <a:solidFill>
            <a:schemeClr val="accent6">
              <a:lumMod val="50000"/>
            </a:schemeClr>
          </a:solidFill>
        </p:spPr>
        <p:txBody>
          <a:bodyPr wrap="square" rtlCol="0">
            <a:spAutoFit/>
          </a:bodyPr>
          <a:lstStyle/>
          <a:p>
            <a:pPr algn="ctr">
              <a:spcBef>
                <a:spcPts val="600"/>
              </a:spcBef>
            </a:pPr>
            <a:r>
              <a:rPr lang="zh-TW" altLang="en-US" b="1" dirty="0">
                <a:solidFill>
                  <a:schemeClr val="bg2"/>
                </a:solidFill>
              </a:rPr>
              <a:t>建置私有雲各校獨立資源池</a:t>
            </a:r>
          </a:p>
        </p:txBody>
      </p:sp>
      <p:sp>
        <p:nvSpPr>
          <p:cNvPr id="30" name="向右箭號圖說文字 29">
            <a:extLst>
              <a:ext uri="{FF2B5EF4-FFF2-40B4-BE49-F238E27FC236}">
                <a16:creationId xmlns:a16="http://schemas.microsoft.com/office/drawing/2014/main" id="{D2B47C18-DF3D-184B-BF55-90403C66001D}"/>
              </a:ext>
            </a:extLst>
          </p:cNvPr>
          <p:cNvSpPr/>
          <p:nvPr/>
        </p:nvSpPr>
        <p:spPr>
          <a:xfrm>
            <a:off x="198968" y="1607801"/>
            <a:ext cx="2394696" cy="1143371"/>
          </a:xfrm>
          <a:prstGeom prst="rightArrowCallou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30000"/>
              </a:lnSpc>
            </a:pPr>
            <a:r>
              <a:rPr lang="zh-TW" altLang="en-US" sz="2800" b="1" dirty="0">
                <a:latin typeface="微软雅黑" panose="020B0503020204020204" pitchFamily="34" charset="-122"/>
                <a:ea typeface="微软雅黑" panose="020B0503020204020204" pitchFamily="34" charset="-122"/>
              </a:rPr>
              <a:t>集中化運算</a:t>
            </a:r>
            <a:endParaRPr lang="en-US" altLang="zh-TW" sz="2800" b="1" dirty="0">
              <a:latin typeface="微软雅黑" panose="020B0503020204020204" pitchFamily="34" charset="-122"/>
              <a:ea typeface="微软雅黑" panose="020B0503020204020204" pitchFamily="34" charset="-122"/>
            </a:endParaRPr>
          </a:p>
        </p:txBody>
      </p:sp>
      <p:sp>
        <p:nvSpPr>
          <p:cNvPr id="31" name="向右箭號圖說文字 30">
            <a:extLst>
              <a:ext uri="{FF2B5EF4-FFF2-40B4-BE49-F238E27FC236}">
                <a16:creationId xmlns:a16="http://schemas.microsoft.com/office/drawing/2014/main" id="{A5938814-A79C-0F45-9F32-987FD38E53E3}"/>
              </a:ext>
            </a:extLst>
          </p:cNvPr>
          <p:cNvSpPr/>
          <p:nvPr/>
        </p:nvSpPr>
        <p:spPr>
          <a:xfrm>
            <a:off x="90291" y="4258017"/>
            <a:ext cx="2503374" cy="1182686"/>
          </a:xfrm>
          <a:prstGeom prst="rightArrowCallou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30000"/>
              </a:lnSpc>
            </a:pPr>
            <a:r>
              <a:rPr lang="zh-TW" altLang="en-US" sz="2800" b="1" dirty="0">
                <a:solidFill>
                  <a:schemeClr val="lt1"/>
                </a:solidFill>
                <a:latin typeface="微软雅黑" panose="020B0503020204020204" pitchFamily="34" charset="-122"/>
                <a:ea typeface="微软雅黑" panose="020B0503020204020204" pitchFamily="34" charset="-122"/>
              </a:rPr>
              <a:t>資源獨立性運作</a:t>
            </a:r>
            <a:endParaRPr lang="en-US" altLang="zh-TW" sz="2800" b="1" dirty="0">
              <a:solidFill>
                <a:schemeClr val="lt1"/>
              </a:solidFill>
              <a:latin typeface="微软雅黑" panose="020B0503020204020204" pitchFamily="34" charset="-122"/>
              <a:ea typeface="微软雅黑" panose="020B0503020204020204" pitchFamily="34" charset="-122"/>
            </a:endParaRPr>
          </a:p>
        </p:txBody>
      </p:sp>
      <p:sp>
        <p:nvSpPr>
          <p:cNvPr id="32" name="文字方塊 31">
            <a:extLst>
              <a:ext uri="{FF2B5EF4-FFF2-40B4-BE49-F238E27FC236}">
                <a16:creationId xmlns:a16="http://schemas.microsoft.com/office/drawing/2014/main" id="{D2FFBE23-6028-9E45-8A0C-85FD20706E50}"/>
              </a:ext>
            </a:extLst>
          </p:cNvPr>
          <p:cNvSpPr txBox="1"/>
          <p:nvPr/>
        </p:nvSpPr>
        <p:spPr>
          <a:xfrm>
            <a:off x="6773713" y="5900394"/>
            <a:ext cx="3517486" cy="369332"/>
          </a:xfrm>
          <a:prstGeom prst="rect">
            <a:avLst/>
          </a:prstGeom>
          <a:solidFill>
            <a:schemeClr val="accent6">
              <a:lumMod val="50000"/>
            </a:schemeClr>
          </a:solidFill>
        </p:spPr>
        <p:txBody>
          <a:bodyPr wrap="square" rtlCol="0">
            <a:spAutoFit/>
          </a:bodyPr>
          <a:lstStyle/>
          <a:p>
            <a:pPr algn="ctr">
              <a:spcBef>
                <a:spcPts val="600"/>
              </a:spcBef>
            </a:pPr>
            <a:r>
              <a:rPr lang="zh-TW" altLang="en-US" b="1" dirty="0">
                <a:solidFill>
                  <a:schemeClr val="bg2"/>
                </a:solidFill>
              </a:rPr>
              <a:t>建置單一入口與公務帳號介接</a:t>
            </a:r>
          </a:p>
        </p:txBody>
      </p:sp>
      <p:pic>
        <p:nvPicPr>
          <p:cNvPr id="33" name="圖片 32">
            <a:extLst>
              <a:ext uri="{FF2B5EF4-FFF2-40B4-BE49-F238E27FC236}">
                <a16:creationId xmlns:a16="http://schemas.microsoft.com/office/drawing/2014/main" id="{41B6487A-6607-7749-B1A4-52DC7E653E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844033" y="56199"/>
            <a:ext cx="1347967" cy="1599587"/>
          </a:xfrm>
          <a:prstGeom prst="rect">
            <a:avLst/>
          </a:prstGeom>
        </p:spPr>
      </p:pic>
      <p:sp>
        <p:nvSpPr>
          <p:cNvPr id="22" name="文字版面配置區 1">
            <a:extLst>
              <a:ext uri="{FF2B5EF4-FFF2-40B4-BE49-F238E27FC236}">
                <a16:creationId xmlns:a16="http://schemas.microsoft.com/office/drawing/2014/main" id="{E14770CD-6F30-6C45-8EDF-21F8F42628A4}"/>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02-8</a:t>
            </a:r>
            <a:endParaRPr lang="zh-TW" altLang="en-US" sz="3400" dirty="0"/>
          </a:p>
        </p:txBody>
      </p:sp>
    </p:spTree>
    <p:extLst>
      <p:ext uri="{BB962C8B-B14F-4D97-AF65-F5344CB8AC3E}">
        <p14:creationId xmlns:p14="http://schemas.microsoft.com/office/powerpoint/2010/main" val="768895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effectLst/>
        </p:spPr>
        <p:txBody>
          <a:bodyPr/>
          <a:lstStyle/>
          <a:p>
            <a:r>
              <a:rPr lang="zh-TW" altLang="en-US" dirty="0">
                <a:solidFill>
                  <a:schemeClr val="accent6">
                    <a:lumMod val="50000"/>
                  </a:schemeClr>
                </a:solidFill>
              </a:rPr>
              <a:t>特色亮點呈現</a:t>
            </a:r>
          </a:p>
        </p:txBody>
      </p:sp>
      <p:sp>
        <p:nvSpPr>
          <p:cNvPr id="12" name="矩形 11">
            <a:extLst>
              <a:ext uri="{FF2B5EF4-FFF2-40B4-BE49-F238E27FC236}">
                <a16:creationId xmlns:a16="http://schemas.microsoft.com/office/drawing/2014/main" id="{B90395A3-3B12-4B62-8682-312C3FBAD273}"/>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2" name="向右箭號圖說文字 31">
            <a:extLst>
              <a:ext uri="{FF2B5EF4-FFF2-40B4-BE49-F238E27FC236}">
                <a16:creationId xmlns:a16="http://schemas.microsoft.com/office/drawing/2014/main" id="{E609A16E-4131-8946-B0CD-D92A711B3B66}"/>
              </a:ext>
            </a:extLst>
          </p:cNvPr>
          <p:cNvSpPr/>
          <p:nvPr/>
        </p:nvSpPr>
        <p:spPr>
          <a:xfrm>
            <a:off x="3258862" y="4618256"/>
            <a:ext cx="2737503" cy="1057244"/>
          </a:xfrm>
          <a:prstGeom prst="rightArrowCallou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30000"/>
              </a:lnSpc>
            </a:pPr>
            <a:r>
              <a:rPr lang="zh-TW" altLang="en-US" sz="2800" b="1" dirty="0">
                <a:solidFill>
                  <a:schemeClr val="lt1"/>
                </a:solidFill>
                <a:latin typeface="微软雅黑" panose="020B0503020204020204" pitchFamily="34" charset="-122"/>
                <a:ea typeface="微软雅黑" panose="020B0503020204020204" pitchFamily="34" charset="-122"/>
              </a:rPr>
              <a:t>整合</a:t>
            </a:r>
            <a:endParaRPr lang="en-US" altLang="zh-TW" sz="2800" b="1" dirty="0">
              <a:solidFill>
                <a:schemeClr val="lt1"/>
              </a:solidFill>
              <a:latin typeface="微软雅黑" panose="020B0503020204020204" pitchFamily="34" charset="-122"/>
              <a:ea typeface="微软雅黑" panose="020B0503020204020204" pitchFamily="34" charset="-122"/>
            </a:endParaRPr>
          </a:p>
          <a:p>
            <a:pPr algn="ctr">
              <a:lnSpc>
                <a:spcPct val="130000"/>
              </a:lnSpc>
            </a:pPr>
            <a:r>
              <a:rPr lang="zh-TW" altLang="en-US" sz="2800" b="1" dirty="0">
                <a:solidFill>
                  <a:schemeClr val="lt1"/>
                </a:solidFill>
                <a:latin typeface="微软雅黑" panose="020B0503020204020204" pitchFamily="34" charset="-122"/>
                <a:ea typeface="微软雅黑" panose="020B0503020204020204" pitchFamily="34" charset="-122"/>
              </a:rPr>
              <a:t>學務系統</a:t>
            </a:r>
            <a:endParaRPr lang="en-US" altLang="zh-TW" sz="2800" b="1" dirty="0">
              <a:solidFill>
                <a:schemeClr val="lt1"/>
              </a:solidFill>
              <a:latin typeface="微软雅黑" panose="020B0503020204020204" pitchFamily="34" charset="-122"/>
              <a:ea typeface="微软雅黑" panose="020B0503020204020204" pitchFamily="34" charset="-122"/>
            </a:endParaRPr>
          </a:p>
        </p:txBody>
      </p:sp>
      <p:pic>
        <p:nvPicPr>
          <p:cNvPr id="33" name="圖片 32">
            <a:extLst>
              <a:ext uri="{FF2B5EF4-FFF2-40B4-BE49-F238E27FC236}">
                <a16:creationId xmlns:a16="http://schemas.microsoft.com/office/drawing/2014/main" id="{D579C5AF-FFD1-B544-A516-5DD7A3FFDE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033" y="56199"/>
            <a:ext cx="1347967" cy="1599587"/>
          </a:xfrm>
          <a:prstGeom prst="rect">
            <a:avLst/>
          </a:prstGeom>
        </p:spPr>
      </p:pic>
      <p:sp>
        <p:nvSpPr>
          <p:cNvPr id="13" name="文字版面配置區 1">
            <a:extLst>
              <a:ext uri="{FF2B5EF4-FFF2-40B4-BE49-F238E27FC236}">
                <a16:creationId xmlns:a16="http://schemas.microsoft.com/office/drawing/2014/main" id="{011477CD-9B6B-B042-B553-34FBCB5D9F26}"/>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02-9</a:t>
            </a:r>
            <a:endParaRPr lang="zh-TW" altLang="en-US" sz="3400" dirty="0"/>
          </a:p>
        </p:txBody>
      </p:sp>
      <p:pic>
        <p:nvPicPr>
          <p:cNvPr id="19" name="圖片 18">
            <a:extLst>
              <a:ext uri="{FF2B5EF4-FFF2-40B4-BE49-F238E27FC236}">
                <a16:creationId xmlns:a16="http://schemas.microsoft.com/office/drawing/2014/main" id="{435B0737-1DD8-7F4C-A2EA-9D1809F7E26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52867" y="1049605"/>
            <a:ext cx="6211991" cy="3082288"/>
          </a:xfrm>
          <a:prstGeom prst="rect">
            <a:avLst/>
          </a:prstGeom>
          <a:noFill/>
          <a:ln w="19050">
            <a:solidFill>
              <a:srgbClr val="00B0F0"/>
            </a:solidFill>
          </a:ln>
        </p:spPr>
      </p:pic>
      <p:sp>
        <p:nvSpPr>
          <p:cNvPr id="29" name="向右箭號圖說文字 28">
            <a:extLst>
              <a:ext uri="{FF2B5EF4-FFF2-40B4-BE49-F238E27FC236}">
                <a16:creationId xmlns:a16="http://schemas.microsoft.com/office/drawing/2014/main" id="{B618EE8D-C41C-A143-AFE0-75DA163E86FB}"/>
              </a:ext>
            </a:extLst>
          </p:cNvPr>
          <p:cNvSpPr/>
          <p:nvPr/>
        </p:nvSpPr>
        <p:spPr>
          <a:xfrm flipH="1">
            <a:off x="6545366" y="852890"/>
            <a:ext cx="2649197" cy="1035065"/>
          </a:xfrm>
          <a:prstGeom prst="rightArrowCallou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lnSpc>
                <a:spcPct val="130000"/>
              </a:lnSpc>
            </a:pPr>
            <a:r>
              <a:rPr lang="zh-TW" altLang="en-US" sz="2800" b="1" dirty="0">
                <a:latin typeface="微软雅黑" panose="020B0503020204020204" pitchFamily="34" charset="-122"/>
                <a:ea typeface="微软雅黑" panose="020B0503020204020204" pitchFamily="34" charset="-122"/>
              </a:rPr>
              <a:t>多元作業系統</a:t>
            </a:r>
            <a:endParaRPr lang="en-US" altLang="zh-TW" sz="2800" b="1" dirty="0">
              <a:latin typeface="微软雅黑" panose="020B0503020204020204" pitchFamily="34" charset="-122"/>
              <a:ea typeface="微软雅黑" panose="020B0503020204020204" pitchFamily="34" charset="-122"/>
            </a:endParaRPr>
          </a:p>
        </p:txBody>
      </p:sp>
      <p:pic>
        <p:nvPicPr>
          <p:cNvPr id="10" name="圖片 9">
            <a:extLst>
              <a:ext uri="{FF2B5EF4-FFF2-40B4-BE49-F238E27FC236}">
                <a16:creationId xmlns:a16="http://schemas.microsoft.com/office/drawing/2014/main" id="{381B5FBB-0A73-A744-88F0-5C802A60814C}"/>
              </a:ext>
            </a:extLst>
          </p:cNvPr>
          <p:cNvPicPr>
            <a:picLocks noChangeAspect="1"/>
          </p:cNvPicPr>
          <p:nvPr/>
        </p:nvPicPr>
        <p:blipFill rotWithShape="1">
          <a:blip r:embed="rId5"/>
          <a:srcRect t="12815"/>
          <a:stretch/>
        </p:blipFill>
        <p:spPr>
          <a:xfrm>
            <a:off x="6195637" y="2532661"/>
            <a:ext cx="5843496" cy="3527077"/>
          </a:xfrm>
          <a:prstGeom prst="rect">
            <a:avLst/>
          </a:prstGeom>
          <a:ln w="88900" cap="sq" cmpd="thickThin">
            <a:solidFill>
              <a:srgbClr val="FFC000"/>
            </a:solidFill>
            <a:prstDash val="solid"/>
            <a:miter lim="800000"/>
          </a:ln>
          <a:effectLst>
            <a:innerShdw blurRad="76200">
              <a:srgbClr val="000000"/>
            </a:innerShdw>
          </a:effectLst>
        </p:spPr>
      </p:pic>
    </p:spTree>
    <p:extLst>
      <p:ext uri="{BB962C8B-B14F-4D97-AF65-F5344CB8AC3E}">
        <p14:creationId xmlns:p14="http://schemas.microsoft.com/office/powerpoint/2010/main" val="1018206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350224" y="223935"/>
            <a:ext cx="10062239" cy="652366"/>
          </a:xfrm>
          <a:effectLst/>
        </p:spPr>
        <p:txBody>
          <a:bodyPr/>
          <a:lstStyle/>
          <a:p>
            <a:r>
              <a:rPr lang="zh-TW" altLang="en-US" dirty="0">
                <a:solidFill>
                  <a:schemeClr val="accent6">
                    <a:lumMod val="50000"/>
                  </a:schemeClr>
                </a:solidFill>
              </a:rPr>
              <a:t>建構綠能雲端資料中心</a:t>
            </a:r>
            <a:r>
              <a:rPr lang="en-US" altLang="zh-TW" dirty="0">
                <a:solidFill>
                  <a:schemeClr val="accent6">
                    <a:lumMod val="50000"/>
                  </a:schemeClr>
                </a:solidFill>
              </a:rPr>
              <a:t>-</a:t>
            </a:r>
            <a:r>
              <a:rPr lang="zh-TW" altLang="en-US" dirty="0">
                <a:solidFill>
                  <a:schemeClr val="accent6">
                    <a:lumMod val="50000"/>
                  </a:schemeClr>
                </a:solidFill>
              </a:rPr>
              <a:t>量化目標值達成率</a:t>
            </a:r>
          </a:p>
        </p:txBody>
      </p:sp>
      <p:sp>
        <p:nvSpPr>
          <p:cNvPr id="12" name="矩形 11">
            <a:extLst>
              <a:ext uri="{FF2B5EF4-FFF2-40B4-BE49-F238E27FC236}">
                <a16:creationId xmlns:a16="http://schemas.microsoft.com/office/drawing/2014/main" id="{B90395A3-3B12-4B62-8682-312C3FBAD273}"/>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2320948338"/>
              </p:ext>
            </p:extLst>
          </p:nvPr>
        </p:nvGraphicFramePr>
        <p:xfrm>
          <a:off x="1431277" y="876301"/>
          <a:ext cx="10134980" cy="5431230"/>
        </p:xfrm>
        <a:graphic>
          <a:graphicData uri="http://schemas.openxmlformats.org/drawingml/2006/table">
            <a:tbl>
              <a:tblPr firstRow="1" bandRow="1">
                <a:tableStyleId>{93296810-A885-4BE3-A3E7-6D5BEEA58F35}</a:tableStyleId>
              </a:tblPr>
              <a:tblGrid>
                <a:gridCol w="4904867">
                  <a:extLst>
                    <a:ext uri="{9D8B030D-6E8A-4147-A177-3AD203B41FA5}">
                      <a16:colId xmlns:a16="http://schemas.microsoft.com/office/drawing/2014/main" val="738673327"/>
                    </a:ext>
                  </a:extLst>
                </a:gridCol>
                <a:gridCol w="1785577">
                  <a:extLst>
                    <a:ext uri="{9D8B030D-6E8A-4147-A177-3AD203B41FA5}">
                      <a16:colId xmlns:a16="http://schemas.microsoft.com/office/drawing/2014/main" val="874860021"/>
                    </a:ext>
                  </a:extLst>
                </a:gridCol>
                <a:gridCol w="2281561">
                  <a:extLst>
                    <a:ext uri="{9D8B030D-6E8A-4147-A177-3AD203B41FA5}">
                      <a16:colId xmlns:a16="http://schemas.microsoft.com/office/drawing/2014/main" val="1305932176"/>
                    </a:ext>
                  </a:extLst>
                </a:gridCol>
                <a:gridCol w="1162975">
                  <a:extLst>
                    <a:ext uri="{9D8B030D-6E8A-4147-A177-3AD203B41FA5}">
                      <a16:colId xmlns:a16="http://schemas.microsoft.com/office/drawing/2014/main" val="222967801"/>
                    </a:ext>
                  </a:extLst>
                </a:gridCol>
              </a:tblGrid>
              <a:tr h="661307">
                <a:tc>
                  <a:txBody>
                    <a:bodyPr/>
                    <a:lstStyle/>
                    <a:p>
                      <a:pPr algn="ctr"/>
                      <a:r>
                        <a:rPr lang="zh-TW" altLang="en-US" dirty="0">
                          <a:solidFill>
                            <a:schemeClr val="tx1"/>
                          </a:solidFill>
                          <a:latin typeface="微軟正黑體" panose="020B0604030504040204" pitchFamily="34" charset="-120"/>
                          <a:ea typeface="微軟正黑體" panose="020B0604030504040204" pitchFamily="34" charset="-120"/>
                        </a:rPr>
                        <a:t>項目</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109</a:t>
                      </a:r>
                      <a:r>
                        <a:rPr lang="zh-TW" altLang="en-US" dirty="0">
                          <a:solidFill>
                            <a:schemeClr val="tx1"/>
                          </a:solidFill>
                          <a:latin typeface="微軟正黑體" panose="020B0604030504040204" pitchFamily="34" charset="-120"/>
                          <a:ea typeface="微軟正黑體" panose="020B0604030504040204" pitchFamily="34" charset="-120"/>
                        </a:rPr>
                        <a:t>累計目標值</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109</a:t>
                      </a:r>
                      <a:r>
                        <a:rPr lang="zh-TW" altLang="en-US" dirty="0">
                          <a:solidFill>
                            <a:schemeClr val="tx1"/>
                          </a:solidFill>
                          <a:latin typeface="微軟正黑體" panose="020B0604030504040204" pitchFamily="34" charset="-120"/>
                          <a:ea typeface="微軟正黑體" panose="020B0604030504040204" pitchFamily="34" charset="-120"/>
                        </a:rPr>
                        <a:t>達成值</a:t>
                      </a:r>
                    </a:p>
                  </a:txBody>
                  <a:tcPr anchor="ctr"/>
                </a:tc>
                <a:tc>
                  <a:txBody>
                    <a:bodyPr/>
                    <a:lstStyle/>
                    <a:p>
                      <a:pPr algn="ctr"/>
                      <a:r>
                        <a:rPr lang="zh-TW" altLang="en-US" dirty="0">
                          <a:solidFill>
                            <a:schemeClr val="tx1"/>
                          </a:solidFill>
                          <a:latin typeface="微軟正黑體" panose="020B0604030504040204" pitchFamily="34" charset="-120"/>
                          <a:ea typeface="微軟正黑體" panose="020B0604030504040204" pitchFamily="34" charset="-120"/>
                        </a:rPr>
                        <a:t>達標</a:t>
                      </a:r>
                    </a:p>
                  </a:txBody>
                  <a:tcPr anchor="ctr"/>
                </a:tc>
                <a:extLst>
                  <a:ext uri="{0D108BD9-81ED-4DB2-BD59-A6C34878D82A}">
                    <a16:rowId xmlns:a16="http://schemas.microsoft.com/office/drawing/2014/main" val="52150785"/>
                  </a:ext>
                </a:extLst>
              </a:tr>
              <a:tr h="661307">
                <a:tc>
                  <a:txBody>
                    <a:bodyPr/>
                    <a:lstStyle/>
                    <a:p>
                      <a:pPr algn="l"/>
                      <a:r>
                        <a:rPr lang="en-US" altLang="zh-TW" sz="1800" kern="1200" dirty="0">
                          <a:solidFill>
                            <a:schemeClr val="tx1"/>
                          </a:solidFill>
                          <a:latin typeface="微軟正黑體" panose="020B0604030504040204" pitchFamily="34" charset="-120"/>
                          <a:ea typeface="微軟正黑體" panose="020B0604030504040204" pitchFamily="34" charset="-120"/>
                          <a:cs typeface="+mn-cs"/>
                        </a:rPr>
                        <a:t>1.</a:t>
                      </a:r>
                      <a:r>
                        <a:rPr lang="zh-TW" altLang="zh-TW" sz="1800" kern="1200" dirty="0">
                          <a:solidFill>
                            <a:schemeClr val="tx1"/>
                          </a:solidFill>
                          <a:latin typeface="微軟正黑體" panose="020B0604030504040204" pitchFamily="34" charset="-120"/>
                          <a:ea typeface="微軟正黑體" panose="020B0604030504040204" pitchFamily="34" charset="-120"/>
                          <a:cs typeface="+mn-cs"/>
                        </a:rPr>
                        <a:t>網路可用率</a:t>
                      </a:r>
                      <a:endParaRPr lang="zh-TW" altLang="en-US" sz="1800" kern="1200" dirty="0">
                        <a:solidFill>
                          <a:schemeClr val="tx1"/>
                        </a:solidFill>
                        <a:latin typeface="微軟正黑體" panose="020B0604030504040204" pitchFamily="34" charset="-120"/>
                        <a:ea typeface="微軟正黑體" panose="020B0604030504040204" pitchFamily="34" charset="-120"/>
                        <a:cs typeface="+mn-cs"/>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99.96%</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99.96%</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2970576658"/>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a:solidFill>
                            <a:schemeClr val="tx1"/>
                          </a:solidFill>
                          <a:latin typeface="微軟正黑體" panose="020B0604030504040204" pitchFamily="34" charset="-120"/>
                          <a:ea typeface="微軟正黑體" panose="020B0604030504040204" pitchFamily="34" charset="-120"/>
                          <a:cs typeface="+mn-cs"/>
                        </a:rPr>
                        <a:t>2.</a:t>
                      </a:r>
                      <a:r>
                        <a:rPr lang="zh-TW" altLang="en-US" sz="1800" kern="1200" dirty="0">
                          <a:solidFill>
                            <a:schemeClr val="tx1"/>
                          </a:solidFill>
                          <a:latin typeface="微軟正黑體" panose="020B0604030504040204" pitchFamily="34" charset="-120"/>
                          <a:ea typeface="微軟正黑體" panose="020B0604030504040204" pitchFamily="34" charset="-120"/>
                          <a:cs typeface="+mn-cs"/>
                        </a:rPr>
                        <a:t>電力可用率</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99.96%</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99.96%</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3289665058"/>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3.</a:t>
                      </a:r>
                      <a:r>
                        <a:rPr lang="zh-TW" altLang="en-US" dirty="0">
                          <a:solidFill>
                            <a:schemeClr val="tx1"/>
                          </a:solidFill>
                          <a:latin typeface="微軟正黑體" panose="020B0604030504040204" pitchFamily="34" charset="-120"/>
                          <a:ea typeface="微軟正黑體" panose="020B0604030504040204" pitchFamily="34" charset="-120"/>
                        </a:rPr>
                        <a:t>空調可用率</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99.96%</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99.96%</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619821242"/>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4.</a:t>
                      </a:r>
                      <a:r>
                        <a:rPr lang="zh-TW" altLang="en-US" dirty="0">
                          <a:solidFill>
                            <a:schemeClr val="tx1"/>
                          </a:solidFill>
                          <a:latin typeface="微軟正黑體" panose="020B0604030504040204" pitchFamily="34" charset="-120"/>
                          <a:ea typeface="微軟正黑體" panose="020B0604030504040204" pitchFamily="34" charset="-120"/>
                        </a:rPr>
                        <a:t>能源使用率</a:t>
                      </a:r>
                      <a:r>
                        <a:rPr lang="en-US" altLang="zh-TW" dirty="0">
                          <a:solidFill>
                            <a:schemeClr val="tx1"/>
                          </a:solidFill>
                          <a:latin typeface="微軟正黑體" panose="020B0604030504040204" pitchFamily="34" charset="-120"/>
                          <a:ea typeface="微軟正黑體" panose="020B0604030504040204" pitchFamily="34" charset="-120"/>
                        </a:rPr>
                        <a:t>PUE</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1.55</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1.51</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1018477093"/>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5.</a:t>
                      </a:r>
                      <a:r>
                        <a:rPr lang="zh-TW" altLang="en-US" dirty="0">
                          <a:solidFill>
                            <a:schemeClr val="tx1"/>
                          </a:solidFill>
                          <a:latin typeface="微軟正黑體" panose="020B0604030504040204" pitchFamily="34" charset="-120"/>
                          <a:ea typeface="微軟正黑體" panose="020B0604030504040204" pitchFamily="34" charset="-120"/>
                        </a:rPr>
                        <a:t>桃園市立高中職向上集中率</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80%</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80%</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3404747424"/>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6.</a:t>
                      </a:r>
                      <a:r>
                        <a:rPr lang="zh-TW" altLang="en-US" dirty="0">
                          <a:solidFill>
                            <a:schemeClr val="tx1"/>
                          </a:solidFill>
                          <a:latin typeface="微軟正黑體" panose="020B0604030504040204" pitchFamily="34" charset="-120"/>
                          <a:ea typeface="微軟正黑體" panose="020B0604030504040204" pitchFamily="34" charset="-120"/>
                        </a:rPr>
                        <a:t>桃園市國中小向上集中率</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85.59%</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85.59%</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1526017777"/>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7.</a:t>
                      </a:r>
                      <a:r>
                        <a:rPr lang="zh-TW" altLang="en-US" dirty="0">
                          <a:solidFill>
                            <a:schemeClr val="tx1"/>
                          </a:solidFill>
                          <a:latin typeface="微軟正黑體" panose="020B0604030504040204" pitchFamily="34" charset="-120"/>
                          <a:ea typeface="微軟正黑體" panose="020B0604030504040204" pitchFamily="34" charset="-120"/>
                        </a:rPr>
                        <a:t>桃園市國中小實體主機減少比率</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20%</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25.22%</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163976667"/>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8.</a:t>
                      </a:r>
                      <a:r>
                        <a:rPr lang="zh-TW" altLang="en-US" dirty="0">
                          <a:solidFill>
                            <a:schemeClr val="tx1"/>
                          </a:solidFill>
                          <a:latin typeface="微軟正黑體" panose="020B0604030504040204" pitchFamily="34" charset="-120"/>
                          <a:ea typeface="微軟正黑體" panose="020B0604030504040204" pitchFamily="34" charset="-120"/>
                        </a:rPr>
                        <a:t>桃園市立高中職實體主機減少比率</a:t>
                      </a: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25%</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dirty="0">
                          <a:solidFill>
                            <a:schemeClr val="tx1"/>
                          </a:solidFill>
                          <a:latin typeface="微軟正黑體" panose="020B0604030504040204" pitchFamily="34" charset="-120"/>
                          <a:ea typeface="微軟正黑體" panose="020B0604030504040204" pitchFamily="34" charset="-120"/>
                        </a:rPr>
                        <a:t>25%</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3303288004"/>
                  </a:ext>
                </a:extLst>
              </a:tr>
              <a:tr h="513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9.</a:t>
                      </a:r>
                      <a:r>
                        <a:rPr lang="zh-TW" altLang="en-US" dirty="0">
                          <a:solidFill>
                            <a:schemeClr val="tx1"/>
                          </a:solidFill>
                          <a:latin typeface="微軟正黑體" panose="020B0604030504040204" pitchFamily="34" charset="-120"/>
                          <a:ea typeface="微軟正黑體" panose="020B0604030504040204" pitchFamily="34" charset="-120"/>
                        </a:rPr>
                        <a:t>桃園市國中小校務核心系統服務向上集中率</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100%</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dirty="0">
                          <a:solidFill>
                            <a:schemeClr val="tx1"/>
                          </a:solidFill>
                          <a:latin typeface="微軟正黑體" panose="020B0604030504040204" pitchFamily="34" charset="-120"/>
                          <a:ea typeface="微軟正黑體" panose="020B0604030504040204" pitchFamily="34" charset="-120"/>
                        </a:rPr>
                        <a:t>100%</a:t>
                      </a:r>
                      <a:endParaRPr lang="zh-TW" altLang="en-US"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b="1" dirty="0">
                          <a:solidFill>
                            <a:srgbClr val="FF0000"/>
                          </a:solidFill>
                          <a:latin typeface="微軟正黑體" panose="020B0604030504040204" pitchFamily="34" charset="-120"/>
                          <a:ea typeface="微軟正黑體" panose="020B0604030504040204" pitchFamily="34" charset="-120"/>
                        </a:rPr>
                        <a:t>已達標</a:t>
                      </a:r>
                    </a:p>
                  </a:txBody>
                  <a:tcPr anchor="ctr"/>
                </a:tc>
                <a:extLst>
                  <a:ext uri="{0D108BD9-81ED-4DB2-BD59-A6C34878D82A}">
                    <a16:rowId xmlns:a16="http://schemas.microsoft.com/office/drawing/2014/main" val="3953120070"/>
                  </a:ext>
                </a:extLst>
              </a:tr>
            </a:tbl>
          </a:graphicData>
        </a:graphic>
      </p:graphicFrame>
      <p:sp>
        <p:nvSpPr>
          <p:cNvPr id="8" name="文字版面配置區 1">
            <a:extLst>
              <a:ext uri="{FF2B5EF4-FFF2-40B4-BE49-F238E27FC236}">
                <a16:creationId xmlns:a16="http://schemas.microsoft.com/office/drawing/2014/main" id="{884F0396-0B5A-BC4C-A102-D833013BF2C3}"/>
              </a:ext>
            </a:extLst>
          </p:cNvPr>
          <p:cNvSpPr txBox="1">
            <a:spLocks/>
          </p:cNvSpPr>
          <p:nvPr/>
        </p:nvSpPr>
        <p:spPr>
          <a:xfrm>
            <a:off x="0" y="223935"/>
            <a:ext cx="1339273"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02-10</a:t>
            </a:r>
            <a:endParaRPr lang="zh-TW" altLang="en-US" sz="3400" dirty="0"/>
          </a:p>
        </p:txBody>
      </p:sp>
    </p:spTree>
    <p:extLst>
      <p:ext uri="{BB962C8B-B14F-4D97-AF65-F5344CB8AC3E}">
        <p14:creationId xmlns:p14="http://schemas.microsoft.com/office/powerpoint/2010/main" val="1793869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4735946" y="1474236"/>
            <a:ext cx="7456054" cy="3840813"/>
          </a:xfrm>
          <a:prstGeom prst="rect">
            <a:avLst/>
          </a:prstGeom>
        </p:spPr>
      </p:pic>
      <p:sp>
        <p:nvSpPr>
          <p:cNvPr id="2" name="文本占位符 1"/>
          <p:cNvSpPr>
            <a:spLocks noGrp="1"/>
          </p:cNvSpPr>
          <p:nvPr>
            <p:ph type="body" sz="quarter" idx="12"/>
          </p:nvPr>
        </p:nvSpPr>
        <p:spPr>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a:bodyPr>
          <a:lstStyle/>
          <a:p>
            <a:pPr algn="ctr"/>
            <a:r>
              <a:rPr kumimoji="1" lang="en-US" altLang="zh-CN" sz="19300" dirty="0"/>
              <a:t>03</a:t>
            </a:r>
            <a:endParaRPr kumimoji="1" lang="zh-CN" altLang="en-US" sz="19300" dirty="0"/>
          </a:p>
        </p:txBody>
      </p:sp>
      <p:sp>
        <p:nvSpPr>
          <p:cNvPr id="6" name="矩形 5"/>
          <p:cNvSpPr/>
          <p:nvPr/>
        </p:nvSpPr>
        <p:spPr>
          <a:xfrm>
            <a:off x="5800433" y="3040699"/>
            <a:ext cx="5327080" cy="707886"/>
          </a:xfrm>
          <a:prstGeom prst="rect">
            <a:avLst/>
          </a:prstGeom>
        </p:spPr>
        <p:txBody>
          <a:bodyPr wrap="square">
            <a:spAutoFit/>
          </a:bodyPr>
          <a:lstStyle/>
          <a:p>
            <a:pPr algn="ctr"/>
            <a:r>
              <a:rPr lang="zh-TW" altLang="en-US" sz="4000" b="1" dirty="0">
                <a:solidFill>
                  <a:schemeClr val="accent6">
                    <a:lumMod val="50000"/>
                  </a:schemeClr>
                </a:solidFill>
                <a:latin typeface="微软雅黑"/>
                <a:ea typeface="微软雅黑"/>
              </a:rPr>
              <a:t>客製問題</a:t>
            </a:r>
            <a:endParaRPr lang="zh-CN" altLang="en-US" sz="4000" b="1" dirty="0">
              <a:solidFill>
                <a:schemeClr val="accent6">
                  <a:lumMod val="50000"/>
                </a:schemeClr>
              </a:solidFill>
              <a:latin typeface="微软雅黑"/>
              <a:ea typeface="微软雅黑"/>
            </a:endParaRPr>
          </a:p>
        </p:txBody>
      </p:sp>
    </p:spTree>
    <p:extLst>
      <p:ext uri="{BB962C8B-B14F-4D97-AF65-F5344CB8AC3E}">
        <p14:creationId xmlns:p14="http://schemas.microsoft.com/office/powerpoint/2010/main" val="1253097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版面配置區 1"/>
          <p:cNvSpPr>
            <a:spLocks noGrp="1"/>
          </p:cNvSpPr>
          <p:nvPr>
            <p:ph type="body" sz="quarter" idx="12"/>
          </p:nvPr>
        </p:nvSpPr>
        <p:spPr>
          <a:xfrm>
            <a:off x="0" y="223935"/>
            <a:ext cx="1110083" cy="652366"/>
          </a:xfrm>
          <a:solidFill>
            <a:schemeClr val="accent2">
              <a:lumMod val="50000"/>
            </a:schemeClr>
          </a:solidFill>
        </p:spPr>
        <p:txBody>
          <a:bodyPr>
            <a:noAutofit/>
          </a:bodyPr>
          <a:lstStyle/>
          <a:p>
            <a:r>
              <a:rPr lang="en-US" altLang="zh-TW" sz="3400" dirty="0"/>
              <a:t>03-1</a:t>
            </a:r>
            <a:endParaRPr lang="zh-TW" altLang="en-US" sz="3400" dirty="0"/>
          </a:p>
        </p:txBody>
      </p:sp>
      <p:sp>
        <p:nvSpPr>
          <p:cNvPr id="3" name="文字版面配置區 2"/>
          <p:cNvSpPr>
            <a:spLocks noGrp="1"/>
          </p:cNvSpPr>
          <p:nvPr>
            <p:ph type="body" sz="quarter" idx="13"/>
          </p:nvPr>
        </p:nvSpPr>
        <p:spPr>
          <a:xfrm>
            <a:off x="1110082" y="223935"/>
            <a:ext cx="6702267" cy="652366"/>
          </a:xfrm>
        </p:spPr>
        <p:txBody>
          <a:bodyPr/>
          <a:lstStyle/>
          <a:p>
            <a:r>
              <a:rPr lang="zh-TW" altLang="en-US" dirty="0">
                <a:solidFill>
                  <a:schemeClr val="accent6">
                    <a:lumMod val="50000"/>
                  </a:schemeClr>
                </a:solidFill>
              </a:rPr>
              <a:t>如何確保未來持續有效運作之維運機制</a:t>
            </a:r>
          </a:p>
        </p:txBody>
      </p:sp>
      <p:graphicFrame>
        <p:nvGraphicFramePr>
          <p:cNvPr id="5" name="資料庫圖表 4"/>
          <p:cNvGraphicFramePr/>
          <p:nvPr>
            <p:extLst>
              <p:ext uri="{D42A27DB-BD31-4B8C-83A1-F6EECF244321}">
                <p14:modId xmlns:p14="http://schemas.microsoft.com/office/powerpoint/2010/main" val="292698653"/>
              </p:ext>
            </p:extLst>
          </p:nvPr>
        </p:nvGraphicFramePr>
        <p:xfrm>
          <a:off x="1992142" y="820029"/>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圓角矩形圖說文字 7"/>
          <p:cNvSpPr/>
          <p:nvPr/>
        </p:nvSpPr>
        <p:spPr>
          <a:xfrm>
            <a:off x="7301132" y="876300"/>
            <a:ext cx="2813539" cy="1473707"/>
          </a:xfrm>
          <a:prstGeom prst="wedgeRoundRectCallout">
            <a:avLst>
              <a:gd name="adj1" fmla="val -65683"/>
              <a:gd name="adj2" fmla="val -3334"/>
              <a:gd name="adj3" fmla="val 16667"/>
            </a:avLst>
          </a:prstGeom>
          <a:ln/>
        </p:spPr>
        <p:style>
          <a:lnRef idx="1">
            <a:schemeClr val="accent5"/>
          </a:lnRef>
          <a:fillRef idx="2">
            <a:schemeClr val="accent5"/>
          </a:fillRef>
          <a:effectRef idx="1">
            <a:schemeClr val="accent5"/>
          </a:effectRef>
          <a:fontRef idx="minor">
            <a:schemeClr val="dk1"/>
          </a:fontRef>
        </p:style>
        <p:txBody>
          <a:bodyPr rtlCol="0" anchor="t"/>
          <a:lstStyle/>
          <a:p>
            <a:pPr>
              <a:lnSpc>
                <a:spcPct val="130000"/>
              </a:lnSpc>
            </a:pPr>
            <a:r>
              <a:rPr lang="zh-TW" altLang="en-US" sz="2000" dirty="0">
                <a:latin typeface="微软雅黑" panose="020B0503020204020204" pitchFamily="34" charset="-122"/>
                <a:ea typeface="微软雅黑" panose="020B0503020204020204" pitchFamily="34" charset="-122"/>
              </a:rPr>
              <a:t>策略</a:t>
            </a:r>
            <a:r>
              <a:rPr lang="en-US" altLang="zh-TW" sz="2000" dirty="0">
                <a:latin typeface="微软雅黑" panose="020B0503020204020204" pitchFamily="34" charset="-122"/>
                <a:ea typeface="微软雅黑" panose="020B0503020204020204" pitchFamily="34" charset="-122"/>
              </a:rPr>
              <a:t>:</a:t>
            </a:r>
          </a:p>
          <a:p>
            <a:pPr marL="342900" indent="-342900">
              <a:lnSpc>
                <a:spcPct val="130000"/>
              </a:lnSpc>
              <a:buFont typeface="Wingdings" pitchFamily="2" charset="2"/>
              <a:buChar char="n"/>
            </a:pPr>
            <a:r>
              <a:rPr lang="zh-TW" altLang="en-US" sz="2000" dirty="0">
                <a:latin typeface="微软雅黑" panose="020B0503020204020204" pitchFamily="34" charset="-122"/>
                <a:ea typeface="微软雅黑" panose="020B0503020204020204" pitchFamily="34" charset="-122"/>
              </a:rPr>
              <a:t>每季定期檢視數據</a:t>
            </a:r>
            <a:endParaRPr lang="en-US" altLang="zh-TW" sz="2000" dirty="0">
              <a:latin typeface="微软雅黑" panose="020B0503020204020204" pitchFamily="34" charset="-122"/>
              <a:ea typeface="微软雅黑" panose="020B0503020204020204" pitchFamily="34" charset="-122"/>
            </a:endParaRPr>
          </a:p>
          <a:p>
            <a:pPr marL="342900" indent="-342900">
              <a:lnSpc>
                <a:spcPct val="130000"/>
              </a:lnSpc>
              <a:buFont typeface="Wingdings" pitchFamily="2" charset="2"/>
              <a:buChar char="n"/>
            </a:pPr>
            <a:r>
              <a:rPr lang="zh-TW" altLang="en-US" sz="2000" dirty="0">
                <a:latin typeface="微软雅黑" panose="020B0503020204020204" pitchFamily="34" charset="-122"/>
                <a:ea typeface="微软雅黑" panose="020B0503020204020204" pitchFamily="34" charset="-122"/>
              </a:rPr>
              <a:t>訂定每年改善目標</a:t>
            </a:r>
          </a:p>
        </p:txBody>
      </p:sp>
      <p:sp>
        <p:nvSpPr>
          <p:cNvPr id="9" name="圓角矩形圖說文字 8"/>
          <p:cNvSpPr/>
          <p:nvPr/>
        </p:nvSpPr>
        <p:spPr>
          <a:xfrm>
            <a:off x="9137669" y="3429000"/>
            <a:ext cx="2813539" cy="2267933"/>
          </a:xfrm>
          <a:prstGeom prst="wedgeRoundRectCallout">
            <a:avLst>
              <a:gd name="adj1" fmla="val -99333"/>
              <a:gd name="adj2" fmla="val 19118"/>
              <a:gd name="adj3" fmla="val 16667"/>
            </a:avLst>
          </a:prstGeom>
          <a:ln/>
        </p:spPr>
        <p:style>
          <a:lnRef idx="1">
            <a:schemeClr val="accent3"/>
          </a:lnRef>
          <a:fillRef idx="2">
            <a:schemeClr val="accent3"/>
          </a:fillRef>
          <a:effectRef idx="1">
            <a:schemeClr val="accent3"/>
          </a:effectRef>
          <a:fontRef idx="minor">
            <a:schemeClr val="dk1"/>
          </a:fontRef>
        </p:style>
        <p:txBody>
          <a:bodyPr rtlCol="0" anchor="t"/>
          <a:lstStyle/>
          <a:p>
            <a:pPr>
              <a:lnSpc>
                <a:spcPct val="130000"/>
              </a:lnSpc>
            </a:pPr>
            <a:r>
              <a:rPr lang="zh-TW" altLang="en-US" sz="2000" dirty="0">
                <a:latin typeface="微软雅黑" panose="020B0503020204020204" pitchFamily="34" charset="-122"/>
                <a:ea typeface="微软雅黑" panose="020B0503020204020204" pitchFamily="34" charset="-122"/>
              </a:rPr>
              <a:t>策略</a:t>
            </a:r>
            <a:r>
              <a:rPr lang="en-US" altLang="zh-TW" sz="2000" dirty="0">
                <a:latin typeface="微软雅黑" panose="020B0503020204020204" pitchFamily="34" charset="-122"/>
                <a:ea typeface="微软雅黑" panose="020B0503020204020204" pitchFamily="34" charset="-122"/>
              </a:rPr>
              <a:t>:</a:t>
            </a:r>
          </a:p>
          <a:p>
            <a:pPr marL="342900" indent="-342900">
              <a:lnSpc>
                <a:spcPct val="130000"/>
              </a:lnSpc>
              <a:buFont typeface="Wingdings" pitchFamily="2" charset="2"/>
              <a:buChar char="n"/>
            </a:pPr>
            <a:r>
              <a:rPr lang="zh-TW" altLang="en-US" sz="2000" dirty="0">
                <a:latin typeface="微软雅黑" panose="020B0503020204020204" pitchFamily="34" charset="-122"/>
                <a:ea typeface="微软雅黑" panose="020B0503020204020204" pitchFamily="34" charset="-122"/>
              </a:rPr>
              <a:t>持續宣導資訊資源向上集中</a:t>
            </a:r>
            <a:endParaRPr lang="en-US" altLang="zh-TW" sz="2000" dirty="0">
              <a:latin typeface="微软雅黑" panose="020B0503020204020204" pitchFamily="34" charset="-122"/>
              <a:ea typeface="微软雅黑" panose="020B0503020204020204" pitchFamily="34" charset="-122"/>
            </a:endParaRPr>
          </a:p>
          <a:p>
            <a:pPr marL="342900" indent="-342900">
              <a:lnSpc>
                <a:spcPct val="130000"/>
              </a:lnSpc>
              <a:buFont typeface="Wingdings" pitchFamily="2" charset="2"/>
              <a:buChar char="n"/>
            </a:pPr>
            <a:r>
              <a:rPr lang="zh-TW" altLang="en-US" sz="2000" dirty="0">
                <a:latin typeface="微软雅黑" panose="020B0503020204020204" pitchFamily="34" charset="-122"/>
                <a:ea typeface="微软雅黑" panose="020B0503020204020204" pitchFamily="34" charset="-122"/>
              </a:rPr>
              <a:t>辦理資訊組長教育訓練增進技術職能</a:t>
            </a:r>
            <a:endParaRPr lang="en-US" altLang="zh-TW" sz="2000" dirty="0">
              <a:latin typeface="微软雅黑" panose="020B0503020204020204" pitchFamily="34" charset="-122"/>
              <a:ea typeface="微软雅黑" panose="020B0503020204020204" pitchFamily="34" charset="-122"/>
            </a:endParaRPr>
          </a:p>
        </p:txBody>
      </p:sp>
      <p:sp>
        <p:nvSpPr>
          <p:cNvPr id="10" name="圓角矩形圖說文字 9"/>
          <p:cNvSpPr/>
          <p:nvPr/>
        </p:nvSpPr>
        <p:spPr>
          <a:xfrm>
            <a:off x="700258" y="2138289"/>
            <a:ext cx="2743200" cy="1913207"/>
          </a:xfrm>
          <a:prstGeom prst="wedgeRoundRectCallout">
            <a:avLst>
              <a:gd name="adj1" fmla="val 81945"/>
              <a:gd name="adj2" fmla="val -12936"/>
              <a:gd name="adj3" fmla="val 16667"/>
            </a:avLst>
          </a:prstGeom>
          <a:ln/>
        </p:spPr>
        <p:style>
          <a:lnRef idx="1">
            <a:schemeClr val="accent6"/>
          </a:lnRef>
          <a:fillRef idx="2">
            <a:schemeClr val="accent6"/>
          </a:fillRef>
          <a:effectRef idx="1">
            <a:schemeClr val="accent6"/>
          </a:effectRef>
          <a:fontRef idx="minor">
            <a:schemeClr val="dk1"/>
          </a:fontRef>
        </p:style>
        <p:txBody>
          <a:bodyPr rtlCol="0" anchor="t"/>
          <a:lstStyle/>
          <a:p>
            <a:pPr>
              <a:lnSpc>
                <a:spcPct val="130000"/>
              </a:lnSpc>
            </a:pPr>
            <a:r>
              <a:rPr lang="zh-TW" altLang="en-US" sz="2000" dirty="0">
                <a:solidFill>
                  <a:schemeClr val="tx1"/>
                </a:solidFill>
                <a:latin typeface="微软雅黑" panose="020B0503020204020204" pitchFamily="34" charset="-122"/>
                <a:ea typeface="微软雅黑" panose="020B0503020204020204" pitchFamily="34" charset="-122"/>
              </a:rPr>
              <a:t>策略</a:t>
            </a:r>
            <a:r>
              <a:rPr lang="en-US" altLang="zh-TW" sz="2000" dirty="0">
                <a:solidFill>
                  <a:schemeClr val="tx1"/>
                </a:solidFill>
                <a:latin typeface="微软雅黑" panose="020B0503020204020204" pitchFamily="34" charset="-122"/>
                <a:ea typeface="微软雅黑" panose="020B0503020204020204" pitchFamily="34" charset="-122"/>
              </a:rPr>
              <a:t>:</a:t>
            </a:r>
          </a:p>
          <a:p>
            <a:pPr marL="342900" indent="-342900">
              <a:lnSpc>
                <a:spcPct val="130000"/>
              </a:lnSpc>
              <a:buFont typeface="Wingdings" pitchFamily="2" charset="2"/>
              <a:buChar char="n"/>
            </a:pPr>
            <a:r>
              <a:rPr lang="zh-TW" altLang="en-US" sz="2000" dirty="0">
                <a:solidFill>
                  <a:schemeClr val="tx1"/>
                </a:solidFill>
                <a:latin typeface="微软雅黑" panose="020B0503020204020204" pitchFamily="34" charset="-122"/>
                <a:ea typeface="微软雅黑" panose="020B0503020204020204" pitchFamily="34" charset="-122"/>
              </a:rPr>
              <a:t>ＰＤＣＡ</a:t>
            </a:r>
            <a:endParaRPr lang="en-US" altLang="zh-TW" sz="2000" dirty="0">
              <a:solidFill>
                <a:schemeClr val="tx1"/>
              </a:solidFill>
              <a:latin typeface="微软雅黑" panose="020B0503020204020204" pitchFamily="34" charset="-122"/>
              <a:ea typeface="微软雅黑" panose="020B0503020204020204" pitchFamily="34" charset="-122"/>
            </a:endParaRPr>
          </a:p>
          <a:p>
            <a:pPr marL="342900" indent="-342900">
              <a:lnSpc>
                <a:spcPct val="130000"/>
              </a:lnSpc>
              <a:buFont typeface="Wingdings" pitchFamily="2" charset="2"/>
              <a:buChar char="n"/>
            </a:pPr>
            <a:r>
              <a:rPr lang="zh-TW" altLang="en-US" sz="2000" dirty="0">
                <a:solidFill>
                  <a:schemeClr val="tx1"/>
                </a:solidFill>
                <a:latin typeface="微软雅黑" panose="020B0503020204020204" pitchFamily="34" charset="-122"/>
                <a:ea typeface="微软雅黑" panose="020B0503020204020204" pitchFamily="34" charset="-122"/>
              </a:rPr>
              <a:t>每季滾動修正設定最佳化</a:t>
            </a:r>
            <a:endParaRPr lang="en-US" altLang="zh-TW" sz="20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5515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版面配置區 1"/>
          <p:cNvSpPr>
            <a:spLocks noGrp="1"/>
          </p:cNvSpPr>
          <p:nvPr>
            <p:ph type="body" sz="quarter" idx="12"/>
          </p:nvPr>
        </p:nvSpPr>
        <p:spPr>
          <a:xfrm>
            <a:off x="0" y="223935"/>
            <a:ext cx="1110083" cy="652366"/>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fontScale="85000" lnSpcReduction="10000"/>
          </a:bodyPr>
          <a:lstStyle/>
          <a:p>
            <a:r>
              <a:rPr lang="en-US" altLang="zh-TW" dirty="0"/>
              <a:t>03-2</a:t>
            </a:r>
            <a:endParaRPr lang="zh-TW" altLang="en-US" dirty="0"/>
          </a:p>
        </p:txBody>
      </p:sp>
      <p:sp>
        <p:nvSpPr>
          <p:cNvPr id="3" name="文字版面配置區 2"/>
          <p:cNvSpPr>
            <a:spLocks noGrp="1"/>
          </p:cNvSpPr>
          <p:nvPr>
            <p:ph type="body" sz="quarter" idx="13"/>
          </p:nvPr>
        </p:nvSpPr>
        <p:spPr/>
        <p:txBody>
          <a:bodyPr/>
          <a:lstStyle/>
          <a:p>
            <a:r>
              <a:rPr lang="zh-TW" altLang="en-US" dirty="0">
                <a:solidFill>
                  <a:schemeClr val="accent6">
                    <a:lumMod val="50000"/>
                  </a:schemeClr>
                </a:solidFill>
              </a:rPr>
              <a:t>如何避免學校自行建置系統</a:t>
            </a:r>
          </a:p>
        </p:txBody>
      </p:sp>
      <p:sp>
        <p:nvSpPr>
          <p:cNvPr id="9" name="椭圆 5"/>
          <p:cNvSpPr/>
          <p:nvPr/>
        </p:nvSpPr>
        <p:spPr>
          <a:xfrm>
            <a:off x="2221671" y="2524769"/>
            <a:ext cx="372534" cy="3725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zh-CN" altLang="en-US"/>
          </a:p>
        </p:txBody>
      </p:sp>
      <p:sp>
        <p:nvSpPr>
          <p:cNvPr id="18" name="矩形 17">
            <a:extLst>
              <a:ext uri="{FF2B5EF4-FFF2-40B4-BE49-F238E27FC236}">
                <a16:creationId xmlns:a16="http://schemas.microsoft.com/office/drawing/2014/main" id="{7B82B2C4-DFA1-4B6E-903F-245D9E00AFB4}"/>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graphicFrame>
        <p:nvGraphicFramePr>
          <p:cNvPr id="17" name="資料庫圖表 16"/>
          <p:cNvGraphicFramePr/>
          <p:nvPr>
            <p:extLst>
              <p:ext uri="{D42A27DB-BD31-4B8C-83A1-F6EECF244321}">
                <p14:modId xmlns:p14="http://schemas.microsoft.com/office/powerpoint/2010/main" val="181991239"/>
              </p:ext>
            </p:extLst>
          </p:nvPr>
        </p:nvGraphicFramePr>
        <p:xfrm>
          <a:off x="2558887" y="617250"/>
          <a:ext cx="7612055" cy="5074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橢圓 23"/>
          <p:cNvSpPr/>
          <p:nvPr/>
        </p:nvSpPr>
        <p:spPr>
          <a:xfrm>
            <a:off x="5028371" y="2551607"/>
            <a:ext cx="2021903" cy="1898449"/>
          </a:xfrm>
          <a:prstGeom prst="ellipse">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zh-TW" altLang="en-US" sz="3200" b="1" dirty="0">
                <a:solidFill>
                  <a:schemeClr val="tx1"/>
                </a:solidFill>
                <a:latin typeface="微軟正黑體" panose="020B0604030504040204" pitchFamily="34" charset="-120"/>
                <a:ea typeface="微軟正黑體" panose="020B0604030504040204" pitchFamily="34" charset="-120"/>
              </a:rPr>
              <a:t>桃園市</a:t>
            </a:r>
            <a:endParaRPr lang="en-US" altLang="zh-TW" sz="3200" b="1" dirty="0">
              <a:solidFill>
                <a:schemeClr val="tx1"/>
              </a:solidFill>
              <a:latin typeface="微軟正黑體" panose="020B0604030504040204" pitchFamily="34" charset="-120"/>
              <a:ea typeface="微軟正黑體" panose="020B0604030504040204" pitchFamily="34" charset="-120"/>
            </a:endParaRPr>
          </a:p>
          <a:p>
            <a:pPr algn="ctr"/>
            <a:r>
              <a:rPr lang="zh-TW" altLang="en-US" sz="2400" b="1" dirty="0">
                <a:solidFill>
                  <a:schemeClr val="tx1"/>
                </a:solidFill>
                <a:latin typeface="微軟正黑體" panose="020B0604030504040204" pitchFamily="34" charset="-120"/>
                <a:ea typeface="微軟正黑體" panose="020B0604030504040204" pitchFamily="34" charset="-120"/>
              </a:rPr>
              <a:t>私有雲</a:t>
            </a:r>
          </a:p>
        </p:txBody>
      </p:sp>
      <p:sp>
        <p:nvSpPr>
          <p:cNvPr id="38" name="文字方塊 37"/>
          <p:cNvSpPr txBox="1"/>
          <p:nvPr/>
        </p:nvSpPr>
        <p:spPr>
          <a:xfrm>
            <a:off x="6294423" y="1772412"/>
            <a:ext cx="1511701" cy="830997"/>
          </a:xfrm>
          <a:prstGeom prst="rect">
            <a:avLst/>
          </a:prstGeom>
          <a:noFill/>
        </p:spPr>
        <p:txBody>
          <a:bodyPr wrap="square" rtlCol="0">
            <a:spAutoFit/>
          </a:bodyPr>
          <a:lstStyle/>
          <a:p>
            <a:pPr algn="ctr"/>
            <a:r>
              <a:rPr lang="zh-TW" altLang="en-US" sz="2400" b="1" dirty="0">
                <a:latin typeface="微軟正黑體" panose="020B0604030504040204" pitchFamily="34" charset="-120"/>
                <a:ea typeface="微軟正黑體" panose="020B0604030504040204" pitchFamily="34" charset="-120"/>
              </a:rPr>
              <a:t>增加</a:t>
            </a:r>
            <a:endParaRPr lang="en-US" altLang="zh-TW" sz="2400" b="1" dirty="0">
              <a:latin typeface="微軟正黑體" panose="020B0604030504040204" pitchFamily="34" charset="-120"/>
              <a:ea typeface="微軟正黑體" panose="020B0604030504040204" pitchFamily="34" charset="-120"/>
            </a:endParaRPr>
          </a:p>
          <a:p>
            <a:pPr algn="ctr"/>
            <a:r>
              <a:rPr lang="zh-TW" altLang="en-US" sz="2400" b="1" dirty="0">
                <a:latin typeface="微軟正黑體" panose="020B0604030504040204" pitchFamily="34" charset="-120"/>
                <a:ea typeface="微軟正黑體" panose="020B0604030504040204" pitchFamily="34" charset="-120"/>
              </a:rPr>
              <a:t>儲存效能</a:t>
            </a:r>
          </a:p>
        </p:txBody>
      </p:sp>
      <p:sp>
        <p:nvSpPr>
          <p:cNvPr id="10" name="圓角矩形圖說文字 9"/>
          <p:cNvSpPr/>
          <p:nvPr/>
        </p:nvSpPr>
        <p:spPr>
          <a:xfrm>
            <a:off x="1448971" y="1188339"/>
            <a:ext cx="2570225" cy="1336430"/>
          </a:xfrm>
          <a:prstGeom prst="wedgeRoundRectCallout">
            <a:avLst>
              <a:gd name="adj1" fmla="val 75533"/>
              <a:gd name="adj2" fmla="val -12091"/>
              <a:gd name="adj3" fmla="val 16667"/>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zh-TW" altLang="en-US"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依據學校需求增加運算資源池</a:t>
            </a:r>
            <a:endParaRPr lang="en-US" altLang="zh-TW"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39" name="文字方塊 38"/>
          <p:cNvSpPr txBox="1"/>
          <p:nvPr/>
        </p:nvSpPr>
        <p:spPr>
          <a:xfrm>
            <a:off x="4165744" y="1806564"/>
            <a:ext cx="1576390" cy="830997"/>
          </a:xfrm>
          <a:prstGeom prst="rect">
            <a:avLst/>
          </a:prstGeom>
          <a:noFill/>
        </p:spPr>
        <p:txBody>
          <a:bodyPr wrap="square" rtlCol="0">
            <a:spAutoFit/>
          </a:bodyPr>
          <a:lstStyle/>
          <a:p>
            <a:pPr algn="ctr"/>
            <a:r>
              <a:rPr lang="zh-TW" altLang="en-US" sz="2400" b="1" dirty="0">
                <a:latin typeface="微軟正黑體" panose="020B0604030504040204" pitchFamily="34" charset="-120"/>
                <a:ea typeface="微軟正黑體" panose="020B0604030504040204" pitchFamily="34" charset="-120"/>
              </a:rPr>
              <a:t>擴充</a:t>
            </a:r>
            <a:endParaRPr lang="en-US" altLang="zh-TW" sz="2400" b="1" dirty="0">
              <a:latin typeface="微軟正黑體" panose="020B0604030504040204" pitchFamily="34" charset="-120"/>
              <a:ea typeface="微軟正黑體" panose="020B0604030504040204" pitchFamily="34" charset="-120"/>
            </a:endParaRPr>
          </a:p>
          <a:p>
            <a:pPr algn="ctr"/>
            <a:r>
              <a:rPr lang="zh-TW" altLang="en-US" sz="2400" b="1" dirty="0">
                <a:latin typeface="微軟正黑體" panose="020B0604030504040204" pitchFamily="34" charset="-120"/>
                <a:ea typeface="微軟正黑體" panose="020B0604030504040204" pitchFamily="34" charset="-120"/>
              </a:rPr>
              <a:t>運算資源</a:t>
            </a:r>
            <a:endParaRPr lang="zh-TW" altLang="en-US" sz="2000" b="1" dirty="0">
              <a:latin typeface="微軟正黑體" panose="020B0604030504040204" pitchFamily="34" charset="-120"/>
              <a:ea typeface="微軟正黑體" panose="020B0604030504040204" pitchFamily="34" charset="-120"/>
            </a:endParaRPr>
          </a:p>
        </p:txBody>
      </p:sp>
      <p:sp>
        <p:nvSpPr>
          <p:cNvPr id="40" name="圓角矩形圖說文字 39"/>
          <p:cNvSpPr/>
          <p:nvPr/>
        </p:nvSpPr>
        <p:spPr>
          <a:xfrm>
            <a:off x="8017361" y="1174938"/>
            <a:ext cx="2940016" cy="1336430"/>
          </a:xfrm>
          <a:prstGeom prst="wedgeRoundRectCallout">
            <a:avLst>
              <a:gd name="adj1" fmla="val -61755"/>
              <a:gd name="adj2" fmla="val -4723"/>
              <a:gd name="adj3" fmla="val 16667"/>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zh-TW" altLang="en-US"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強化儲存效能及容量需求，以達資料傳輸順暢</a:t>
            </a:r>
            <a:endParaRPr lang="zh-TW" altLang="en-US" sz="12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41" name="文字方塊 40"/>
          <p:cNvSpPr txBox="1"/>
          <p:nvPr/>
        </p:nvSpPr>
        <p:spPr>
          <a:xfrm>
            <a:off x="6563372" y="3849891"/>
            <a:ext cx="1494707" cy="830997"/>
          </a:xfrm>
          <a:prstGeom prst="rect">
            <a:avLst/>
          </a:prstGeom>
          <a:noFill/>
        </p:spPr>
        <p:txBody>
          <a:bodyPr wrap="square" rtlCol="0">
            <a:spAutoFit/>
          </a:bodyPr>
          <a:lstStyle/>
          <a:p>
            <a:pPr algn="ctr"/>
            <a:r>
              <a:rPr lang="zh-TW" altLang="en-US" sz="2400" b="1" dirty="0">
                <a:latin typeface="微軟正黑體" panose="020B0604030504040204" pitchFamily="34" charset="-120"/>
                <a:ea typeface="微軟正黑體" panose="020B0604030504040204" pitchFamily="34" charset="-120"/>
              </a:rPr>
              <a:t>推動</a:t>
            </a:r>
            <a:endParaRPr lang="en-US" altLang="zh-TW" sz="2400" b="1" dirty="0">
              <a:latin typeface="微軟正黑體" panose="020B0604030504040204" pitchFamily="34" charset="-120"/>
              <a:ea typeface="微軟正黑體" panose="020B0604030504040204" pitchFamily="34" charset="-120"/>
            </a:endParaRPr>
          </a:p>
          <a:p>
            <a:pPr algn="ctr"/>
            <a:r>
              <a:rPr lang="zh-TW" altLang="en-US" sz="2400" b="1" dirty="0">
                <a:latin typeface="微軟正黑體" panose="020B0604030504040204" pitchFamily="34" charset="-120"/>
                <a:ea typeface="微軟正黑體" panose="020B0604030504040204" pitchFamily="34" charset="-120"/>
              </a:rPr>
              <a:t>跨平台</a:t>
            </a:r>
          </a:p>
        </p:txBody>
      </p:sp>
      <p:sp>
        <p:nvSpPr>
          <p:cNvPr id="42" name="圓角矩形圖說文字 41"/>
          <p:cNvSpPr/>
          <p:nvPr/>
        </p:nvSpPr>
        <p:spPr>
          <a:xfrm>
            <a:off x="8548590" y="3781840"/>
            <a:ext cx="2732268" cy="1336430"/>
          </a:xfrm>
          <a:prstGeom prst="wedgeRoundRectCallout">
            <a:avLst>
              <a:gd name="adj1" fmla="val -71721"/>
              <a:gd name="adj2" fmla="val 1593"/>
              <a:gd name="adj3" fmla="val 16667"/>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zh-TW" altLang="en-US"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擴增作業系統支援彈性，使開發者無界限</a:t>
            </a:r>
            <a:endParaRPr lang="en-US" altLang="zh-TW"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43" name="文字方塊 42"/>
          <p:cNvSpPr txBox="1"/>
          <p:nvPr/>
        </p:nvSpPr>
        <p:spPr>
          <a:xfrm>
            <a:off x="3999413" y="3810260"/>
            <a:ext cx="1586117" cy="830997"/>
          </a:xfrm>
          <a:prstGeom prst="rect">
            <a:avLst/>
          </a:prstGeom>
          <a:noFill/>
        </p:spPr>
        <p:txBody>
          <a:bodyPr wrap="square" rtlCol="0">
            <a:spAutoFit/>
          </a:bodyPr>
          <a:lstStyle/>
          <a:p>
            <a:pPr algn="ctr"/>
            <a:r>
              <a:rPr lang="zh-TW" altLang="en-US" sz="2400" b="1" dirty="0">
                <a:latin typeface="微軟正黑體" panose="020B0604030504040204" pitchFamily="34" charset="-120"/>
                <a:ea typeface="微軟正黑體" panose="020B0604030504040204" pitchFamily="34" charset="-120"/>
              </a:rPr>
              <a:t>推動</a:t>
            </a:r>
            <a:endParaRPr lang="en-US" altLang="zh-TW" sz="2400" b="1" dirty="0">
              <a:latin typeface="微軟正黑體" panose="020B0604030504040204" pitchFamily="34" charset="-120"/>
              <a:ea typeface="微軟正黑體" panose="020B0604030504040204" pitchFamily="34" charset="-120"/>
            </a:endParaRPr>
          </a:p>
          <a:p>
            <a:pPr algn="ctr"/>
            <a:r>
              <a:rPr lang="zh-TW" altLang="en-US" sz="2400" b="1" dirty="0">
                <a:latin typeface="微軟正黑體" panose="020B0604030504040204" pitchFamily="34" charset="-120"/>
                <a:ea typeface="微軟正黑體" panose="020B0604030504040204" pitchFamily="34" charset="-120"/>
              </a:rPr>
              <a:t>技術職能</a:t>
            </a:r>
            <a:endParaRPr lang="zh-TW" altLang="en-US" sz="2000" b="1" dirty="0">
              <a:latin typeface="微軟正黑體" panose="020B0604030504040204" pitchFamily="34" charset="-120"/>
              <a:ea typeface="微軟正黑體" panose="020B0604030504040204" pitchFamily="34" charset="-120"/>
            </a:endParaRPr>
          </a:p>
        </p:txBody>
      </p:sp>
      <p:sp>
        <p:nvSpPr>
          <p:cNvPr id="44" name="圓角矩形圖說文字 43"/>
          <p:cNvSpPr/>
          <p:nvPr/>
        </p:nvSpPr>
        <p:spPr>
          <a:xfrm>
            <a:off x="1286929" y="3781841"/>
            <a:ext cx="2469484" cy="1336430"/>
          </a:xfrm>
          <a:prstGeom prst="wedgeRoundRectCallout">
            <a:avLst>
              <a:gd name="adj1" fmla="val 70384"/>
              <a:gd name="adj2" fmla="val 7909"/>
              <a:gd name="adj3" fmla="val 16667"/>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zh-TW" altLang="en-US"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完善資訊組長技術職能，善用輔導團技術傳承</a:t>
            </a:r>
          </a:p>
        </p:txBody>
      </p:sp>
    </p:spTree>
    <p:extLst>
      <p:ext uri="{BB962C8B-B14F-4D97-AF65-F5344CB8AC3E}">
        <p14:creationId xmlns:p14="http://schemas.microsoft.com/office/powerpoint/2010/main" val="4041212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4735946" y="1474236"/>
            <a:ext cx="7456054" cy="3840813"/>
          </a:xfrm>
          <a:prstGeom prst="rect">
            <a:avLst/>
          </a:prstGeom>
        </p:spPr>
      </p:pic>
      <p:sp>
        <p:nvSpPr>
          <p:cNvPr id="2" name="文本占位符 1"/>
          <p:cNvSpPr>
            <a:spLocks noGrp="1"/>
          </p:cNvSpPr>
          <p:nvPr>
            <p:ph type="body" sz="quarter" idx="12"/>
          </p:nvPr>
        </p:nvSpPr>
        <p:spPr>
          <a:xfrm>
            <a:off x="3" y="1479429"/>
            <a:ext cx="1020931" cy="807324"/>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fontScale="25000" lnSpcReduction="20000"/>
          </a:bodyPr>
          <a:lstStyle/>
          <a:p>
            <a:pPr algn="ctr"/>
            <a:r>
              <a:rPr kumimoji="1" lang="en-US" altLang="zh-CN" sz="19300" dirty="0">
                <a:latin typeface="Century Gothic" panose="020B0502020202020204" pitchFamily="34" charset="0"/>
                <a:ea typeface="Microsoft YaHei" panose="020B0503020204020204" pitchFamily="34" charset="-122"/>
              </a:rPr>
              <a:t>0</a:t>
            </a:r>
            <a:r>
              <a:rPr kumimoji="1" lang="en-US" altLang="zh-TW" sz="19300" dirty="0">
                <a:latin typeface="Century Gothic" panose="020B0502020202020204" pitchFamily="34" charset="0"/>
                <a:ea typeface="Microsoft YaHei" panose="020B0503020204020204" pitchFamily="34" charset="-122"/>
              </a:rPr>
              <a:t>1</a:t>
            </a:r>
            <a:endParaRPr kumimoji="1" lang="zh-CN" altLang="en-US" sz="19300" dirty="0">
              <a:latin typeface="Century Gothic" panose="020B0502020202020204" pitchFamily="34" charset="0"/>
              <a:ea typeface="Microsoft YaHei" panose="020B0503020204020204" pitchFamily="34" charset="-122"/>
            </a:endParaRPr>
          </a:p>
        </p:txBody>
      </p:sp>
      <p:sp>
        <p:nvSpPr>
          <p:cNvPr id="6" name="矩形 5"/>
          <p:cNvSpPr/>
          <p:nvPr/>
        </p:nvSpPr>
        <p:spPr>
          <a:xfrm>
            <a:off x="423219" y="437420"/>
            <a:ext cx="4312727" cy="646331"/>
          </a:xfrm>
          <a:prstGeom prst="rect">
            <a:avLst/>
          </a:prstGeom>
        </p:spPr>
        <p:txBody>
          <a:bodyPr wrap="square">
            <a:spAutoFit/>
          </a:bodyPr>
          <a:lstStyle/>
          <a:p>
            <a:r>
              <a:rPr lang="en-US" altLang="zh-TW" sz="3600" b="1" dirty="0">
                <a:solidFill>
                  <a:schemeClr val="accent6">
                    <a:lumMod val="50000"/>
                  </a:schemeClr>
                </a:solidFill>
                <a:latin typeface="Century Gothic" panose="020B0502020202020204" pitchFamily="34" charset="0"/>
                <a:ea typeface="Microsoft YaHei" panose="020B0503020204020204" pitchFamily="34" charset="-122"/>
              </a:rPr>
              <a:t>Table of Contents</a:t>
            </a:r>
            <a:endParaRPr lang="zh-CN" altLang="en-US" sz="3600" b="1" dirty="0">
              <a:solidFill>
                <a:schemeClr val="accent6">
                  <a:lumMod val="50000"/>
                </a:schemeClr>
              </a:solidFill>
              <a:latin typeface="Century Gothic" panose="020B0502020202020204" pitchFamily="34" charset="0"/>
              <a:ea typeface="Microsoft YaHei" panose="020B0503020204020204" pitchFamily="34" charset="-122"/>
            </a:endParaRPr>
          </a:p>
        </p:txBody>
      </p:sp>
      <p:sp>
        <p:nvSpPr>
          <p:cNvPr id="5" name="文本占位符 1"/>
          <p:cNvSpPr>
            <a:spLocks noGrp="1"/>
          </p:cNvSpPr>
          <p:nvPr>
            <p:ph type="body" sz="quarter" idx="12"/>
          </p:nvPr>
        </p:nvSpPr>
        <p:spPr>
          <a:xfrm>
            <a:off x="2" y="2558479"/>
            <a:ext cx="1020931" cy="807324"/>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fontScale="25000" lnSpcReduction="20000"/>
          </a:bodyPr>
          <a:lstStyle/>
          <a:p>
            <a:pPr algn="ctr"/>
            <a:r>
              <a:rPr kumimoji="1" lang="en-US" altLang="zh-CN" sz="19300" dirty="0">
                <a:latin typeface="Century Gothic" panose="020B0502020202020204" pitchFamily="34" charset="0"/>
                <a:ea typeface="Microsoft YaHei" panose="020B0503020204020204" pitchFamily="34" charset="-122"/>
              </a:rPr>
              <a:t>02</a:t>
            </a:r>
            <a:endParaRPr kumimoji="1" lang="zh-CN" altLang="en-US" sz="19300" dirty="0">
              <a:latin typeface="Century Gothic" panose="020B0502020202020204" pitchFamily="34" charset="0"/>
              <a:ea typeface="Microsoft YaHei" panose="020B0503020204020204" pitchFamily="34" charset="-122"/>
            </a:endParaRPr>
          </a:p>
        </p:txBody>
      </p:sp>
      <p:sp>
        <p:nvSpPr>
          <p:cNvPr id="7" name="文本占位符 1"/>
          <p:cNvSpPr>
            <a:spLocks noGrp="1"/>
          </p:cNvSpPr>
          <p:nvPr>
            <p:ph type="body" sz="quarter" idx="12"/>
          </p:nvPr>
        </p:nvSpPr>
        <p:spPr>
          <a:xfrm>
            <a:off x="3" y="3714055"/>
            <a:ext cx="1020931" cy="807324"/>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fontScale="25000" lnSpcReduction="20000"/>
          </a:bodyPr>
          <a:lstStyle/>
          <a:p>
            <a:pPr algn="ctr"/>
            <a:r>
              <a:rPr kumimoji="1" lang="en-US" altLang="zh-CN" sz="19300" dirty="0">
                <a:latin typeface="Century Gothic" panose="020B0502020202020204" pitchFamily="34" charset="0"/>
                <a:ea typeface="Microsoft YaHei" panose="020B0503020204020204" pitchFamily="34" charset="-122"/>
              </a:rPr>
              <a:t>03</a:t>
            </a:r>
            <a:endParaRPr kumimoji="1" lang="zh-CN" altLang="en-US" sz="19300" dirty="0">
              <a:latin typeface="Century Gothic" panose="020B0502020202020204" pitchFamily="34" charset="0"/>
              <a:ea typeface="Microsoft YaHei" panose="020B0503020204020204" pitchFamily="34" charset="-122"/>
            </a:endParaRPr>
          </a:p>
        </p:txBody>
      </p:sp>
      <p:sp>
        <p:nvSpPr>
          <p:cNvPr id="8" name="矩形 7"/>
          <p:cNvSpPr/>
          <p:nvPr/>
        </p:nvSpPr>
        <p:spPr>
          <a:xfrm>
            <a:off x="1192909" y="1474236"/>
            <a:ext cx="5676814" cy="646331"/>
          </a:xfrm>
          <a:prstGeom prst="rect">
            <a:avLst/>
          </a:prstGeom>
        </p:spPr>
        <p:txBody>
          <a:bodyPr wrap="square">
            <a:spAutoFit/>
          </a:bodyPr>
          <a:lstStyle/>
          <a:p>
            <a:r>
              <a:rPr lang="zh-TW" altLang="en-US" sz="3600" b="1" dirty="0">
                <a:solidFill>
                  <a:schemeClr val="accent6">
                    <a:lumMod val="50000"/>
                  </a:schemeClr>
                </a:solidFill>
                <a:latin typeface="微软雅黑"/>
              </a:rPr>
              <a:t>校園資訊基礎環境推動計畫</a:t>
            </a:r>
            <a:endParaRPr lang="zh-CN" altLang="en-US" sz="3600" b="1" dirty="0">
              <a:solidFill>
                <a:schemeClr val="accent6">
                  <a:lumMod val="50000"/>
                </a:schemeClr>
              </a:solidFill>
              <a:latin typeface="微软雅黑"/>
            </a:endParaRPr>
          </a:p>
        </p:txBody>
      </p:sp>
      <p:sp>
        <p:nvSpPr>
          <p:cNvPr id="9" name="矩形 8"/>
          <p:cNvSpPr/>
          <p:nvPr/>
        </p:nvSpPr>
        <p:spPr>
          <a:xfrm>
            <a:off x="1192905" y="2552952"/>
            <a:ext cx="5236347" cy="646331"/>
          </a:xfrm>
          <a:prstGeom prst="rect">
            <a:avLst/>
          </a:prstGeom>
        </p:spPr>
        <p:txBody>
          <a:bodyPr wrap="square">
            <a:spAutoFit/>
          </a:bodyPr>
          <a:lstStyle/>
          <a:p>
            <a:r>
              <a:rPr lang="zh-TW" altLang="en-US" sz="3600" b="1" dirty="0">
                <a:solidFill>
                  <a:schemeClr val="accent6">
                    <a:lumMod val="50000"/>
                  </a:schemeClr>
                </a:solidFill>
                <a:latin typeface="微软雅黑"/>
              </a:rPr>
              <a:t>共通問題</a:t>
            </a:r>
            <a:endParaRPr lang="zh-CN" altLang="en-US" sz="3600" b="1" dirty="0">
              <a:solidFill>
                <a:schemeClr val="accent6">
                  <a:lumMod val="50000"/>
                </a:schemeClr>
              </a:solidFill>
              <a:latin typeface="微软雅黑"/>
            </a:endParaRPr>
          </a:p>
        </p:txBody>
      </p:sp>
      <p:sp>
        <p:nvSpPr>
          <p:cNvPr id="10" name="矩形 9"/>
          <p:cNvSpPr/>
          <p:nvPr/>
        </p:nvSpPr>
        <p:spPr>
          <a:xfrm>
            <a:off x="1192909" y="3714055"/>
            <a:ext cx="4312727" cy="646331"/>
          </a:xfrm>
          <a:prstGeom prst="rect">
            <a:avLst/>
          </a:prstGeom>
        </p:spPr>
        <p:txBody>
          <a:bodyPr wrap="square">
            <a:spAutoFit/>
          </a:bodyPr>
          <a:lstStyle/>
          <a:p>
            <a:r>
              <a:rPr lang="zh-TW" altLang="en-US" sz="3600" b="1" dirty="0">
                <a:solidFill>
                  <a:schemeClr val="accent6">
                    <a:lumMod val="50000"/>
                  </a:schemeClr>
                </a:solidFill>
                <a:latin typeface="Century Gothic" panose="020B0502020202020204" pitchFamily="34" charset="0"/>
                <a:ea typeface="Microsoft YaHei" panose="020B0503020204020204" pitchFamily="34" charset="-122"/>
              </a:rPr>
              <a:t>客製問題</a:t>
            </a:r>
          </a:p>
        </p:txBody>
      </p:sp>
    </p:spTree>
    <p:extLst>
      <p:ext uri="{BB962C8B-B14F-4D97-AF65-F5344CB8AC3E}">
        <p14:creationId xmlns:p14="http://schemas.microsoft.com/office/powerpoint/2010/main" val="2112199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634370" y="2269800"/>
            <a:ext cx="5109845" cy="834708"/>
          </a:xfrm>
        </p:spPr>
        <p:txBody>
          <a:bodyPr/>
          <a:lstStyle/>
          <a:p>
            <a:pPr algn="ctr"/>
            <a:r>
              <a:rPr lang="zh-CN" altLang="en-US" dirty="0">
                <a:solidFill>
                  <a:schemeClr val="accent6">
                    <a:lumMod val="50000"/>
                  </a:schemeClr>
                </a:solidFill>
                <a:effectLst>
                  <a:outerShdw blurRad="88900" sx="102000" sy="102000" algn="ctr" rotWithShape="0">
                    <a:prstClr val="black">
                      <a:alpha val="25000"/>
                    </a:prstClr>
                  </a:outerShdw>
                </a:effectLst>
              </a:rPr>
              <a:t>感</a:t>
            </a:r>
            <a:r>
              <a:rPr lang="zh-TW" altLang="en-US" dirty="0">
                <a:solidFill>
                  <a:schemeClr val="accent6">
                    <a:lumMod val="50000"/>
                  </a:schemeClr>
                </a:solidFill>
                <a:effectLst>
                  <a:outerShdw blurRad="88900" sx="102000" sy="102000" algn="ctr" rotWithShape="0">
                    <a:prstClr val="black">
                      <a:alpha val="25000"/>
                    </a:prstClr>
                  </a:outerShdw>
                </a:effectLst>
              </a:rPr>
              <a:t>謝聆聽</a:t>
            </a:r>
            <a:r>
              <a:rPr lang="zh-CN" altLang="en-US" dirty="0">
                <a:solidFill>
                  <a:schemeClr val="accent6">
                    <a:lumMod val="50000"/>
                  </a:schemeClr>
                </a:solidFill>
                <a:effectLst>
                  <a:outerShdw blurRad="88900" sx="102000" sy="102000" algn="ctr" rotWithShape="0">
                    <a:prstClr val="black">
                      <a:alpha val="25000"/>
                    </a:prstClr>
                  </a:outerShdw>
                </a:effectLst>
              </a:rPr>
              <a:t>！</a:t>
            </a:r>
          </a:p>
        </p:txBody>
      </p:sp>
      <p:sp>
        <p:nvSpPr>
          <p:cNvPr id="3" name="文本占位符 2"/>
          <p:cNvSpPr>
            <a:spLocks noGrp="1"/>
          </p:cNvSpPr>
          <p:nvPr>
            <p:ph type="body" sz="quarter" idx="11"/>
          </p:nvPr>
        </p:nvSpPr>
        <p:spPr>
          <a:xfrm>
            <a:off x="3447784" y="3278035"/>
            <a:ext cx="5296431" cy="1215006"/>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lstStyle/>
          <a:p>
            <a:pPr algn="ctr"/>
            <a:r>
              <a:rPr kumimoji="1" lang="en-US" altLang="zh-CN" dirty="0"/>
              <a:t>THANK</a:t>
            </a:r>
            <a:r>
              <a:rPr kumimoji="1" lang="zh-CN" altLang="en-US" dirty="0"/>
              <a:t> </a:t>
            </a:r>
            <a:r>
              <a:rPr kumimoji="1" lang="en-US" altLang="zh-CN" dirty="0"/>
              <a:t>YOU!</a:t>
            </a:r>
            <a:endParaRPr kumimoji="1" lang="zh-CN" altLang="en-US" dirty="0"/>
          </a:p>
        </p:txBody>
      </p:sp>
    </p:spTree>
    <p:extLst>
      <p:ext uri="{BB962C8B-B14F-4D97-AF65-F5344CB8AC3E}">
        <p14:creationId xmlns:p14="http://schemas.microsoft.com/office/powerpoint/2010/main" val="172785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4735946" y="1474236"/>
            <a:ext cx="7456054" cy="3840813"/>
          </a:xfrm>
          <a:prstGeom prst="rect">
            <a:avLst/>
          </a:prstGeom>
        </p:spPr>
      </p:pic>
      <p:sp>
        <p:nvSpPr>
          <p:cNvPr id="2" name="文本占位符 1"/>
          <p:cNvSpPr>
            <a:spLocks noGrp="1"/>
          </p:cNvSpPr>
          <p:nvPr>
            <p:ph type="body" sz="quarter" idx="12"/>
          </p:nvPr>
        </p:nvSpPr>
        <p:spPr>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a:bodyPr>
          <a:lstStyle/>
          <a:p>
            <a:pPr algn="ctr"/>
            <a:r>
              <a:rPr kumimoji="1" lang="en-US" altLang="zh-CN" sz="19300" dirty="0"/>
              <a:t>0</a:t>
            </a:r>
            <a:r>
              <a:rPr kumimoji="1" lang="en-US" altLang="zh-TW" sz="19300" dirty="0"/>
              <a:t>1</a:t>
            </a:r>
            <a:endParaRPr kumimoji="1" lang="zh-CN" altLang="en-US" sz="19300" dirty="0"/>
          </a:p>
        </p:txBody>
      </p:sp>
      <p:sp>
        <p:nvSpPr>
          <p:cNvPr id="6" name="矩形 5"/>
          <p:cNvSpPr/>
          <p:nvPr/>
        </p:nvSpPr>
        <p:spPr>
          <a:xfrm>
            <a:off x="5024583" y="3040699"/>
            <a:ext cx="7047344" cy="707886"/>
          </a:xfrm>
          <a:prstGeom prst="rect">
            <a:avLst/>
          </a:prstGeom>
        </p:spPr>
        <p:txBody>
          <a:bodyPr wrap="square">
            <a:spAutoFit/>
          </a:bodyPr>
          <a:lstStyle/>
          <a:p>
            <a:r>
              <a:rPr lang="zh-TW" altLang="en-US" sz="4000" b="1" dirty="0">
                <a:solidFill>
                  <a:schemeClr val="accent6">
                    <a:lumMod val="50000"/>
                  </a:schemeClr>
                </a:solidFill>
                <a:latin typeface="微软雅黑"/>
              </a:rPr>
              <a:t>校園資訊基礎環境推動計畫</a:t>
            </a:r>
            <a:endParaRPr lang="zh-CN" altLang="en-US" sz="4000" b="1" dirty="0">
              <a:solidFill>
                <a:schemeClr val="accent6">
                  <a:lumMod val="50000"/>
                </a:schemeClr>
              </a:solidFill>
              <a:latin typeface="微软雅黑"/>
            </a:endParaRPr>
          </a:p>
        </p:txBody>
      </p:sp>
    </p:spTree>
    <p:extLst>
      <p:ext uri="{BB962C8B-B14F-4D97-AF65-F5344CB8AC3E}">
        <p14:creationId xmlns:p14="http://schemas.microsoft.com/office/powerpoint/2010/main" val="1420620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95754" y="254464"/>
            <a:ext cx="6435012" cy="652366"/>
          </a:xfrm>
        </p:spPr>
        <p:txBody>
          <a:bodyPr/>
          <a:lstStyle/>
          <a:p>
            <a:r>
              <a:rPr lang="zh-TW" altLang="en-US" dirty="0">
                <a:solidFill>
                  <a:schemeClr val="accent6">
                    <a:lumMod val="50000"/>
                  </a:schemeClr>
                </a:solidFill>
                <a:latin typeface="微软雅黑"/>
              </a:rPr>
              <a:t>校園資訊基礎環境推動計畫</a:t>
            </a:r>
            <a:endParaRPr lang="zh-CN" altLang="en-US" dirty="0">
              <a:solidFill>
                <a:schemeClr val="accent6">
                  <a:lumMod val="50000"/>
                </a:schemeClr>
              </a:solidFill>
              <a:latin typeface="微软雅黑"/>
            </a:endParaRPr>
          </a:p>
        </p:txBody>
      </p:sp>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3" name="文字版面配置區 1">
            <a:extLst>
              <a:ext uri="{FF2B5EF4-FFF2-40B4-BE49-F238E27FC236}">
                <a16:creationId xmlns:a16="http://schemas.microsoft.com/office/drawing/2014/main" id="{1EE2B6FB-D141-4C77-8DAB-5555C496E54E}"/>
              </a:ext>
            </a:extLst>
          </p:cNvPr>
          <p:cNvSpPr txBox="1">
            <a:spLocks/>
          </p:cNvSpPr>
          <p:nvPr/>
        </p:nvSpPr>
        <p:spPr>
          <a:xfrm>
            <a:off x="0" y="223935"/>
            <a:ext cx="1195754"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01-1</a:t>
            </a:r>
            <a:endParaRPr lang="zh-TW" altLang="en-US" sz="3400" dirty="0"/>
          </a:p>
        </p:txBody>
      </p:sp>
      <p:cxnSp>
        <p:nvCxnSpPr>
          <p:cNvPr id="14" name="直接连接符 21"/>
          <p:cNvCxnSpPr/>
          <p:nvPr/>
        </p:nvCxnSpPr>
        <p:spPr>
          <a:xfrm>
            <a:off x="7770746" y="4384857"/>
            <a:ext cx="2994308" cy="0"/>
          </a:xfrm>
          <a:prstGeom prst="line">
            <a:avLst/>
          </a:prstGeom>
          <a:ln>
            <a:solidFill>
              <a:srgbClr val="1C9BA9"/>
            </a:solidFill>
          </a:ln>
        </p:spPr>
        <p:style>
          <a:lnRef idx="1">
            <a:schemeClr val="accent1"/>
          </a:lnRef>
          <a:fillRef idx="0">
            <a:schemeClr val="accent1"/>
          </a:fillRef>
          <a:effectRef idx="0">
            <a:schemeClr val="accent1"/>
          </a:effectRef>
          <a:fontRef idx="minor">
            <a:schemeClr val="tx1"/>
          </a:fontRef>
        </p:style>
      </p:cxnSp>
      <p:cxnSp>
        <p:nvCxnSpPr>
          <p:cNvPr id="17" name="直接连接符 5"/>
          <p:cNvCxnSpPr/>
          <p:nvPr/>
        </p:nvCxnSpPr>
        <p:spPr>
          <a:xfrm>
            <a:off x="5340828" y="2029824"/>
            <a:ext cx="5653204" cy="14096"/>
          </a:xfrm>
          <a:prstGeom prst="line">
            <a:avLst/>
          </a:prstGeom>
          <a:ln w="38100">
            <a:solidFill>
              <a:srgbClr val="348DA2"/>
            </a:solidFill>
          </a:ln>
        </p:spPr>
        <p:style>
          <a:lnRef idx="1">
            <a:schemeClr val="accent1"/>
          </a:lnRef>
          <a:fillRef idx="0">
            <a:schemeClr val="accent1"/>
          </a:fillRef>
          <a:effectRef idx="0">
            <a:schemeClr val="accent1"/>
          </a:effectRef>
          <a:fontRef idx="minor">
            <a:schemeClr val="tx1"/>
          </a:fontRef>
        </p:style>
      </p:cxnSp>
      <p:cxnSp>
        <p:nvCxnSpPr>
          <p:cNvPr id="18" name="直接连接符 12"/>
          <p:cNvCxnSpPr/>
          <p:nvPr/>
        </p:nvCxnSpPr>
        <p:spPr>
          <a:xfrm flipV="1">
            <a:off x="5229397" y="6240372"/>
            <a:ext cx="5673118" cy="16431"/>
          </a:xfrm>
          <a:prstGeom prst="line">
            <a:avLst/>
          </a:prstGeom>
          <a:ln w="38100">
            <a:solidFill>
              <a:srgbClr val="348DA2"/>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5233148" y="2588688"/>
            <a:ext cx="5453919" cy="1543949"/>
          </a:xfrm>
          <a:prstGeom prst="rect">
            <a:avLst/>
          </a:prstGeom>
          <a:gradFill>
            <a:gsLst>
              <a:gs pos="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numCol="1" spcCol="360000">
            <a:spAutoFit/>
          </a:bodyPr>
          <a:lstStyle/>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建構完善中小學及幼兒園數位環境</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建置本市校園骨幹備援電路達</a:t>
            </a:r>
            <a:r>
              <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rPr>
              <a:t>258</a:t>
            </a: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校</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提升本市資訊組長網路維運服務管理能力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algn="just" defTabSz="609585">
              <a:lnSpc>
                <a:spcPct val="130000"/>
              </a:lnSpc>
            </a:pPr>
            <a:endParaRPr lang="zh-CN" altLang="en-US" sz="1400" dirty="0">
              <a:solidFill>
                <a:srgbClr val="C00000"/>
              </a:solidFill>
              <a:latin typeface="微軟正黑體" panose="020B0604030504040204" pitchFamily="34" charset="-120"/>
              <a:ea typeface="微軟正黑體" panose="020B0604030504040204" pitchFamily="34" charset="-120"/>
              <a:cs typeface="+mn-ea"/>
              <a:sym typeface="+mn-lt"/>
            </a:endParaRPr>
          </a:p>
        </p:txBody>
      </p:sp>
      <p:sp>
        <p:nvSpPr>
          <p:cNvPr id="24" name="矩形 23"/>
          <p:cNvSpPr/>
          <p:nvPr/>
        </p:nvSpPr>
        <p:spPr>
          <a:xfrm>
            <a:off x="3928344" y="2066103"/>
            <a:ext cx="4073698" cy="523220"/>
          </a:xfrm>
          <a:prstGeom prst="rect">
            <a:avLst/>
          </a:prstGeom>
        </p:spPr>
        <p:txBody>
          <a:bodyPr wrap="square">
            <a:spAutoFit/>
          </a:bodyPr>
          <a:lstStyle/>
          <a:p>
            <a:pPr defTabSz="609585"/>
            <a:r>
              <a:rPr lang="zh-TW"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rPr>
              <a:t>骨幹網路管理維運計畫</a:t>
            </a:r>
            <a:endParaRPr lang="zh-CN"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endParaRPr>
          </a:p>
        </p:txBody>
      </p:sp>
      <p:sp>
        <p:nvSpPr>
          <p:cNvPr id="55" name="圓角矩形 54"/>
          <p:cNvSpPr/>
          <p:nvPr/>
        </p:nvSpPr>
        <p:spPr>
          <a:xfrm>
            <a:off x="1881769" y="1027596"/>
            <a:ext cx="8883285" cy="664184"/>
          </a:xfrm>
          <a:prstGeom prst="roundRect">
            <a:avLst>
              <a:gd name="adj" fmla="val 50000"/>
            </a:avLst>
          </a:prstGeom>
          <a:gradFill>
            <a:gsLst>
              <a:gs pos="0">
                <a:schemeClr val="bg1"/>
              </a:gs>
              <a:gs pos="35000">
                <a:srgbClr val="67BBCF"/>
              </a:gs>
              <a:gs pos="100000">
                <a:schemeClr val="bg1"/>
              </a:gs>
              <a:gs pos="85000">
                <a:srgbClr val="7ADFE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6" name="矩形 55"/>
          <p:cNvSpPr/>
          <p:nvPr/>
        </p:nvSpPr>
        <p:spPr>
          <a:xfrm>
            <a:off x="2269017" y="1148668"/>
            <a:ext cx="8712642" cy="666977"/>
          </a:xfrm>
          <a:prstGeom prst="rect">
            <a:avLst/>
          </a:prstGeom>
        </p:spPr>
        <p:txBody>
          <a:bodyPr wrap="none">
            <a:spAutoFit/>
          </a:bodyPr>
          <a:lstStyle/>
          <a:p>
            <a:r>
              <a:rPr lang="zh-TW" altLang="en-US" sz="1867" b="1" dirty="0">
                <a:solidFill>
                  <a:schemeClr val="bg1"/>
                </a:solidFill>
                <a:effectLst>
                  <a:outerShdw blurRad="50800" dist="127000" dir="2700000" algn="tl" rotWithShape="0">
                    <a:srgbClr val="1B9BA8">
                      <a:alpha val="63000"/>
                    </a:srgbClr>
                  </a:outerShdw>
                </a:effectLst>
                <a:latin typeface="Century Gothic"/>
                <a:ea typeface="微软雅黑" charset="0"/>
              </a:rPr>
              <a:t>計畫目標</a:t>
            </a:r>
            <a:r>
              <a:rPr lang="en-US" altLang="zh-TW" sz="1867" b="1" dirty="0">
                <a:solidFill>
                  <a:schemeClr val="bg1"/>
                </a:solidFill>
                <a:effectLst>
                  <a:outerShdw blurRad="50800" dist="127000" dir="2700000" algn="tl" rotWithShape="0">
                    <a:srgbClr val="1B9BA8">
                      <a:alpha val="63000"/>
                    </a:srgbClr>
                  </a:outerShdw>
                </a:effectLst>
                <a:latin typeface="Century Gothic"/>
                <a:ea typeface="微软雅黑" charset="0"/>
              </a:rPr>
              <a:t>-</a:t>
            </a:r>
            <a:r>
              <a:rPr lang="zh-TW" altLang="zh-TW" sz="1867" b="1" dirty="0">
                <a:solidFill>
                  <a:schemeClr val="bg1"/>
                </a:solidFill>
                <a:effectLst>
                  <a:outerShdw blurRad="50800" dist="127000" dir="2700000" algn="tl" rotWithShape="0">
                    <a:srgbClr val="1B9BA8">
                      <a:alpha val="63000"/>
                    </a:srgbClr>
                  </a:outerShdw>
                </a:effectLst>
                <a:latin typeface="Century Gothic"/>
                <a:ea typeface="微软雅黑" charset="0"/>
              </a:rPr>
              <a:t>推動資訊技術資源整合運用</a:t>
            </a:r>
            <a:r>
              <a:rPr lang="en-US" altLang="zh-TW" sz="1867" b="1" dirty="0">
                <a:solidFill>
                  <a:schemeClr val="bg1"/>
                </a:solidFill>
                <a:effectLst>
                  <a:outerShdw blurRad="50800" dist="127000" dir="2700000" algn="tl" rotWithShape="0">
                    <a:srgbClr val="1B9BA8">
                      <a:alpha val="63000"/>
                    </a:srgbClr>
                  </a:outerShdw>
                </a:effectLst>
                <a:latin typeface="Century Gothic"/>
                <a:ea typeface="微软雅黑" charset="0"/>
              </a:rPr>
              <a:t> </a:t>
            </a:r>
            <a:r>
              <a:rPr lang="zh-CN" altLang="en-US" sz="1867" b="1" dirty="0">
                <a:solidFill>
                  <a:schemeClr val="bg1"/>
                </a:solidFill>
                <a:effectLst>
                  <a:outerShdw blurRad="50800" dist="127000" dir="2700000" algn="tl" rotWithShape="0">
                    <a:srgbClr val="1B9BA8">
                      <a:alpha val="63000"/>
                    </a:srgbClr>
                  </a:outerShdw>
                </a:effectLst>
                <a:latin typeface="Century Gothic"/>
                <a:ea typeface="微软雅黑" charset="0"/>
              </a:rPr>
              <a:t>提升校園資訊科技使用便利性及學生學力</a:t>
            </a:r>
            <a:endParaRPr lang="en-US" altLang="zh-CN" sz="1867" b="1" dirty="0">
              <a:solidFill>
                <a:schemeClr val="bg1"/>
              </a:solidFill>
              <a:effectLst>
                <a:outerShdw blurRad="50800" dist="127000" dir="2700000" algn="tl" rotWithShape="0">
                  <a:srgbClr val="1B9BA8">
                    <a:alpha val="63000"/>
                  </a:srgbClr>
                </a:outerShdw>
              </a:effectLst>
              <a:latin typeface="Century Gothic"/>
              <a:ea typeface="微软雅黑" charset="0"/>
            </a:endParaRPr>
          </a:p>
          <a:p>
            <a:endParaRPr lang="zh-CN" altLang="en-US" sz="1867" b="1" dirty="0">
              <a:solidFill>
                <a:schemeClr val="bg1"/>
              </a:solidFill>
              <a:effectLst>
                <a:outerShdw blurRad="50800" dist="127000" dir="2700000" algn="tl" rotWithShape="0">
                  <a:srgbClr val="1B9BA8">
                    <a:alpha val="63000"/>
                  </a:srgbClr>
                </a:outerShdw>
              </a:effectLst>
              <a:latin typeface="Century Gothic"/>
              <a:ea typeface="微软雅黑" charset="0"/>
            </a:endParaRPr>
          </a:p>
        </p:txBody>
      </p:sp>
      <p:pic>
        <p:nvPicPr>
          <p:cNvPr id="57" name="圖片 56"/>
          <p:cNvPicPr>
            <a:picLocks noChangeAspect="1"/>
          </p:cNvPicPr>
          <p:nvPr/>
        </p:nvPicPr>
        <p:blipFill>
          <a:blip r:embed="rId3"/>
          <a:stretch>
            <a:fillRect/>
          </a:stretch>
        </p:blipFill>
        <p:spPr>
          <a:xfrm>
            <a:off x="1195754" y="1075978"/>
            <a:ext cx="608270" cy="575734"/>
          </a:xfrm>
          <a:prstGeom prst="rect">
            <a:avLst/>
          </a:prstGeom>
        </p:spPr>
      </p:pic>
      <p:grpSp>
        <p:nvGrpSpPr>
          <p:cNvPr id="77" name="群組 76"/>
          <p:cNvGrpSpPr/>
          <p:nvPr/>
        </p:nvGrpSpPr>
        <p:grpSpPr>
          <a:xfrm rot="2554760">
            <a:off x="738982" y="2050813"/>
            <a:ext cx="4430377" cy="3090090"/>
            <a:chOff x="1076584" y="1654308"/>
            <a:chExt cx="7514858" cy="5182091"/>
          </a:xfrm>
        </p:grpSpPr>
        <p:pic>
          <p:nvPicPr>
            <p:cNvPr id="78" name="Picture 5"/>
            <p:cNvPicPr>
              <a:picLocks noChangeAspect="1" noChangeArrowheads="1"/>
            </p:cNvPicPr>
            <p:nvPr/>
          </p:nvPicPr>
          <p:blipFill>
            <a:blip r:embed="rId4">
              <a:duotone>
                <a:schemeClr val="accent6">
                  <a:shade val="45000"/>
                  <a:satMod val="135000"/>
                </a:schemeClr>
                <a:prstClr val="white"/>
              </a:duotone>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1132903" y="3734167"/>
              <a:ext cx="1532947" cy="148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9" name="Picture 6"/>
            <p:cNvPicPr>
              <a:picLocks noChangeAspect="1" noChangeArrowheads="1"/>
            </p:cNvPicPr>
            <p:nvPr/>
          </p:nvPicPr>
          <p:blipFill>
            <a:blip r:embed="rId6">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1800450" y="2471745"/>
              <a:ext cx="1374367" cy="1440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0" name="Picture 7"/>
            <p:cNvPicPr>
              <a:picLocks noChangeAspect="1" noChangeArrowheads="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2599837" y="1666791"/>
              <a:ext cx="1361152" cy="1704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Picture 11"/>
            <p:cNvPicPr>
              <a:picLocks noChangeAspect="1" noChangeArrowheads="1"/>
            </p:cNvPicPr>
            <p:nvPr/>
          </p:nvPicPr>
          <p:blipFill>
            <a:blip r:embed="rId9">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454126" y="1654308"/>
              <a:ext cx="1255431" cy="1268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 name="Picture 8"/>
            <p:cNvPicPr>
              <a:picLocks noChangeAspect="1" noChangeArrowheads="1"/>
            </p:cNvPicPr>
            <p:nvPr/>
          </p:nvPicPr>
          <p:blipFill>
            <a:blip r:embed="rId10">
              <a:duotone>
                <a:schemeClr val="accent6">
                  <a:shade val="45000"/>
                  <a:satMod val="135000"/>
                </a:schemeClr>
                <a:prstClr val="white"/>
              </a:duotone>
              <a:extLst>
                <a:ext uri="{BEBA8EAE-BF5A-486C-A8C5-ECC9F3942E4B}">
                  <a14:imgProps xmlns:a14="http://schemas.microsoft.com/office/drawing/2010/main">
                    <a14:imgLayer r:embed="rId11">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18900000">
              <a:off x="2584134" y="3330466"/>
              <a:ext cx="1466872" cy="129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3" name="Picture 12"/>
            <p:cNvPicPr>
              <a:picLocks noChangeAspect="1" noChangeArrowheads="1"/>
            </p:cNvPicPr>
            <p:nvPr/>
          </p:nvPicPr>
          <p:blipFill>
            <a:blip r:embed="rId1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447518" y="2563762"/>
              <a:ext cx="792904" cy="885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4" name="Picture 13"/>
            <p:cNvPicPr>
              <a:picLocks noChangeAspect="1" noChangeArrowheads="1"/>
            </p:cNvPicPr>
            <p:nvPr/>
          </p:nvPicPr>
          <p:blipFill>
            <a:blip r:embed="rId1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918026" y="3061831"/>
              <a:ext cx="792904" cy="792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5" name="Picture 4"/>
            <p:cNvPicPr>
              <a:picLocks noChangeAspect="1" noChangeArrowheads="1"/>
            </p:cNvPicPr>
            <p:nvPr/>
          </p:nvPicPr>
          <p:blipFill>
            <a:blip r:embed="rId14">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1076584" y="4628085"/>
              <a:ext cx="1955829" cy="1176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6" name="Picture 9"/>
            <p:cNvPicPr>
              <a:picLocks noChangeAspect="1" noChangeArrowheads="1"/>
            </p:cNvPicPr>
            <p:nvPr/>
          </p:nvPicPr>
          <p:blipFill>
            <a:blip r:embed="rId15">
              <a:duotone>
                <a:schemeClr val="accent6">
                  <a:shade val="45000"/>
                  <a:satMod val="135000"/>
                </a:schemeClr>
                <a:prstClr val="white"/>
              </a:duotone>
              <a:extLst>
                <a:ext uri="{BEBA8EAE-BF5A-486C-A8C5-ECC9F3942E4B}">
                  <a14:imgProps xmlns:a14="http://schemas.microsoft.com/office/drawing/2010/main">
                    <a14:imgLayer r:embed="rId1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2344939" y="4730937"/>
              <a:ext cx="1585808" cy="1162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7" name="Picture 10"/>
            <p:cNvPicPr>
              <a:picLocks noChangeAspect="1" noChangeArrowheads="1"/>
            </p:cNvPicPr>
            <p:nvPr/>
          </p:nvPicPr>
          <p:blipFill>
            <a:blip r:embed="rId17">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406600" y="3819460"/>
              <a:ext cx="1030775" cy="120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8" name="Picture 14"/>
            <p:cNvPicPr>
              <a:picLocks noChangeAspect="1" noChangeArrowheads="1"/>
            </p:cNvPicPr>
            <p:nvPr/>
          </p:nvPicPr>
          <p:blipFill>
            <a:blip r:embed="rId18">
              <a:duotone>
                <a:schemeClr val="accent6">
                  <a:shade val="45000"/>
                  <a:satMod val="135000"/>
                </a:schemeClr>
                <a:prstClr val="white"/>
              </a:duotone>
              <a:extLst>
                <a:ext uri="{BEBA8EAE-BF5A-486C-A8C5-ECC9F3942E4B}">
                  <a14:imgProps xmlns:a14="http://schemas.microsoft.com/office/drawing/2010/main">
                    <a14:imgLayer r:embed="rId19">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4542361" y="3382781"/>
              <a:ext cx="1242216" cy="1599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9" name="Picture 15"/>
            <p:cNvPicPr>
              <a:picLocks noChangeAspect="1" noChangeArrowheads="1"/>
            </p:cNvPicPr>
            <p:nvPr/>
          </p:nvPicPr>
          <p:blipFill>
            <a:blip r:embed="rId20">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882089" y="4651768"/>
              <a:ext cx="1466872" cy="1110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 name="Picture 16"/>
            <p:cNvPicPr>
              <a:picLocks noChangeAspect="1" noChangeArrowheads="1"/>
            </p:cNvPicPr>
            <p:nvPr/>
          </p:nvPicPr>
          <p:blipFill>
            <a:blip r:embed="rId21">
              <a:duotone>
                <a:schemeClr val="accent6">
                  <a:shade val="45000"/>
                  <a:satMod val="135000"/>
                </a:schemeClr>
                <a:prstClr val="white"/>
              </a:duotone>
              <a:extLst>
                <a:ext uri="{BEBA8EAE-BF5A-486C-A8C5-ECC9F3942E4B}">
                  <a14:imgProps xmlns:a14="http://schemas.microsoft.com/office/drawing/2010/main">
                    <a14:imgLayer r:embed="rId22">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18900000">
              <a:off x="5776634" y="3374053"/>
              <a:ext cx="2814808" cy="3462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91" name="群組 90"/>
          <p:cNvGrpSpPr/>
          <p:nvPr/>
        </p:nvGrpSpPr>
        <p:grpSpPr>
          <a:xfrm>
            <a:off x="1504933" y="2456206"/>
            <a:ext cx="1824620" cy="1274418"/>
            <a:chOff x="530816" y="2270897"/>
            <a:chExt cx="2427618" cy="1695585"/>
          </a:xfrm>
        </p:grpSpPr>
        <p:pic>
          <p:nvPicPr>
            <p:cNvPr id="92" name="Picture 105" descr="雲7"/>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376895" y="2391959"/>
              <a:ext cx="1144421" cy="1203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16" descr="D:\Snap\computer.gif"/>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778915" y="2644435"/>
              <a:ext cx="254346" cy="39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16" descr="D:\Snap\computer.gif"/>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524570" y="2645182"/>
              <a:ext cx="254345" cy="39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16" descr="D:\Snap\computer.gif"/>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033261" y="2619034"/>
              <a:ext cx="254346" cy="39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6" name="群組 1"/>
            <p:cNvGrpSpPr>
              <a:grpSpLocks/>
            </p:cNvGrpSpPr>
            <p:nvPr/>
          </p:nvGrpSpPr>
          <p:grpSpPr bwMode="auto">
            <a:xfrm>
              <a:off x="2669263" y="2270897"/>
              <a:ext cx="289171" cy="494564"/>
              <a:chOff x="1183758" y="1491046"/>
              <a:chExt cx="737190" cy="1049974"/>
            </a:xfrm>
          </p:grpSpPr>
          <p:pic>
            <p:nvPicPr>
              <p:cNvPr id="108" name="Picture 51" descr="電腦"/>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183758" y="1491046"/>
                <a:ext cx="737190" cy="104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18" descr="D:\Project\圖庫_簡報專用\people005.gif"/>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1314228" y="1909614"/>
                <a:ext cx="333819" cy="47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7" name="Picture 19" descr="D:\Project\圖庫_簡報專用\流程控管.gif"/>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530816" y="2418358"/>
              <a:ext cx="382452" cy="277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8" name="群組 97"/>
            <p:cNvGrpSpPr/>
            <p:nvPr/>
          </p:nvGrpSpPr>
          <p:grpSpPr>
            <a:xfrm>
              <a:off x="2458995" y="3625068"/>
              <a:ext cx="371879" cy="341414"/>
              <a:chOff x="7185025" y="1989138"/>
              <a:chExt cx="949325" cy="725487"/>
            </a:xfrm>
          </p:grpSpPr>
          <p:pic>
            <p:nvPicPr>
              <p:cNvPr id="106" name="Picture 22" descr="D:\Project\圖庫_簡報專用\表單設計.gif"/>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7185025" y="1989138"/>
                <a:ext cx="94932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23" descr="D:\Project\圖庫_簡報專用\people006.gif"/>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7596188" y="2249488"/>
                <a:ext cx="3270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9" name="群組 2"/>
            <p:cNvGrpSpPr>
              <a:grpSpLocks/>
            </p:cNvGrpSpPr>
            <p:nvPr/>
          </p:nvGrpSpPr>
          <p:grpSpPr bwMode="auto">
            <a:xfrm>
              <a:off x="1725744" y="3042626"/>
              <a:ext cx="360686" cy="217399"/>
              <a:chOff x="4946770" y="5177504"/>
              <a:chExt cx="920256" cy="461525"/>
            </a:xfrm>
          </p:grpSpPr>
          <p:pic>
            <p:nvPicPr>
              <p:cNvPr id="103" name="Picture 25" descr="D:\Project\圖庫_簡報專用\database011.gif"/>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4946770" y="5177504"/>
                <a:ext cx="513071" cy="30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Picture 25" descr="D:\Project\圖庫_簡報專用\database011.gif"/>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5099170" y="5329904"/>
                <a:ext cx="513071" cy="30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25" descr="D:\Project\圖庫_簡報專用\database011.gif"/>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5353955" y="5177504"/>
                <a:ext cx="513071" cy="30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00" name="直線單箭頭接點 99"/>
            <p:cNvCxnSpPr/>
            <p:nvPr/>
          </p:nvCxnSpPr>
          <p:spPr bwMode="auto">
            <a:xfrm>
              <a:off x="1015271" y="2619034"/>
              <a:ext cx="399221" cy="217340"/>
            </a:xfrm>
            <a:prstGeom prst="straightConnector1">
              <a:avLst/>
            </a:prstGeom>
            <a:solidFill>
              <a:srgbClr val="3397D3"/>
            </a:solidFill>
            <a:ln w="38100" cap="flat" cmpd="sng" algn="ctr">
              <a:solidFill>
                <a:srgbClr val="348DA2"/>
              </a:solidFill>
              <a:prstDash val="solid"/>
              <a:round/>
              <a:headEnd type="none" w="med" len="med"/>
              <a:tailEnd type="stealth" w="lg" len="lg"/>
            </a:ln>
            <a:effectLst>
              <a:outerShdw blurRad="50800" dist="38100" dir="2700000" algn="tl" rotWithShape="0">
                <a:prstClr val="black">
                  <a:alpha val="40000"/>
                </a:prstClr>
              </a:outerShdw>
            </a:effectLst>
          </p:spPr>
        </p:cxnSp>
        <p:cxnSp>
          <p:nvCxnSpPr>
            <p:cNvPr id="101" name="直線單箭頭接點 100"/>
            <p:cNvCxnSpPr/>
            <p:nvPr/>
          </p:nvCxnSpPr>
          <p:spPr bwMode="auto">
            <a:xfrm flipH="1">
              <a:off x="2330198" y="2604718"/>
              <a:ext cx="302436" cy="242541"/>
            </a:xfrm>
            <a:prstGeom prst="straightConnector1">
              <a:avLst/>
            </a:prstGeom>
            <a:solidFill>
              <a:srgbClr val="3397D3"/>
            </a:solidFill>
            <a:ln w="38100" cap="flat" cmpd="sng" algn="ctr">
              <a:solidFill>
                <a:srgbClr val="348DA2"/>
              </a:solidFill>
              <a:prstDash val="solid"/>
              <a:round/>
              <a:headEnd type="none" w="med" len="med"/>
              <a:tailEnd type="stealth" w="lg" len="lg"/>
            </a:ln>
            <a:effectLst>
              <a:outerShdw blurRad="50800" dist="38100" dir="2700000" algn="tl" rotWithShape="0">
                <a:prstClr val="black">
                  <a:alpha val="40000"/>
                </a:prstClr>
              </a:outerShdw>
            </a:effectLst>
          </p:spPr>
        </p:cxnSp>
        <p:cxnSp>
          <p:nvCxnSpPr>
            <p:cNvPr id="102" name="直線單箭頭接點 101"/>
            <p:cNvCxnSpPr/>
            <p:nvPr/>
          </p:nvCxnSpPr>
          <p:spPr bwMode="auto">
            <a:xfrm flipH="1" flipV="1">
              <a:off x="2178204" y="3297625"/>
              <a:ext cx="216899" cy="323209"/>
            </a:xfrm>
            <a:prstGeom prst="straightConnector1">
              <a:avLst/>
            </a:prstGeom>
            <a:solidFill>
              <a:srgbClr val="3397D3"/>
            </a:solidFill>
            <a:ln w="38100" cap="flat" cmpd="sng" algn="ctr">
              <a:solidFill>
                <a:srgbClr val="348DA2"/>
              </a:solidFill>
              <a:prstDash val="solid"/>
              <a:round/>
              <a:headEnd type="none" w="med" len="med"/>
              <a:tailEnd type="stealth" w="lg" len="lg"/>
            </a:ln>
            <a:effectLst>
              <a:outerShdw blurRad="50800" dist="38100" dir="2700000" algn="tl" rotWithShape="0">
                <a:prstClr val="black">
                  <a:alpha val="40000"/>
                </a:prstClr>
              </a:outerShdw>
            </a:effectLst>
          </p:spPr>
        </p:cxnSp>
      </p:grpSp>
      <p:pic>
        <p:nvPicPr>
          <p:cNvPr id="110" name="圖片 109"/>
          <p:cNvPicPr>
            <a:picLocks noChangeAspect="1"/>
          </p:cNvPicPr>
          <p:nvPr/>
        </p:nvPicPr>
        <p:blipFill>
          <a:blip r:embed="rId31"/>
          <a:stretch>
            <a:fillRect/>
          </a:stretch>
        </p:blipFill>
        <p:spPr>
          <a:xfrm>
            <a:off x="1135383" y="3855343"/>
            <a:ext cx="1635183" cy="1059028"/>
          </a:xfrm>
          <a:prstGeom prst="rect">
            <a:avLst/>
          </a:prstGeom>
          <a:ln>
            <a:noFill/>
          </a:ln>
          <a:effectLst>
            <a:outerShdw blurRad="292100" dist="139700" dir="2700000" algn="tl" rotWithShape="0">
              <a:srgbClr val="333333">
                <a:alpha val="65000"/>
              </a:srgbClr>
            </a:outerShdw>
          </a:effectLst>
        </p:spPr>
      </p:pic>
      <p:pic>
        <p:nvPicPr>
          <p:cNvPr id="111" name="圖片 110"/>
          <p:cNvPicPr>
            <a:picLocks noChangeAspect="1"/>
          </p:cNvPicPr>
          <p:nvPr/>
        </p:nvPicPr>
        <p:blipFill>
          <a:blip r:embed="rId32"/>
          <a:stretch>
            <a:fillRect/>
          </a:stretch>
        </p:blipFill>
        <p:spPr>
          <a:xfrm>
            <a:off x="955972" y="4608249"/>
            <a:ext cx="1269900" cy="937158"/>
          </a:xfrm>
          <a:prstGeom prst="rect">
            <a:avLst/>
          </a:prstGeom>
          <a:effectLst>
            <a:outerShdw blurRad="88900" dist="127000" dir="2700000" algn="tl" rotWithShape="0">
              <a:schemeClr val="tx1">
                <a:lumMod val="75000"/>
                <a:lumOff val="25000"/>
                <a:alpha val="40000"/>
              </a:schemeClr>
            </a:outerShdw>
          </a:effectLst>
        </p:spPr>
      </p:pic>
      <p:pic>
        <p:nvPicPr>
          <p:cNvPr id="112" name="圖片 111"/>
          <p:cNvPicPr>
            <a:picLocks noChangeAspect="1"/>
          </p:cNvPicPr>
          <p:nvPr/>
        </p:nvPicPr>
        <p:blipFill>
          <a:blip r:embed="rId33"/>
          <a:stretch>
            <a:fillRect/>
          </a:stretch>
        </p:blipFill>
        <p:spPr>
          <a:xfrm>
            <a:off x="1419685" y="5040492"/>
            <a:ext cx="1269900" cy="937158"/>
          </a:xfrm>
          <a:prstGeom prst="rect">
            <a:avLst/>
          </a:prstGeom>
          <a:effectLst>
            <a:outerShdw blurRad="88900" dist="127000" dir="2700000" algn="tl" rotWithShape="0">
              <a:schemeClr val="tx1">
                <a:lumMod val="75000"/>
                <a:lumOff val="25000"/>
                <a:alpha val="40000"/>
              </a:schemeClr>
            </a:outerShdw>
          </a:effectLst>
        </p:spPr>
      </p:pic>
      <p:pic>
        <p:nvPicPr>
          <p:cNvPr id="113" name="Picture 7" descr="C:\Users\User03\Downloads\1408876023_chart.pn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2740621" y="4791442"/>
            <a:ext cx="1260074" cy="1260074"/>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6" descr="C:\Users\User03\Downloads\1408875851_kchart.png"/>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881769" y="4951408"/>
            <a:ext cx="1145532" cy="1145532"/>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直接连接符 21">
            <a:extLst>
              <a:ext uri="{FF2B5EF4-FFF2-40B4-BE49-F238E27FC236}">
                <a16:creationId xmlns:a16="http://schemas.microsoft.com/office/drawing/2014/main" id="{9C552B57-0EE0-C64D-8EF8-F5CB71F325BC}"/>
              </a:ext>
            </a:extLst>
          </p:cNvPr>
          <p:cNvCxnSpPr/>
          <p:nvPr/>
        </p:nvCxnSpPr>
        <p:spPr>
          <a:xfrm>
            <a:off x="7692759" y="2327713"/>
            <a:ext cx="2994308" cy="0"/>
          </a:xfrm>
          <a:prstGeom prst="line">
            <a:avLst/>
          </a:prstGeom>
          <a:ln>
            <a:solidFill>
              <a:srgbClr val="1C9BA9"/>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976608" y="4112971"/>
            <a:ext cx="4238784" cy="523220"/>
          </a:xfrm>
          <a:prstGeom prst="rect">
            <a:avLst/>
          </a:prstGeom>
        </p:spPr>
        <p:txBody>
          <a:bodyPr wrap="square">
            <a:spAutoFit/>
          </a:bodyPr>
          <a:lstStyle/>
          <a:p>
            <a:pPr defTabSz="609585"/>
            <a:r>
              <a:rPr lang="zh-TW"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rPr>
              <a:t>校園資訊安全維運計畫</a:t>
            </a:r>
            <a:endParaRPr lang="zh-CN"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endParaRPr>
          </a:p>
        </p:txBody>
      </p:sp>
      <p:sp>
        <p:nvSpPr>
          <p:cNvPr id="59" name="矩形 58">
            <a:extLst>
              <a:ext uri="{FF2B5EF4-FFF2-40B4-BE49-F238E27FC236}">
                <a16:creationId xmlns:a16="http://schemas.microsoft.com/office/drawing/2014/main" id="{25012D6F-17AE-574A-9E25-31ACB66FFCE8}"/>
              </a:ext>
            </a:extLst>
          </p:cNvPr>
          <p:cNvSpPr/>
          <p:nvPr/>
        </p:nvSpPr>
        <p:spPr>
          <a:xfrm>
            <a:off x="5229397" y="4604722"/>
            <a:ext cx="5457670" cy="1543949"/>
          </a:xfrm>
          <a:prstGeom prst="rect">
            <a:avLst/>
          </a:prstGeom>
          <a:gradFill>
            <a:gsLst>
              <a:gs pos="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numCol="1" spcCol="360000">
            <a:spAutoFit/>
          </a:bodyPr>
          <a:lstStyle/>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維持本局</a:t>
            </a:r>
            <a:r>
              <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rPr>
              <a:t>ISMS</a:t>
            </a: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稽核驗證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持續改善連線學校網路資安實體環境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培養全市教師資訊安全教育素養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algn="just" defTabSz="609585">
              <a:lnSpc>
                <a:spcPct val="130000"/>
              </a:lnSpc>
            </a:pPr>
            <a:endParaRPr lang="zh-CN" altLang="en-US" sz="1400" dirty="0">
              <a:solidFill>
                <a:srgbClr val="C00000"/>
              </a:solidFill>
              <a:latin typeface="微軟正黑體" panose="020B0604030504040204" pitchFamily="34" charset="-120"/>
              <a:ea typeface="微軟正黑體" panose="020B0604030504040204" pitchFamily="34" charset="-120"/>
              <a:cs typeface="+mn-ea"/>
              <a:sym typeface="+mn-lt"/>
            </a:endParaRPr>
          </a:p>
        </p:txBody>
      </p:sp>
    </p:spTree>
    <p:extLst>
      <p:ext uri="{BB962C8B-B14F-4D97-AF65-F5344CB8AC3E}">
        <p14:creationId xmlns:p14="http://schemas.microsoft.com/office/powerpoint/2010/main" val="3945413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95754" y="254464"/>
            <a:ext cx="6435012" cy="652366"/>
          </a:xfrm>
        </p:spPr>
        <p:txBody>
          <a:bodyPr/>
          <a:lstStyle/>
          <a:p>
            <a:r>
              <a:rPr lang="zh-TW" altLang="en-US" dirty="0">
                <a:solidFill>
                  <a:schemeClr val="accent6">
                    <a:lumMod val="50000"/>
                  </a:schemeClr>
                </a:solidFill>
                <a:latin typeface="微软雅黑"/>
              </a:rPr>
              <a:t>校園資訊基礎環境推動計畫</a:t>
            </a:r>
            <a:endParaRPr lang="zh-CN" altLang="en-US" dirty="0">
              <a:solidFill>
                <a:schemeClr val="accent6">
                  <a:lumMod val="50000"/>
                </a:schemeClr>
              </a:solidFill>
              <a:latin typeface="微软雅黑"/>
            </a:endParaRPr>
          </a:p>
        </p:txBody>
      </p:sp>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3" name="文字版面配置區 1">
            <a:extLst>
              <a:ext uri="{FF2B5EF4-FFF2-40B4-BE49-F238E27FC236}">
                <a16:creationId xmlns:a16="http://schemas.microsoft.com/office/drawing/2014/main" id="{1EE2B6FB-D141-4C77-8DAB-5555C496E54E}"/>
              </a:ext>
            </a:extLst>
          </p:cNvPr>
          <p:cNvSpPr txBox="1">
            <a:spLocks/>
          </p:cNvSpPr>
          <p:nvPr/>
        </p:nvSpPr>
        <p:spPr>
          <a:xfrm>
            <a:off x="0" y="223935"/>
            <a:ext cx="1195754"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01-2</a:t>
            </a:r>
            <a:endParaRPr lang="zh-TW" altLang="en-US" sz="3400" dirty="0"/>
          </a:p>
        </p:txBody>
      </p:sp>
      <p:cxnSp>
        <p:nvCxnSpPr>
          <p:cNvPr id="14" name="直接连接符 21"/>
          <p:cNvCxnSpPr/>
          <p:nvPr/>
        </p:nvCxnSpPr>
        <p:spPr>
          <a:xfrm>
            <a:off x="7770746" y="4384857"/>
            <a:ext cx="2994308" cy="0"/>
          </a:xfrm>
          <a:prstGeom prst="line">
            <a:avLst/>
          </a:prstGeom>
          <a:ln>
            <a:solidFill>
              <a:srgbClr val="1C9BA9"/>
            </a:solidFill>
          </a:ln>
        </p:spPr>
        <p:style>
          <a:lnRef idx="1">
            <a:schemeClr val="accent1"/>
          </a:lnRef>
          <a:fillRef idx="0">
            <a:schemeClr val="accent1"/>
          </a:fillRef>
          <a:effectRef idx="0">
            <a:schemeClr val="accent1"/>
          </a:effectRef>
          <a:fontRef idx="minor">
            <a:schemeClr val="tx1"/>
          </a:fontRef>
        </p:style>
      </p:cxnSp>
      <p:cxnSp>
        <p:nvCxnSpPr>
          <p:cNvPr id="17" name="直接连接符 5"/>
          <p:cNvCxnSpPr/>
          <p:nvPr/>
        </p:nvCxnSpPr>
        <p:spPr>
          <a:xfrm>
            <a:off x="5340828" y="2029824"/>
            <a:ext cx="5653204" cy="14096"/>
          </a:xfrm>
          <a:prstGeom prst="line">
            <a:avLst/>
          </a:prstGeom>
          <a:ln w="38100">
            <a:solidFill>
              <a:srgbClr val="348DA2"/>
            </a:solidFill>
          </a:ln>
        </p:spPr>
        <p:style>
          <a:lnRef idx="1">
            <a:schemeClr val="accent1"/>
          </a:lnRef>
          <a:fillRef idx="0">
            <a:schemeClr val="accent1"/>
          </a:fillRef>
          <a:effectRef idx="0">
            <a:schemeClr val="accent1"/>
          </a:effectRef>
          <a:fontRef idx="minor">
            <a:schemeClr val="tx1"/>
          </a:fontRef>
        </p:style>
      </p:cxnSp>
      <p:cxnSp>
        <p:nvCxnSpPr>
          <p:cNvPr id="18" name="直接连接符 12"/>
          <p:cNvCxnSpPr/>
          <p:nvPr/>
        </p:nvCxnSpPr>
        <p:spPr>
          <a:xfrm flipV="1">
            <a:off x="5229397" y="6240372"/>
            <a:ext cx="5673118" cy="16431"/>
          </a:xfrm>
          <a:prstGeom prst="line">
            <a:avLst/>
          </a:prstGeom>
          <a:ln w="38100">
            <a:solidFill>
              <a:srgbClr val="348DA2"/>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5233148" y="2588688"/>
            <a:ext cx="5453919" cy="1543949"/>
          </a:xfrm>
          <a:prstGeom prst="rect">
            <a:avLst/>
          </a:prstGeom>
          <a:gradFill>
            <a:gsLst>
              <a:gs pos="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numCol="1" spcCol="360000">
            <a:spAutoFit/>
          </a:bodyPr>
          <a:lstStyle/>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擴充基礎運算及儲存容量等資源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持續推動資訊資源集中向上服務</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提供私有雲網站</a:t>
            </a:r>
            <a:r>
              <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rPr>
              <a:t>SSL</a:t>
            </a: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憑證服務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endParaRPr lang="zh-CN" altLang="en-US" sz="1400" dirty="0">
              <a:solidFill>
                <a:srgbClr val="C00000"/>
              </a:solidFill>
              <a:latin typeface="微軟正黑體" panose="020B0604030504040204" pitchFamily="34" charset="-120"/>
              <a:ea typeface="微軟正黑體" panose="020B0604030504040204" pitchFamily="34" charset="-120"/>
              <a:cs typeface="+mn-ea"/>
              <a:sym typeface="+mn-lt"/>
            </a:endParaRPr>
          </a:p>
        </p:txBody>
      </p:sp>
      <p:sp>
        <p:nvSpPr>
          <p:cNvPr id="24" name="矩形 23"/>
          <p:cNvSpPr/>
          <p:nvPr/>
        </p:nvSpPr>
        <p:spPr>
          <a:xfrm>
            <a:off x="3928344" y="2066103"/>
            <a:ext cx="4073698" cy="523220"/>
          </a:xfrm>
          <a:prstGeom prst="rect">
            <a:avLst/>
          </a:prstGeom>
        </p:spPr>
        <p:txBody>
          <a:bodyPr wrap="square">
            <a:spAutoFit/>
          </a:bodyPr>
          <a:lstStyle/>
          <a:p>
            <a:pPr defTabSz="609585"/>
            <a:r>
              <a:rPr lang="zh-TW"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rPr>
              <a:t>資訊服務集中化</a:t>
            </a:r>
            <a:endParaRPr lang="zh-CN"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endParaRPr>
          </a:p>
        </p:txBody>
      </p:sp>
      <p:sp>
        <p:nvSpPr>
          <p:cNvPr id="55" name="圓角矩形 54"/>
          <p:cNvSpPr/>
          <p:nvPr/>
        </p:nvSpPr>
        <p:spPr>
          <a:xfrm>
            <a:off x="1881769" y="1027596"/>
            <a:ext cx="8883285" cy="664184"/>
          </a:xfrm>
          <a:prstGeom prst="roundRect">
            <a:avLst>
              <a:gd name="adj" fmla="val 50000"/>
            </a:avLst>
          </a:prstGeom>
          <a:gradFill>
            <a:gsLst>
              <a:gs pos="0">
                <a:schemeClr val="bg1"/>
              </a:gs>
              <a:gs pos="35000">
                <a:srgbClr val="67BBCF"/>
              </a:gs>
              <a:gs pos="100000">
                <a:schemeClr val="bg1"/>
              </a:gs>
              <a:gs pos="85000">
                <a:srgbClr val="7ADFE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6" name="矩形 55"/>
          <p:cNvSpPr/>
          <p:nvPr/>
        </p:nvSpPr>
        <p:spPr>
          <a:xfrm>
            <a:off x="2269017" y="1148668"/>
            <a:ext cx="8712642" cy="666977"/>
          </a:xfrm>
          <a:prstGeom prst="rect">
            <a:avLst/>
          </a:prstGeom>
        </p:spPr>
        <p:txBody>
          <a:bodyPr wrap="none">
            <a:spAutoFit/>
          </a:bodyPr>
          <a:lstStyle/>
          <a:p>
            <a:r>
              <a:rPr lang="zh-TW" altLang="en-US" sz="1867" b="1" dirty="0">
                <a:solidFill>
                  <a:schemeClr val="bg1"/>
                </a:solidFill>
                <a:effectLst>
                  <a:outerShdw blurRad="50800" dist="127000" dir="2700000" algn="tl" rotWithShape="0">
                    <a:srgbClr val="1B9BA8">
                      <a:alpha val="63000"/>
                    </a:srgbClr>
                  </a:outerShdw>
                </a:effectLst>
                <a:latin typeface="Century Gothic"/>
                <a:ea typeface="微软雅黑" charset="0"/>
              </a:rPr>
              <a:t>計畫目標</a:t>
            </a:r>
            <a:r>
              <a:rPr lang="en-US" altLang="zh-TW" sz="1867" b="1" dirty="0">
                <a:solidFill>
                  <a:schemeClr val="bg1"/>
                </a:solidFill>
                <a:effectLst>
                  <a:outerShdw blurRad="50800" dist="127000" dir="2700000" algn="tl" rotWithShape="0">
                    <a:srgbClr val="1B9BA8">
                      <a:alpha val="63000"/>
                    </a:srgbClr>
                  </a:outerShdw>
                </a:effectLst>
                <a:latin typeface="Century Gothic"/>
                <a:ea typeface="微软雅黑" charset="0"/>
              </a:rPr>
              <a:t>-</a:t>
            </a:r>
            <a:r>
              <a:rPr lang="zh-TW" altLang="zh-TW" sz="1867" b="1" dirty="0">
                <a:solidFill>
                  <a:schemeClr val="bg1"/>
                </a:solidFill>
                <a:effectLst>
                  <a:outerShdw blurRad="50800" dist="127000" dir="2700000" algn="tl" rotWithShape="0">
                    <a:srgbClr val="1B9BA8">
                      <a:alpha val="63000"/>
                    </a:srgbClr>
                  </a:outerShdw>
                </a:effectLst>
                <a:latin typeface="Century Gothic"/>
                <a:ea typeface="微软雅黑" charset="0"/>
              </a:rPr>
              <a:t>推動資訊技術資源整合運用</a:t>
            </a:r>
            <a:r>
              <a:rPr lang="en-US" altLang="zh-TW" sz="1867" b="1" dirty="0">
                <a:solidFill>
                  <a:schemeClr val="bg1"/>
                </a:solidFill>
                <a:effectLst>
                  <a:outerShdw blurRad="50800" dist="127000" dir="2700000" algn="tl" rotWithShape="0">
                    <a:srgbClr val="1B9BA8">
                      <a:alpha val="63000"/>
                    </a:srgbClr>
                  </a:outerShdw>
                </a:effectLst>
                <a:latin typeface="Century Gothic"/>
                <a:ea typeface="微软雅黑" charset="0"/>
              </a:rPr>
              <a:t> </a:t>
            </a:r>
            <a:r>
              <a:rPr lang="zh-CN" altLang="en-US" sz="1867" b="1" dirty="0">
                <a:solidFill>
                  <a:schemeClr val="bg1"/>
                </a:solidFill>
                <a:effectLst>
                  <a:outerShdw blurRad="50800" dist="127000" dir="2700000" algn="tl" rotWithShape="0">
                    <a:srgbClr val="1B9BA8">
                      <a:alpha val="63000"/>
                    </a:srgbClr>
                  </a:outerShdw>
                </a:effectLst>
                <a:latin typeface="Century Gothic"/>
                <a:ea typeface="微软雅黑" charset="0"/>
              </a:rPr>
              <a:t>提升校園資訊科技使用便利性及學生學力</a:t>
            </a:r>
            <a:endParaRPr lang="en-US" altLang="zh-CN" sz="1867" b="1" dirty="0">
              <a:solidFill>
                <a:schemeClr val="bg1"/>
              </a:solidFill>
              <a:effectLst>
                <a:outerShdw blurRad="50800" dist="127000" dir="2700000" algn="tl" rotWithShape="0">
                  <a:srgbClr val="1B9BA8">
                    <a:alpha val="63000"/>
                  </a:srgbClr>
                </a:outerShdw>
              </a:effectLst>
              <a:latin typeface="Century Gothic"/>
              <a:ea typeface="微软雅黑" charset="0"/>
            </a:endParaRPr>
          </a:p>
          <a:p>
            <a:endParaRPr lang="zh-CN" altLang="en-US" sz="1867" b="1" dirty="0">
              <a:solidFill>
                <a:schemeClr val="bg1"/>
              </a:solidFill>
              <a:effectLst>
                <a:outerShdw blurRad="50800" dist="127000" dir="2700000" algn="tl" rotWithShape="0">
                  <a:srgbClr val="1B9BA8">
                    <a:alpha val="63000"/>
                  </a:srgbClr>
                </a:outerShdw>
              </a:effectLst>
              <a:latin typeface="Century Gothic"/>
              <a:ea typeface="微软雅黑" charset="0"/>
            </a:endParaRPr>
          </a:p>
        </p:txBody>
      </p:sp>
      <p:pic>
        <p:nvPicPr>
          <p:cNvPr id="57" name="圖片 56"/>
          <p:cNvPicPr>
            <a:picLocks noChangeAspect="1"/>
          </p:cNvPicPr>
          <p:nvPr/>
        </p:nvPicPr>
        <p:blipFill>
          <a:blip r:embed="rId2"/>
          <a:stretch>
            <a:fillRect/>
          </a:stretch>
        </p:blipFill>
        <p:spPr>
          <a:xfrm>
            <a:off x="1195754" y="1075978"/>
            <a:ext cx="608270" cy="575734"/>
          </a:xfrm>
          <a:prstGeom prst="rect">
            <a:avLst/>
          </a:prstGeom>
        </p:spPr>
      </p:pic>
      <p:grpSp>
        <p:nvGrpSpPr>
          <p:cNvPr id="77" name="群組 76"/>
          <p:cNvGrpSpPr/>
          <p:nvPr/>
        </p:nvGrpSpPr>
        <p:grpSpPr>
          <a:xfrm rot="2554760">
            <a:off x="738982" y="2050813"/>
            <a:ext cx="4430377" cy="3090090"/>
            <a:chOff x="1076584" y="1654308"/>
            <a:chExt cx="7514858" cy="5182091"/>
          </a:xfrm>
        </p:grpSpPr>
        <p:pic>
          <p:nvPicPr>
            <p:cNvPr id="78" name="Picture 5"/>
            <p:cNvPicPr>
              <a:picLocks noChangeAspect="1" noChangeArrowheads="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1132903" y="3734167"/>
              <a:ext cx="1532947" cy="1480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9" name="Picture 6"/>
            <p:cNvPicPr>
              <a:picLocks noChangeAspect="1" noChangeArrowheads="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1800450" y="2471745"/>
              <a:ext cx="1374367" cy="1440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0" name="Picture 7"/>
            <p:cNvPicPr>
              <a:picLocks noChangeAspect="1" noChangeArrowheads="1"/>
            </p:cNvPicPr>
            <p:nvPr/>
          </p:nvPicPr>
          <p:blipFill>
            <a:blip r:embed="rId6">
              <a:duotone>
                <a:schemeClr val="accent6">
                  <a:shade val="45000"/>
                  <a:satMod val="135000"/>
                </a:schemeClr>
                <a:prstClr val="white"/>
              </a:duotone>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2599837" y="1666791"/>
              <a:ext cx="1361152" cy="1704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Picture 11"/>
            <p:cNvPicPr>
              <a:picLocks noChangeAspect="1" noChangeArrowheads="1"/>
            </p:cNvPicPr>
            <p:nvPr/>
          </p:nvPicPr>
          <p:blipFill>
            <a:blip r:embed="rId8">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454126" y="1654308"/>
              <a:ext cx="1255431" cy="1268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 name="Picture 8"/>
            <p:cNvPicPr>
              <a:picLocks noChangeAspect="1" noChangeArrowheads="1"/>
            </p:cNvPicPr>
            <p:nvPr/>
          </p:nvPicPr>
          <p:blipFill>
            <a:blip r:embed="rId9">
              <a:duotone>
                <a:schemeClr val="accent6">
                  <a:shade val="45000"/>
                  <a:satMod val="135000"/>
                </a:schemeClr>
                <a:prstClr val="white"/>
              </a:duotone>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18900000">
              <a:off x="2584134" y="3330466"/>
              <a:ext cx="1466872" cy="129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3" name="Picture 12"/>
            <p:cNvPicPr>
              <a:picLocks noChangeAspect="1" noChangeArrowheads="1"/>
            </p:cNvPicPr>
            <p:nvPr/>
          </p:nvPicPr>
          <p:blipFill>
            <a:blip r:embed="rId11">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447518" y="2563762"/>
              <a:ext cx="792904" cy="885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4" name="Picture 13"/>
            <p:cNvPicPr>
              <a:picLocks noChangeAspect="1" noChangeArrowheads="1"/>
            </p:cNvPicPr>
            <p:nvPr/>
          </p:nvPicPr>
          <p:blipFill>
            <a:blip r:embed="rId1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918026" y="3061831"/>
              <a:ext cx="792904" cy="792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5" name="Picture 4"/>
            <p:cNvPicPr>
              <a:picLocks noChangeAspect="1" noChangeArrowheads="1"/>
            </p:cNvPicPr>
            <p:nvPr/>
          </p:nvPicPr>
          <p:blipFill>
            <a:blip r:embed="rId1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1076584" y="4628085"/>
              <a:ext cx="1955829" cy="1176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6" name="Picture 9"/>
            <p:cNvPicPr>
              <a:picLocks noChangeAspect="1" noChangeArrowheads="1"/>
            </p:cNvPicPr>
            <p:nvPr/>
          </p:nvPicPr>
          <p:blipFill>
            <a:blip r:embed="rId14">
              <a:duotone>
                <a:schemeClr val="accent6">
                  <a:shade val="45000"/>
                  <a:satMod val="135000"/>
                </a:schemeClr>
                <a:prstClr val="white"/>
              </a:duotone>
              <a:extLst>
                <a:ext uri="{BEBA8EAE-BF5A-486C-A8C5-ECC9F3942E4B}">
                  <a14:imgProps xmlns:a14="http://schemas.microsoft.com/office/drawing/2010/main">
                    <a14:imgLayer r:embed="rId1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2344939" y="4730937"/>
              <a:ext cx="1585808" cy="1162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7" name="Picture 10"/>
            <p:cNvPicPr>
              <a:picLocks noChangeAspect="1" noChangeArrowheads="1"/>
            </p:cNvPicPr>
            <p:nvPr/>
          </p:nvPicPr>
          <p:blipFill>
            <a:blip r:embed="rId16">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406600" y="3819460"/>
              <a:ext cx="1030775" cy="120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8" name="Picture 14"/>
            <p:cNvPicPr>
              <a:picLocks noChangeAspect="1" noChangeArrowheads="1"/>
            </p:cNvPicPr>
            <p:nvPr/>
          </p:nvPicPr>
          <p:blipFill>
            <a:blip r:embed="rId17">
              <a:duotone>
                <a:schemeClr val="accent6">
                  <a:shade val="45000"/>
                  <a:satMod val="135000"/>
                </a:schemeClr>
                <a:prstClr val="white"/>
              </a:duotone>
              <a:extLst>
                <a:ext uri="{BEBA8EAE-BF5A-486C-A8C5-ECC9F3942E4B}">
                  <a14:imgProps xmlns:a14="http://schemas.microsoft.com/office/drawing/2010/main">
                    <a14:imgLayer r:embed="rId18">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rot="18900000">
              <a:off x="4542361" y="3382781"/>
              <a:ext cx="1242216" cy="1599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9" name="Picture 15"/>
            <p:cNvPicPr>
              <a:picLocks noChangeAspect="1" noChangeArrowheads="1"/>
            </p:cNvPicPr>
            <p:nvPr/>
          </p:nvPicPr>
          <p:blipFill>
            <a:blip r:embed="rId19">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900000">
              <a:off x="3882089" y="4651768"/>
              <a:ext cx="1466872" cy="1110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 name="Picture 16"/>
            <p:cNvPicPr>
              <a:picLocks noChangeAspect="1" noChangeArrowheads="1"/>
            </p:cNvPicPr>
            <p:nvPr/>
          </p:nvPicPr>
          <p:blipFill>
            <a:blip r:embed="rId20">
              <a:duotone>
                <a:schemeClr val="accent6">
                  <a:shade val="45000"/>
                  <a:satMod val="135000"/>
                </a:schemeClr>
                <a:prstClr val="white"/>
              </a:duotone>
              <a:extLst>
                <a:ext uri="{BEBA8EAE-BF5A-486C-A8C5-ECC9F3942E4B}">
                  <a14:imgProps xmlns:a14="http://schemas.microsoft.com/office/drawing/2010/main">
                    <a14:imgLayer r:embed="rId21">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18900000">
              <a:off x="5776634" y="3374053"/>
              <a:ext cx="2814808" cy="3462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91" name="群組 90"/>
          <p:cNvGrpSpPr/>
          <p:nvPr/>
        </p:nvGrpSpPr>
        <p:grpSpPr>
          <a:xfrm>
            <a:off x="1504933" y="2456206"/>
            <a:ext cx="1824620" cy="1274418"/>
            <a:chOff x="530816" y="2270897"/>
            <a:chExt cx="2427618" cy="1695585"/>
          </a:xfrm>
        </p:grpSpPr>
        <p:pic>
          <p:nvPicPr>
            <p:cNvPr id="92" name="Picture 105" descr="雲7"/>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1376895" y="2391959"/>
              <a:ext cx="1144421" cy="1203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16" descr="D:\Snap\computer.gif"/>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778915" y="2644435"/>
              <a:ext cx="254346" cy="39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16" descr="D:\Snap\computer.gif"/>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524570" y="2645182"/>
              <a:ext cx="254345" cy="39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16" descr="D:\Snap\computer.gif"/>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033261" y="2619034"/>
              <a:ext cx="254346" cy="393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6" name="群組 1"/>
            <p:cNvGrpSpPr>
              <a:grpSpLocks/>
            </p:cNvGrpSpPr>
            <p:nvPr/>
          </p:nvGrpSpPr>
          <p:grpSpPr bwMode="auto">
            <a:xfrm>
              <a:off x="2669263" y="2270897"/>
              <a:ext cx="289171" cy="494564"/>
              <a:chOff x="1183758" y="1491046"/>
              <a:chExt cx="737190" cy="1049974"/>
            </a:xfrm>
          </p:grpSpPr>
          <p:pic>
            <p:nvPicPr>
              <p:cNvPr id="108" name="Picture 51" descr="電腦"/>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183758" y="1491046"/>
                <a:ext cx="737190" cy="104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18" descr="D:\Project\圖庫_簡報專用\people005.gif"/>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314228" y="1909614"/>
                <a:ext cx="333819" cy="47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7" name="Picture 19" descr="D:\Project\圖庫_簡報專用\流程控管.gif"/>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530816" y="2418358"/>
              <a:ext cx="382452" cy="277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8" name="群組 97"/>
            <p:cNvGrpSpPr/>
            <p:nvPr/>
          </p:nvGrpSpPr>
          <p:grpSpPr>
            <a:xfrm>
              <a:off x="2458995" y="3625068"/>
              <a:ext cx="371879" cy="341414"/>
              <a:chOff x="7185025" y="1989138"/>
              <a:chExt cx="949325" cy="725487"/>
            </a:xfrm>
          </p:grpSpPr>
          <p:pic>
            <p:nvPicPr>
              <p:cNvPr id="106" name="Picture 22" descr="D:\Project\圖庫_簡報專用\表單設計.gif"/>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7185025" y="1989138"/>
                <a:ext cx="94932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23" descr="D:\Project\圖庫_簡報專用\people006.gif"/>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7596188" y="2249488"/>
                <a:ext cx="3270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9" name="群組 2"/>
            <p:cNvGrpSpPr>
              <a:grpSpLocks/>
            </p:cNvGrpSpPr>
            <p:nvPr/>
          </p:nvGrpSpPr>
          <p:grpSpPr bwMode="auto">
            <a:xfrm>
              <a:off x="1725744" y="3042626"/>
              <a:ext cx="360686" cy="217399"/>
              <a:chOff x="4946770" y="5177504"/>
              <a:chExt cx="920256" cy="461525"/>
            </a:xfrm>
          </p:grpSpPr>
          <p:pic>
            <p:nvPicPr>
              <p:cNvPr id="103" name="Picture 25" descr="D:\Project\圖庫_簡報專用\database011.gif"/>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4946770" y="5177504"/>
                <a:ext cx="513071" cy="30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Picture 25" descr="D:\Project\圖庫_簡報專用\database011.gif"/>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099170" y="5329904"/>
                <a:ext cx="513071" cy="30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25" descr="D:\Project\圖庫_簡報專用\database011.gif"/>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353955" y="5177504"/>
                <a:ext cx="513071" cy="30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00" name="直線單箭頭接點 99"/>
            <p:cNvCxnSpPr/>
            <p:nvPr/>
          </p:nvCxnSpPr>
          <p:spPr bwMode="auto">
            <a:xfrm>
              <a:off x="1015271" y="2619034"/>
              <a:ext cx="399221" cy="217340"/>
            </a:xfrm>
            <a:prstGeom prst="straightConnector1">
              <a:avLst/>
            </a:prstGeom>
            <a:solidFill>
              <a:srgbClr val="3397D3"/>
            </a:solidFill>
            <a:ln w="38100" cap="flat" cmpd="sng" algn="ctr">
              <a:solidFill>
                <a:srgbClr val="348DA2"/>
              </a:solidFill>
              <a:prstDash val="solid"/>
              <a:round/>
              <a:headEnd type="none" w="med" len="med"/>
              <a:tailEnd type="stealth" w="lg" len="lg"/>
            </a:ln>
            <a:effectLst>
              <a:outerShdw blurRad="50800" dist="38100" dir="2700000" algn="tl" rotWithShape="0">
                <a:prstClr val="black">
                  <a:alpha val="40000"/>
                </a:prstClr>
              </a:outerShdw>
            </a:effectLst>
          </p:spPr>
        </p:cxnSp>
        <p:cxnSp>
          <p:nvCxnSpPr>
            <p:cNvPr id="101" name="直線單箭頭接點 100"/>
            <p:cNvCxnSpPr/>
            <p:nvPr/>
          </p:nvCxnSpPr>
          <p:spPr bwMode="auto">
            <a:xfrm flipH="1">
              <a:off x="2330198" y="2604718"/>
              <a:ext cx="302436" cy="242541"/>
            </a:xfrm>
            <a:prstGeom prst="straightConnector1">
              <a:avLst/>
            </a:prstGeom>
            <a:solidFill>
              <a:srgbClr val="3397D3"/>
            </a:solidFill>
            <a:ln w="38100" cap="flat" cmpd="sng" algn="ctr">
              <a:solidFill>
                <a:srgbClr val="348DA2"/>
              </a:solidFill>
              <a:prstDash val="solid"/>
              <a:round/>
              <a:headEnd type="none" w="med" len="med"/>
              <a:tailEnd type="stealth" w="lg" len="lg"/>
            </a:ln>
            <a:effectLst>
              <a:outerShdw blurRad="50800" dist="38100" dir="2700000" algn="tl" rotWithShape="0">
                <a:prstClr val="black">
                  <a:alpha val="40000"/>
                </a:prstClr>
              </a:outerShdw>
            </a:effectLst>
          </p:spPr>
        </p:cxnSp>
        <p:cxnSp>
          <p:nvCxnSpPr>
            <p:cNvPr id="102" name="直線單箭頭接點 101"/>
            <p:cNvCxnSpPr/>
            <p:nvPr/>
          </p:nvCxnSpPr>
          <p:spPr bwMode="auto">
            <a:xfrm flipH="1" flipV="1">
              <a:off x="2178204" y="3297625"/>
              <a:ext cx="216899" cy="323209"/>
            </a:xfrm>
            <a:prstGeom prst="straightConnector1">
              <a:avLst/>
            </a:prstGeom>
            <a:solidFill>
              <a:srgbClr val="3397D3"/>
            </a:solidFill>
            <a:ln w="38100" cap="flat" cmpd="sng" algn="ctr">
              <a:solidFill>
                <a:srgbClr val="348DA2"/>
              </a:solidFill>
              <a:prstDash val="solid"/>
              <a:round/>
              <a:headEnd type="none" w="med" len="med"/>
              <a:tailEnd type="stealth" w="lg" len="lg"/>
            </a:ln>
            <a:effectLst>
              <a:outerShdw blurRad="50800" dist="38100" dir="2700000" algn="tl" rotWithShape="0">
                <a:prstClr val="black">
                  <a:alpha val="40000"/>
                </a:prstClr>
              </a:outerShdw>
            </a:effectLst>
          </p:spPr>
        </p:cxnSp>
      </p:grpSp>
      <p:pic>
        <p:nvPicPr>
          <p:cNvPr id="110" name="圖片 109"/>
          <p:cNvPicPr>
            <a:picLocks noChangeAspect="1"/>
          </p:cNvPicPr>
          <p:nvPr/>
        </p:nvPicPr>
        <p:blipFill>
          <a:blip r:embed="rId30"/>
          <a:stretch>
            <a:fillRect/>
          </a:stretch>
        </p:blipFill>
        <p:spPr>
          <a:xfrm>
            <a:off x="1135383" y="3855343"/>
            <a:ext cx="1635183" cy="1059028"/>
          </a:xfrm>
          <a:prstGeom prst="rect">
            <a:avLst/>
          </a:prstGeom>
          <a:ln>
            <a:noFill/>
          </a:ln>
          <a:effectLst>
            <a:outerShdw blurRad="292100" dist="139700" dir="2700000" algn="tl" rotWithShape="0">
              <a:srgbClr val="333333">
                <a:alpha val="65000"/>
              </a:srgbClr>
            </a:outerShdw>
          </a:effectLst>
        </p:spPr>
      </p:pic>
      <p:pic>
        <p:nvPicPr>
          <p:cNvPr id="111" name="圖片 110"/>
          <p:cNvPicPr>
            <a:picLocks noChangeAspect="1"/>
          </p:cNvPicPr>
          <p:nvPr/>
        </p:nvPicPr>
        <p:blipFill>
          <a:blip r:embed="rId31"/>
          <a:stretch>
            <a:fillRect/>
          </a:stretch>
        </p:blipFill>
        <p:spPr>
          <a:xfrm>
            <a:off x="955972" y="4608249"/>
            <a:ext cx="1269900" cy="937158"/>
          </a:xfrm>
          <a:prstGeom prst="rect">
            <a:avLst/>
          </a:prstGeom>
          <a:effectLst>
            <a:outerShdw blurRad="88900" dist="127000" dir="2700000" algn="tl" rotWithShape="0">
              <a:schemeClr val="tx1">
                <a:lumMod val="75000"/>
                <a:lumOff val="25000"/>
                <a:alpha val="40000"/>
              </a:schemeClr>
            </a:outerShdw>
          </a:effectLst>
        </p:spPr>
      </p:pic>
      <p:pic>
        <p:nvPicPr>
          <p:cNvPr id="112" name="圖片 111"/>
          <p:cNvPicPr>
            <a:picLocks noChangeAspect="1"/>
          </p:cNvPicPr>
          <p:nvPr/>
        </p:nvPicPr>
        <p:blipFill>
          <a:blip r:embed="rId32"/>
          <a:stretch>
            <a:fillRect/>
          </a:stretch>
        </p:blipFill>
        <p:spPr>
          <a:xfrm>
            <a:off x="1419685" y="5040492"/>
            <a:ext cx="1269900" cy="937158"/>
          </a:xfrm>
          <a:prstGeom prst="rect">
            <a:avLst/>
          </a:prstGeom>
          <a:effectLst>
            <a:outerShdw blurRad="88900" dist="127000" dir="2700000" algn="tl" rotWithShape="0">
              <a:schemeClr val="tx1">
                <a:lumMod val="75000"/>
                <a:lumOff val="25000"/>
                <a:alpha val="40000"/>
              </a:schemeClr>
            </a:outerShdw>
          </a:effectLst>
        </p:spPr>
      </p:pic>
      <p:pic>
        <p:nvPicPr>
          <p:cNvPr id="113" name="Picture 7" descr="C:\Users\User03\Downloads\1408876023_chart.png"/>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740621" y="4791442"/>
            <a:ext cx="1260074" cy="1260074"/>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6" descr="C:\Users\User03\Downloads\1408875851_kchart.pn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881769" y="4951408"/>
            <a:ext cx="1145532" cy="1145532"/>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直接连接符 21">
            <a:extLst>
              <a:ext uri="{FF2B5EF4-FFF2-40B4-BE49-F238E27FC236}">
                <a16:creationId xmlns:a16="http://schemas.microsoft.com/office/drawing/2014/main" id="{9C552B57-0EE0-C64D-8EF8-F5CB71F325BC}"/>
              </a:ext>
            </a:extLst>
          </p:cNvPr>
          <p:cNvCxnSpPr>
            <a:cxnSpLocks/>
          </p:cNvCxnSpPr>
          <p:nvPr/>
        </p:nvCxnSpPr>
        <p:spPr>
          <a:xfrm>
            <a:off x="6640286" y="2327713"/>
            <a:ext cx="4046781" cy="0"/>
          </a:xfrm>
          <a:prstGeom prst="line">
            <a:avLst/>
          </a:prstGeom>
          <a:ln>
            <a:solidFill>
              <a:srgbClr val="1C9BA9"/>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976607" y="4112971"/>
            <a:ext cx="4706777" cy="523220"/>
          </a:xfrm>
          <a:prstGeom prst="rect">
            <a:avLst/>
          </a:prstGeom>
        </p:spPr>
        <p:txBody>
          <a:bodyPr wrap="square">
            <a:spAutoFit/>
          </a:bodyPr>
          <a:lstStyle/>
          <a:p>
            <a:pPr defTabSz="609585"/>
            <a:r>
              <a:rPr lang="zh-TW"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rPr>
              <a:t>校園</a:t>
            </a:r>
            <a:r>
              <a:rPr lang="en-US" altLang="zh-TW"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rPr>
              <a:t>OpenID</a:t>
            </a:r>
            <a:r>
              <a:rPr lang="zh-TW" altLang="en-US" sz="2800" b="1" dirty="0">
                <a:solidFill>
                  <a:srgbClr val="1B9BA8"/>
                </a:solidFill>
                <a:effectLst>
                  <a:outerShdw blurRad="355600" dist="177800" dir="2580000" kx="-800400" algn="bl" rotWithShape="0">
                    <a:schemeClr val="bg1">
                      <a:lumMod val="50000"/>
                      <a:alpha val="44000"/>
                    </a:schemeClr>
                  </a:outerShdw>
                </a:effectLst>
                <a:latin typeface="微軟正黑體" panose="020B0604030504040204" pitchFamily="34" charset="-120"/>
                <a:ea typeface="微軟正黑體" panose="020B0604030504040204" pitchFamily="34" charset="-120"/>
                <a:cs typeface="+mn-ea"/>
                <a:sym typeface="+mn-lt"/>
              </a:rPr>
              <a:t>帳號服務</a:t>
            </a:r>
          </a:p>
        </p:txBody>
      </p:sp>
      <p:sp>
        <p:nvSpPr>
          <p:cNvPr id="59" name="矩形 58">
            <a:extLst>
              <a:ext uri="{FF2B5EF4-FFF2-40B4-BE49-F238E27FC236}">
                <a16:creationId xmlns:a16="http://schemas.microsoft.com/office/drawing/2014/main" id="{25012D6F-17AE-574A-9E25-31ACB66FFCE8}"/>
              </a:ext>
            </a:extLst>
          </p:cNvPr>
          <p:cNvSpPr/>
          <p:nvPr/>
        </p:nvSpPr>
        <p:spPr>
          <a:xfrm>
            <a:off x="5229397" y="4604722"/>
            <a:ext cx="5457670" cy="1543949"/>
          </a:xfrm>
          <a:prstGeom prst="rect">
            <a:avLst/>
          </a:prstGeom>
          <a:gradFill>
            <a:gsLst>
              <a:gs pos="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numCol="1" spcCol="360000">
            <a:spAutoFit/>
          </a:bodyPr>
          <a:lstStyle/>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本市認證服務導入公私立師生年班關係</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推動本市學術資訊教育單位及機構合作</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marL="285750" indent="-285750" algn="just" defTabSz="609585">
              <a:lnSpc>
                <a:spcPct val="130000"/>
              </a:lnSpc>
              <a:buFont typeface="Wingdings" pitchFamily="2" charset="2"/>
              <a:buChar char="n"/>
            </a:pP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推廣使用單一認證與</a:t>
            </a:r>
            <a:r>
              <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rPr>
              <a:t>OpenID</a:t>
            </a:r>
            <a:r>
              <a:rPr lang="zh-TW" altLang="en-US" sz="2000" b="1" dirty="0">
                <a:solidFill>
                  <a:srgbClr val="C00000"/>
                </a:solidFill>
                <a:latin typeface="微軟正黑體" panose="020B0604030504040204" pitchFamily="34" charset="-120"/>
                <a:ea typeface="微軟正黑體" panose="020B0604030504040204" pitchFamily="34" charset="-120"/>
                <a:cs typeface="+mn-ea"/>
                <a:sym typeface="+mn-lt"/>
              </a:rPr>
              <a:t>服務應用  </a:t>
            </a:r>
            <a:endParaRPr lang="en-US" altLang="zh-TW" sz="2000" b="1" dirty="0">
              <a:solidFill>
                <a:srgbClr val="C00000"/>
              </a:solidFill>
              <a:latin typeface="微軟正黑體" panose="020B0604030504040204" pitchFamily="34" charset="-120"/>
              <a:ea typeface="微軟正黑體" panose="020B0604030504040204" pitchFamily="34" charset="-120"/>
              <a:cs typeface="+mn-ea"/>
              <a:sym typeface="+mn-lt"/>
            </a:endParaRPr>
          </a:p>
          <a:p>
            <a:pPr algn="just" defTabSz="609585">
              <a:lnSpc>
                <a:spcPct val="130000"/>
              </a:lnSpc>
            </a:pPr>
            <a:endParaRPr lang="zh-CN" altLang="en-US" sz="1400" dirty="0">
              <a:solidFill>
                <a:srgbClr val="C00000"/>
              </a:solidFill>
              <a:latin typeface="微軟正黑體" panose="020B0604030504040204" pitchFamily="34" charset="-120"/>
              <a:ea typeface="微軟正黑體" panose="020B0604030504040204" pitchFamily="34" charset="-120"/>
              <a:cs typeface="+mn-ea"/>
              <a:sym typeface="+mn-lt"/>
            </a:endParaRPr>
          </a:p>
        </p:txBody>
      </p:sp>
    </p:spTree>
    <p:extLst>
      <p:ext uri="{BB962C8B-B14F-4D97-AF65-F5344CB8AC3E}">
        <p14:creationId xmlns:p14="http://schemas.microsoft.com/office/powerpoint/2010/main" val="2511353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4735946" y="1474236"/>
            <a:ext cx="7456054" cy="3840813"/>
          </a:xfrm>
          <a:prstGeom prst="rect">
            <a:avLst/>
          </a:prstGeom>
        </p:spPr>
      </p:pic>
      <p:sp>
        <p:nvSpPr>
          <p:cNvPr id="2" name="文本占位符 1"/>
          <p:cNvSpPr>
            <a:spLocks noGrp="1"/>
          </p:cNvSpPr>
          <p:nvPr>
            <p:ph type="body" sz="quarter" idx="12"/>
          </p:nvPr>
        </p:nvSpPr>
        <p:spPr>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a:bodyPr>
          <a:lstStyle/>
          <a:p>
            <a:pPr algn="ctr"/>
            <a:r>
              <a:rPr kumimoji="1" lang="en-US" altLang="zh-CN" sz="19300" dirty="0"/>
              <a:t>02</a:t>
            </a:r>
            <a:endParaRPr kumimoji="1" lang="zh-CN" altLang="en-US" sz="19300" dirty="0"/>
          </a:p>
        </p:txBody>
      </p:sp>
      <p:sp>
        <p:nvSpPr>
          <p:cNvPr id="6" name="矩形 5"/>
          <p:cNvSpPr/>
          <p:nvPr/>
        </p:nvSpPr>
        <p:spPr>
          <a:xfrm>
            <a:off x="7188710" y="3040699"/>
            <a:ext cx="2550526" cy="707886"/>
          </a:xfrm>
          <a:prstGeom prst="rect">
            <a:avLst/>
          </a:prstGeom>
        </p:spPr>
        <p:txBody>
          <a:bodyPr wrap="square">
            <a:spAutoFit/>
          </a:bodyPr>
          <a:lstStyle/>
          <a:p>
            <a:r>
              <a:rPr lang="zh-TW" altLang="en-US" sz="4000" b="1" dirty="0">
                <a:solidFill>
                  <a:schemeClr val="accent6">
                    <a:lumMod val="50000"/>
                  </a:schemeClr>
                </a:solidFill>
                <a:latin typeface="微软雅黑"/>
                <a:ea typeface="微软雅黑"/>
              </a:rPr>
              <a:t>共通問題</a:t>
            </a:r>
            <a:endParaRPr lang="zh-CN" altLang="en-US" sz="4000" b="1" dirty="0">
              <a:solidFill>
                <a:schemeClr val="accent6">
                  <a:lumMod val="50000"/>
                </a:schemeClr>
              </a:solidFill>
              <a:latin typeface="微软雅黑"/>
              <a:ea typeface="微软雅黑"/>
            </a:endParaRPr>
          </a:p>
        </p:txBody>
      </p:sp>
    </p:spTree>
    <p:extLst>
      <p:ext uri="{BB962C8B-B14F-4D97-AF65-F5344CB8AC3E}">
        <p14:creationId xmlns:p14="http://schemas.microsoft.com/office/powerpoint/2010/main" val="558410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a:extLst>
              <a:ext uri="{FF2B5EF4-FFF2-40B4-BE49-F238E27FC236}">
                <a16:creationId xmlns:a16="http://schemas.microsoft.com/office/drawing/2014/main" id="{01FD2B46-5C48-4B43-8020-F32B451414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4033" y="56199"/>
            <a:ext cx="1347967" cy="1599587"/>
          </a:xfrm>
          <a:prstGeom prst="rect">
            <a:avLst/>
          </a:prstGeom>
        </p:spPr>
      </p:pic>
      <p:sp>
        <p:nvSpPr>
          <p:cNvPr id="2" name="文字版面配置區 1"/>
          <p:cNvSpPr>
            <a:spLocks noGrp="1"/>
          </p:cNvSpPr>
          <p:nvPr>
            <p:ph type="body" sz="quarter" idx="12"/>
          </p:nvPr>
        </p:nvSpPr>
        <p:spPr>
          <a:xfrm>
            <a:off x="0" y="223935"/>
            <a:ext cx="1110083" cy="652366"/>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fontScale="85000" lnSpcReduction="10000"/>
          </a:bodyPr>
          <a:lstStyle/>
          <a:p>
            <a:pPr algn="ctr"/>
            <a:r>
              <a:rPr lang="en-US" altLang="zh-TW" dirty="0"/>
              <a:t>02-1</a:t>
            </a:r>
            <a:endParaRPr lang="zh-TW" altLang="en-US" dirty="0"/>
          </a:p>
        </p:txBody>
      </p:sp>
      <p:sp>
        <p:nvSpPr>
          <p:cNvPr id="3" name="文字版面配置區 2"/>
          <p:cNvSpPr>
            <a:spLocks noGrp="1"/>
          </p:cNvSpPr>
          <p:nvPr>
            <p:ph type="body" sz="quarter" idx="13"/>
          </p:nvPr>
        </p:nvSpPr>
        <p:spPr>
          <a:xfrm>
            <a:off x="1110083" y="183273"/>
            <a:ext cx="8343406" cy="652366"/>
          </a:xfrm>
          <a:effectLst/>
        </p:spPr>
        <p:txBody>
          <a:bodyPr/>
          <a:lstStyle/>
          <a:p>
            <a:r>
              <a:rPr lang="en-US" altLang="zh-TW" dirty="0">
                <a:solidFill>
                  <a:schemeClr val="accent6">
                    <a:lumMod val="50000"/>
                  </a:schemeClr>
                </a:solidFill>
              </a:rPr>
              <a:t>108-109</a:t>
            </a:r>
            <a:r>
              <a:rPr lang="zh-TW" altLang="en-US" dirty="0">
                <a:solidFill>
                  <a:schemeClr val="accent6">
                    <a:lumMod val="50000"/>
                  </a:schemeClr>
                </a:solidFill>
              </a:rPr>
              <a:t>年</a:t>
            </a:r>
            <a:r>
              <a:rPr lang="en-US" altLang="zh-TW" dirty="0">
                <a:solidFill>
                  <a:schemeClr val="accent6">
                    <a:lumMod val="50000"/>
                  </a:schemeClr>
                </a:solidFill>
              </a:rPr>
              <a:t>(</a:t>
            </a:r>
            <a:r>
              <a:rPr lang="zh-TW" altLang="en-US" dirty="0">
                <a:solidFill>
                  <a:schemeClr val="accent6">
                    <a:lumMod val="50000"/>
                  </a:schemeClr>
                </a:solidFill>
              </a:rPr>
              <a:t>第</a:t>
            </a:r>
            <a:r>
              <a:rPr lang="en-US" altLang="zh-TW" dirty="0">
                <a:solidFill>
                  <a:schemeClr val="accent6">
                    <a:lumMod val="50000"/>
                  </a:schemeClr>
                </a:solidFill>
              </a:rPr>
              <a:t>2</a:t>
            </a:r>
            <a:r>
              <a:rPr lang="zh-TW" altLang="en-US" dirty="0">
                <a:solidFill>
                  <a:schemeClr val="accent6">
                    <a:lumMod val="50000"/>
                  </a:schemeClr>
                </a:solidFill>
              </a:rPr>
              <a:t>期</a:t>
            </a:r>
            <a:r>
              <a:rPr lang="en-US" altLang="zh-TW" dirty="0">
                <a:solidFill>
                  <a:schemeClr val="accent6">
                    <a:lumMod val="50000"/>
                  </a:schemeClr>
                </a:solidFill>
              </a:rPr>
              <a:t>)-</a:t>
            </a:r>
            <a:r>
              <a:rPr lang="zh-TW" altLang="en-US" dirty="0">
                <a:solidFill>
                  <a:schemeClr val="accent6">
                    <a:lumMod val="50000"/>
                  </a:schemeClr>
                </a:solidFill>
              </a:rPr>
              <a:t>主要採購項目執行情形</a:t>
            </a:r>
          </a:p>
        </p:txBody>
      </p:sp>
      <p:sp>
        <p:nvSpPr>
          <p:cNvPr id="12" name="矩形 11">
            <a:extLst>
              <a:ext uri="{FF2B5EF4-FFF2-40B4-BE49-F238E27FC236}">
                <a16:creationId xmlns:a16="http://schemas.microsoft.com/office/drawing/2014/main" id="{B90395A3-3B12-4B62-8682-312C3FBAD273}"/>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graphicFrame>
        <p:nvGraphicFramePr>
          <p:cNvPr id="15" name="表格 14"/>
          <p:cNvGraphicFramePr>
            <a:graphicFrameLocks noGrp="1"/>
          </p:cNvGraphicFramePr>
          <p:nvPr>
            <p:extLst>
              <p:ext uri="{D42A27DB-BD31-4B8C-83A1-F6EECF244321}">
                <p14:modId xmlns:p14="http://schemas.microsoft.com/office/powerpoint/2010/main" val="14613979"/>
              </p:ext>
            </p:extLst>
          </p:nvPr>
        </p:nvGraphicFramePr>
        <p:xfrm>
          <a:off x="745724" y="1154097"/>
          <a:ext cx="10928412" cy="4698976"/>
        </p:xfrm>
        <a:graphic>
          <a:graphicData uri="http://schemas.openxmlformats.org/drawingml/2006/table">
            <a:tbl>
              <a:tblPr firstRow="1" bandRow="1">
                <a:tableStyleId>{00A15C55-8517-42AA-B614-E9B94910E393}</a:tableStyleId>
              </a:tblPr>
              <a:tblGrid>
                <a:gridCol w="1812410">
                  <a:extLst>
                    <a:ext uri="{9D8B030D-6E8A-4147-A177-3AD203B41FA5}">
                      <a16:colId xmlns:a16="http://schemas.microsoft.com/office/drawing/2014/main" val="3930931955"/>
                    </a:ext>
                  </a:extLst>
                </a:gridCol>
                <a:gridCol w="4073402">
                  <a:extLst>
                    <a:ext uri="{9D8B030D-6E8A-4147-A177-3AD203B41FA5}">
                      <a16:colId xmlns:a16="http://schemas.microsoft.com/office/drawing/2014/main" val="868374626"/>
                    </a:ext>
                  </a:extLst>
                </a:gridCol>
                <a:gridCol w="5042600">
                  <a:extLst>
                    <a:ext uri="{9D8B030D-6E8A-4147-A177-3AD203B41FA5}">
                      <a16:colId xmlns:a16="http://schemas.microsoft.com/office/drawing/2014/main" val="245510685"/>
                    </a:ext>
                  </a:extLst>
                </a:gridCol>
              </a:tblGrid>
              <a:tr h="1146776">
                <a:tc>
                  <a:txBody>
                    <a:bodyPr/>
                    <a:lstStyle/>
                    <a:p>
                      <a:endParaRPr lang="zh-TW" altLang="en-US" dirty="0"/>
                    </a:p>
                  </a:txBody>
                  <a:tcPr>
                    <a:solidFill>
                      <a:schemeClr val="accent2">
                        <a:lumMod val="50000"/>
                      </a:schemeClr>
                    </a:solidFill>
                  </a:tcPr>
                </a:tc>
                <a:tc>
                  <a:txBody>
                    <a:bodyPr/>
                    <a:lstStyle/>
                    <a:p>
                      <a:pPr marL="450900" indent="-342900" algn="ctr">
                        <a:lnSpc>
                          <a:spcPct val="150000"/>
                        </a:lnSpc>
                        <a:buFont typeface="Wingdings" panose="05000000000000000000" pitchFamily="2" charset="2"/>
                        <a:buChar char="Ø"/>
                      </a:pPr>
                      <a:r>
                        <a:rPr lang="en-US" altLang="zh-TW" sz="2400" dirty="0">
                          <a:solidFill>
                            <a:srgbClr val="FFFF00"/>
                          </a:solidFill>
                        </a:rPr>
                        <a:t>108</a:t>
                      </a:r>
                      <a:r>
                        <a:rPr lang="zh-TW" altLang="en-US" sz="2400" dirty="0">
                          <a:solidFill>
                            <a:srgbClr val="FFFF00"/>
                          </a:solidFill>
                        </a:rPr>
                        <a:t>年採購案</a:t>
                      </a:r>
                      <a:endParaRPr lang="en-US" altLang="zh-TW" sz="2400" dirty="0">
                        <a:solidFill>
                          <a:srgbClr val="FFFF00"/>
                        </a:solidFill>
                      </a:endParaRPr>
                    </a:p>
                    <a:p>
                      <a:pPr marL="108000" algn="ctr">
                        <a:lnSpc>
                          <a:spcPct val="150000"/>
                        </a:lnSpc>
                      </a:pPr>
                      <a:r>
                        <a:rPr lang="zh-TW" altLang="en-US" sz="2000" dirty="0"/>
                        <a:t>建置綠能資料中心</a:t>
                      </a:r>
                    </a:p>
                  </a:txBody>
                  <a:tcPr>
                    <a:solidFill>
                      <a:schemeClr val="accent2">
                        <a:lumMod val="50000"/>
                      </a:schemeClr>
                    </a:solidFill>
                  </a:tcPr>
                </a:tc>
                <a:tc>
                  <a:txBody>
                    <a:bodyPr/>
                    <a:lstStyle/>
                    <a:p>
                      <a:pPr marL="342900" indent="-342900" algn="ctr">
                        <a:lnSpc>
                          <a:spcPct val="150000"/>
                        </a:lnSpc>
                        <a:buFont typeface="Wingdings" panose="05000000000000000000" pitchFamily="2" charset="2"/>
                        <a:buChar char="Ø"/>
                      </a:pPr>
                      <a:r>
                        <a:rPr lang="en-US" altLang="zh-TW" sz="2400" dirty="0">
                          <a:solidFill>
                            <a:srgbClr val="FFFF00"/>
                          </a:solidFill>
                        </a:rPr>
                        <a:t>109</a:t>
                      </a:r>
                      <a:r>
                        <a:rPr lang="zh-TW" altLang="en-US" sz="2400" dirty="0">
                          <a:solidFill>
                            <a:srgbClr val="FFFF00"/>
                          </a:solidFill>
                        </a:rPr>
                        <a:t>年採購案</a:t>
                      </a:r>
                      <a:endParaRPr lang="en-US" altLang="zh-TW" sz="2400" dirty="0">
                        <a:solidFill>
                          <a:srgbClr val="FFFF00"/>
                        </a:solidFill>
                      </a:endParaRPr>
                    </a:p>
                    <a:p>
                      <a:pPr algn="ctr">
                        <a:lnSpc>
                          <a:spcPct val="150000"/>
                        </a:lnSpc>
                      </a:pPr>
                      <a:r>
                        <a:rPr lang="zh-TW" altLang="en-US" sz="2000" dirty="0"/>
                        <a:t>擴充綠能資料中心</a:t>
                      </a:r>
                    </a:p>
                  </a:txBody>
                  <a:tcPr>
                    <a:solidFill>
                      <a:schemeClr val="accent2">
                        <a:lumMod val="50000"/>
                      </a:schemeClr>
                    </a:solidFill>
                  </a:tcPr>
                </a:tc>
                <a:extLst>
                  <a:ext uri="{0D108BD9-81ED-4DB2-BD59-A6C34878D82A}">
                    <a16:rowId xmlns:a16="http://schemas.microsoft.com/office/drawing/2014/main" val="3281132456"/>
                  </a:ext>
                </a:extLst>
              </a:tr>
              <a:tr h="412033">
                <a:tc>
                  <a:txBody>
                    <a:bodyPr/>
                    <a:lstStyle/>
                    <a:p>
                      <a:pPr algn="ctr">
                        <a:lnSpc>
                          <a:spcPct val="200000"/>
                        </a:lnSpc>
                      </a:pPr>
                      <a:r>
                        <a:rPr lang="zh-TW" altLang="en-US" sz="2400" b="1" dirty="0">
                          <a:solidFill>
                            <a:schemeClr val="accent2">
                              <a:lumMod val="50000"/>
                            </a:schemeClr>
                          </a:solidFill>
                        </a:rPr>
                        <a:t>核定經費</a:t>
                      </a:r>
                    </a:p>
                  </a:txBody>
                  <a:tcPr/>
                </a:tc>
                <a:tc>
                  <a:txBody>
                    <a:bodyPr/>
                    <a:lstStyle/>
                    <a:p>
                      <a:pPr algn="ctr"/>
                      <a:r>
                        <a:rPr lang="en-US" altLang="zh-TW" sz="2400" b="1" dirty="0">
                          <a:solidFill>
                            <a:srgbClr val="0D7A94"/>
                          </a:solidFill>
                        </a:rPr>
                        <a:t>1,309</a:t>
                      </a:r>
                      <a:r>
                        <a:rPr lang="zh-TW" altLang="en-US" sz="2400" b="1" dirty="0">
                          <a:solidFill>
                            <a:srgbClr val="0D7A94"/>
                          </a:solidFill>
                        </a:rPr>
                        <a:t>萬</a:t>
                      </a:r>
                      <a:r>
                        <a:rPr lang="en-US" altLang="zh-TW" sz="2400" b="1" dirty="0">
                          <a:solidFill>
                            <a:srgbClr val="0D7A94"/>
                          </a:solidFill>
                        </a:rPr>
                        <a:t>5,000</a:t>
                      </a:r>
                      <a:r>
                        <a:rPr lang="zh-TW" altLang="en-US" sz="2400" b="1" dirty="0">
                          <a:solidFill>
                            <a:srgbClr val="0D7A94"/>
                          </a:solidFill>
                        </a:rPr>
                        <a:t>元</a:t>
                      </a:r>
                    </a:p>
                  </a:txBody>
                  <a:tcPr anchor="ctr"/>
                </a:tc>
                <a:tc>
                  <a:txBody>
                    <a:bodyPr/>
                    <a:lstStyle/>
                    <a:p>
                      <a:pPr algn="ctr"/>
                      <a:r>
                        <a:rPr lang="en-US" altLang="zh-TW" sz="2400" b="1" dirty="0">
                          <a:solidFill>
                            <a:srgbClr val="0D7A94"/>
                          </a:solidFill>
                        </a:rPr>
                        <a:t>1,309</a:t>
                      </a:r>
                      <a:r>
                        <a:rPr lang="zh-TW" altLang="en-US" sz="2400" b="1" dirty="0">
                          <a:solidFill>
                            <a:srgbClr val="0D7A94"/>
                          </a:solidFill>
                        </a:rPr>
                        <a:t>萬</a:t>
                      </a:r>
                      <a:r>
                        <a:rPr lang="en-US" altLang="zh-TW" sz="2400" b="1" dirty="0">
                          <a:solidFill>
                            <a:srgbClr val="0D7A94"/>
                          </a:solidFill>
                        </a:rPr>
                        <a:t>5,000</a:t>
                      </a:r>
                      <a:r>
                        <a:rPr lang="zh-TW" altLang="en-US" sz="2400" b="1" dirty="0">
                          <a:solidFill>
                            <a:srgbClr val="0D7A94"/>
                          </a:solidFill>
                        </a:rPr>
                        <a:t>元</a:t>
                      </a:r>
                    </a:p>
                  </a:txBody>
                  <a:tcPr anchor="ctr"/>
                </a:tc>
                <a:extLst>
                  <a:ext uri="{0D108BD9-81ED-4DB2-BD59-A6C34878D82A}">
                    <a16:rowId xmlns:a16="http://schemas.microsoft.com/office/drawing/2014/main" val="924707597"/>
                  </a:ext>
                </a:extLst>
              </a:tr>
              <a:tr h="412033">
                <a:tc>
                  <a:txBody>
                    <a:bodyPr/>
                    <a:lstStyle/>
                    <a:p>
                      <a:pPr algn="ctr">
                        <a:lnSpc>
                          <a:spcPct val="200000"/>
                        </a:lnSpc>
                      </a:pPr>
                      <a:r>
                        <a:rPr lang="zh-TW" altLang="en-US" sz="2400" b="1" dirty="0">
                          <a:solidFill>
                            <a:schemeClr val="accent2">
                              <a:lumMod val="50000"/>
                            </a:schemeClr>
                          </a:solidFill>
                        </a:rPr>
                        <a:t>決標金額</a:t>
                      </a:r>
                    </a:p>
                  </a:txBody>
                  <a:tcPr/>
                </a:tc>
                <a:tc>
                  <a:txBody>
                    <a:bodyPr/>
                    <a:lstStyle/>
                    <a:p>
                      <a:pPr algn="ctr"/>
                      <a:r>
                        <a:rPr lang="en-US" altLang="zh-TW" sz="2400" b="1" dirty="0">
                          <a:solidFill>
                            <a:srgbClr val="0D7A94"/>
                          </a:solidFill>
                        </a:rPr>
                        <a:t>2,603</a:t>
                      </a:r>
                      <a:r>
                        <a:rPr lang="zh-TW" altLang="en-US" sz="2400" b="1" dirty="0">
                          <a:solidFill>
                            <a:srgbClr val="0D7A94"/>
                          </a:solidFill>
                        </a:rPr>
                        <a:t>萬</a:t>
                      </a:r>
                      <a:r>
                        <a:rPr lang="en-US" altLang="zh-TW" sz="2400" b="1" dirty="0">
                          <a:solidFill>
                            <a:srgbClr val="0D7A94"/>
                          </a:solidFill>
                        </a:rPr>
                        <a:t>6,574</a:t>
                      </a:r>
                      <a:r>
                        <a:rPr lang="zh-TW" altLang="en-US" sz="2400" b="1" dirty="0">
                          <a:solidFill>
                            <a:srgbClr val="0D7A94"/>
                          </a:solidFill>
                        </a:rPr>
                        <a:t>元</a:t>
                      </a:r>
                    </a:p>
                  </a:txBody>
                  <a:tcPr anchor="ctr"/>
                </a:tc>
                <a:tc>
                  <a:txBody>
                    <a:bodyPr/>
                    <a:lstStyle/>
                    <a:p>
                      <a:pPr algn="ctr"/>
                      <a:r>
                        <a:rPr lang="en-US" altLang="zh-TW" sz="2400" b="1" dirty="0">
                          <a:solidFill>
                            <a:srgbClr val="0D7A94"/>
                          </a:solidFill>
                        </a:rPr>
                        <a:t>2,088</a:t>
                      </a:r>
                      <a:r>
                        <a:rPr lang="zh-TW" altLang="en-US" sz="2400" b="1" dirty="0">
                          <a:solidFill>
                            <a:srgbClr val="0D7A94"/>
                          </a:solidFill>
                        </a:rPr>
                        <a:t>萬</a:t>
                      </a:r>
                      <a:r>
                        <a:rPr lang="en-US" altLang="zh-TW" sz="2400" b="1" dirty="0">
                          <a:solidFill>
                            <a:srgbClr val="0D7A94"/>
                          </a:solidFill>
                        </a:rPr>
                        <a:t>4,534</a:t>
                      </a:r>
                      <a:r>
                        <a:rPr lang="zh-TW" altLang="en-US" sz="2400" b="1" dirty="0">
                          <a:solidFill>
                            <a:srgbClr val="0D7A94"/>
                          </a:solidFill>
                        </a:rPr>
                        <a:t>元</a:t>
                      </a:r>
                    </a:p>
                  </a:txBody>
                  <a:tcPr anchor="ctr"/>
                </a:tc>
                <a:extLst>
                  <a:ext uri="{0D108BD9-81ED-4DB2-BD59-A6C34878D82A}">
                    <a16:rowId xmlns:a16="http://schemas.microsoft.com/office/drawing/2014/main" val="705602059"/>
                  </a:ext>
                </a:extLst>
              </a:tr>
              <a:tr h="1064709">
                <a:tc>
                  <a:txBody>
                    <a:bodyPr/>
                    <a:lstStyle/>
                    <a:p>
                      <a:pPr algn="ctr">
                        <a:lnSpc>
                          <a:spcPct val="200000"/>
                        </a:lnSpc>
                      </a:pPr>
                      <a:r>
                        <a:rPr lang="zh-TW" altLang="en-US" sz="2400" b="1" dirty="0">
                          <a:solidFill>
                            <a:schemeClr val="accent2">
                              <a:lumMod val="50000"/>
                            </a:schemeClr>
                          </a:solidFill>
                        </a:rPr>
                        <a:t>建置內容</a:t>
                      </a:r>
                    </a:p>
                  </a:txBody>
                  <a:tcPr anchor="ctr"/>
                </a:tc>
                <a:tc>
                  <a:txBody>
                    <a:bodyPr/>
                    <a:lstStyle/>
                    <a:p>
                      <a:pPr algn="ctr"/>
                      <a:r>
                        <a:rPr lang="zh-TW" altLang="en-US" dirty="0">
                          <a:solidFill>
                            <a:schemeClr val="accent6">
                              <a:lumMod val="50000"/>
                            </a:schemeClr>
                          </a:solidFill>
                        </a:rPr>
                        <a:t>建置本市私有雲平臺及虛擬環境</a:t>
                      </a:r>
                      <a:endParaRPr lang="en-US" altLang="zh-TW" dirty="0">
                        <a:solidFill>
                          <a:schemeClr val="accent6">
                            <a:lumMod val="50000"/>
                          </a:schemeClr>
                        </a:solidFill>
                      </a:endParaRPr>
                    </a:p>
                    <a:p>
                      <a:pPr algn="ctr"/>
                      <a:r>
                        <a:rPr lang="zh-TW" altLang="en-US" dirty="0">
                          <a:solidFill>
                            <a:schemeClr val="accent6">
                              <a:lumMod val="50000"/>
                            </a:schemeClr>
                          </a:solidFill>
                        </a:rPr>
                        <a:t>共計：</a:t>
                      </a:r>
                      <a:r>
                        <a:rPr lang="en-US" altLang="zh-TW" dirty="0">
                          <a:solidFill>
                            <a:schemeClr val="bg2">
                              <a:lumMod val="50000"/>
                            </a:schemeClr>
                          </a:solidFill>
                        </a:rPr>
                        <a:t>125</a:t>
                      </a:r>
                      <a:r>
                        <a:rPr lang="zh-TW" altLang="en-US" dirty="0">
                          <a:solidFill>
                            <a:schemeClr val="bg2">
                              <a:lumMod val="50000"/>
                            </a:schemeClr>
                          </a:solidFill>
                        </a:rPr>
                        <a:t>校</a:t>
                      </a:r>
                      <a:endParaRPr lang="zh-TW" altLang="en-US" dirty="0">
                        <a:solidFill>
                          <a:schemeClr val="accent6">
                            <a:lumMod val="50000"/>
                          </a:schemeClr>
                        </a:solidFill>
                      </a:endParaRPr>
                    </a:p>
                  </a:txBody>
                  <a:tcPr anchor="ctr"/>
                </a:tc>
                <a:tc>
                  <a:txBody>
                    <a:bodyPr/>
                    <a:lstStyle/>
                    <a:p>
                      <a:pPr algn="ctr"/>
                      <a:r>
                        <a:rPr lang="zh-TW" altLang="en-US" dirty="0">
                          <a:solidFill>
                            <a:schemeClr val="accent6">
                              <a:lumMod val="50000"/>
                            </a:schemeClr>
                          </a:solidFill>
                        </a:rPr>
                        <a:t>擴充本市私有雲運算及儲存資源池</a:t>
                      </a:r>
                      <a:endParaRPr lang="en-US" altLang="zh-TW" dirty="0">
                        <a:solidFill>
                          <a:schemeClr val="accent6">
                            <a:lumMod val="50000"/>
                          </a:schemeClr>
                        </a:solidFill>
                      </a:endParaRPr>
                    </a:p>
                    <a:p>
                      <a:pPr algn="ctr"/>
                      <a:r>
                        <a:rPr lang="zh-TW" altLang="en-US" dirty="0">
                          <a:solidFill>
                            <a:schemeClr val="accent6">
                              <a:lumMod val="50000"/>
                            </a:schemeClr>
                          </a:solidFill>
                        </a:rPr>
                        <a:t>共計：</a:t>
                      </a:r>
                      <a:r>
                        <a:rPr lang="en-US" altLang="zh-TW" dirty="0">
                          <a:solidFill>
                            <a:srgbClr val="FF0000"/>
                          </a:solidFill>
                        </a:rPr>
                        <a:t>133</a:t>
                      </a:r>
                      <a:r>
                        <a:rPr lang="zh-TW" altLang="en-US" dirty="0">
                          <a:solidFill>
                            <a:srgbClr val="FF0000"/>
                          </a:solidFill>
                        </a:rPr>
                        <a:t>校</a:t>
                      </a:r>
                    </a:p>
                  </a:txBody>
                  <a:tcPr anchor="ctr"/>
                </a:tc>
                <a:extLst>
                  <a:ext uri="{0D108BD9-81ED-4DB2-BD59-A6C34878D82A}">
                    <a16:rowId xmlns:a16="http://schemas.microsoft.com/office/drawing/2014/main" val="4269851701"/>
                  </a:ext>
                </a:extLst>
              </a:tr>
              <a:tr h="1064709">
                <a:tc>
                  <a:txBody>
                    <a:bodyPr/>
                    <a:lstStyle/>
                    <a:p>
                      <a:pPr algn="ctr">
                        <a:lnSpc>
                          <a:spcPct val="200000"/>
                        </a:lnSpc>
                      </a:pPr>
                      <a:r>
                        <a:rPr lang="zh-TW" altLang="en-US" sz="2400" b="1" dirty="0">
                          <a:solidFill>
                            <a:schemeClr val="accent2">
                              <a:lumMod val="50000"/>
                            </a:schemeClr>
                          </a:solidFill>
                        </a:rPr>
                        <a:t>執行進度</a:t>
                      </a:r>
                    </a:p>
                  </a:txBody>
                  <a:tcPr/>
                </a:tc>
                <a:tc>
                  <a:txBody>
                    <a:bodyPr/>
                    <a:lstStyle/>
                    <a:p>
                      <a:pPr algn="ctr"/>
                      <a:r>
                        <a:rPr lang="en-US" altLang="zh-TW" dirty="0">
                          <a:solidFill>
                            <a:schemeClr val="accent6">
                              <a:lumMod val="50000"/>
                            </a:schemeClr>
                          </a:solidFill>
                        </a:rPr>
                        <a:t>108</a:t>
                      </a:r>
                      <a:r>
                        <a:rPr lang="zh-TW" altLang="en-US" dirty="0">
                          <a:solidFill>
                            <a:schemeClr val="accent6">
                              <a:lumMod val="50000"/>
                            </a:schemeClr>
                          </a:solidFill>
                        </a:rPr>
                        <a:t>年</a:t>
                      </a:r>
                      <a:r>
                        <a:rPr lang="en-US" altLang="zh-TW" dirty="0">
                          <a:solidFill>
                            <a:schemeClr val="accent6">
                              <a:lumMod val="50000"/>
                            </a:schemeClr>
                          </a:solidFill>
                        </a:rPr>
                        <a:t>12</a:t>
                      </a:r>
                      <a:r>
                        <a:rPr lang="zh-TW" altLang="en-US" dirty="0">
                          <a:solidFill>
                            <a:schemeClr val="accent6">
                              <a:lumMod val="50000"/>
                            </a:schemeClr>
                          </a:solidFill>
                        </a:rPr>
                        <a:t>月</a:t>
                      </a:r>
                      <a:r>
                        <a:rPr lang="en-US" altLang="zh-TW" dirty="0">
                          <a:solidFill>
                            <a:schemeClr val="accent6">
                              <a:lumMod val="50000"/>
                            </a:schemeClr>
                          </a:solidFill>
                        </a:rPr>
                        <a:t>19</a:t>
                      </a:r>
                      <a:r>
                        <a:rPr lang="zh-TW" altLang="en-US" dirty="0">
                          <a:solidFill>
                            <a:schemeClr val="accent6">
                              <a:lumMod val="50000"/>
                            </a:schemeClr>
                          </a:solidFill>
                        </a:rPr>
                        <a:t>日驗收完成</a:t>
                      </a:r>
                    </a:p>
                  </a:txBody>
                  <a:tcPr anchor="ctr"/>
                </a:tc>
                <a:tc>
                  <a:txBody>
                    <a:bodyPr/>
                    <a:lstStyle/>
                    <a:p>
                      <a:pPr algn="ctr"/>
                      <a:r>
                        <a:rPr lang="en-US" altLang="zh-TW" dirty="0">
                          <a:solidFill>
                            <a:schemeClr val="accent6">
                              <a:lumMod val="50000"/>
                            </a:schemeClr>
                          </a:solidFill>
                        </a:rPr>
                        <a:t>109</a:t>
                      </a:r>
                      <a:r>
                        <a:rPr lang="zh-TW" altLang="en-US" dirty="0">
                          <a:solidFill>
                            <a:schemeClr val="accent6">
                              <a:lumMod val="50000"/>
                            </a:schemeClr>
                          </a:solidFill>
                        </a:rPr>
                        <a:t>年</a:t>
                      </a:r>
                      <a:r>
                        <a:rPr lang="en-US" altLang="zh-TW" dirty="0">
                          <a:solidFill>
                            <a:schemeClr val="accent6">
                              <a:lumMod val="50000"/>
                            </a:schemeClr>
                          </a:solidFill>
                        </a:rPr>
                        <a:t>8</a:t>
                      </a:r>
                      <a:r>
                        <a:rPr lang="zh-TW" altLang="en-US" dirty="0">
                          <a:solidFill>
                            <a:schemeClr val="accent6">
                              <a:lumMod val="50000"/>
                            </a:schemeClr>
                          </a:solidFill>
                        </a:rPr>
                        <a:t>月</a:t>
                      </a:r>
                      <a:r>
                        <a:rPr lang="en-US" altLang="zh-TW" dirty="0">
                          <a:solidFill>
                            <a:schemeClr val="accent6">
                              <a:lumMod val="50000"/>
                            </a:schemeClr>
                          </a:solidFill>
                        </a:rPr>
                        <a:t>14</a:t>
                      </a:r>
                      <a:r>
                        <a:rPr lang="zh-TW" altLang="en-US" dirty="0">
                          <a:solidFill>
                            <a:schemeClr val="accent6">
                              <a:lumMod val="50000"/>
                            </a:schemeClr>
                          </a:solidFill>
                        </a:rPr>
                        <a:t>日驗收完成</a:t>
                      </a:r>
                    </a:p>
                  </a:txBody>
                  <a:tcPr anchor="ctr"/>
                </a:tc>
                <a:extLst>
                  <a:ext uri="{0D108BD9-81ED-4DB2-BD59-A6C34878D82A}">
                    <a16:rowId xmlns:a16="http://schemas.microsoft.com/office/drawing/2014/main" val="3309577922"/>
                  </a:ext>
                </a:extLst>
              </a:tr>
            </a:tbl>
          </a:graphicData>
        </a:graphic>
      </p:graphicFrame>
    </p:spTree>
    <p:extLst>
      <p:ext uri="{BB962C8B-B14F-4D97-AF65-F5344CB8AC3E}">
        <p14:creationId xmlns:p14="http://schemas.microsoft.com/office/powerpoint/2010/main" val="1755448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圖片 14">
            <a:extLst>
              <a:ext uri="{FF2B5EF4-FFF2-40B4-BE49-F238E27FC236}">
                <a16:creationId xmlns:a16="http://schemas.microsoft.com/office/drawing/2014/main" id="{93571E39-D759-4449-AAB3-DA2C4BA412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033" y="56199"/>
            <a:ext cx="1347967" cy="1599587"/>
          </a:xfrm>
          <a:prstGeom prst="rect">
            <a:avLst/>
          </a:prstGeom>
        </p:spPr>
      </p:pic>
      <p:sp>
        <p:nvSpPr>
          <p:cNvPr id="2" name="文字版面配置區 1"/>
          <p:cNvSpPr>
            <a:spLocks noGrp="1"/>
          </p:cNvSpPr>
          <p:nvPr>
            <p:ph type="body" sz="quarter" idx="12"/>
          </p:nvPr>
        </p:nvSpPr>
        <p:spPr>
          <a:xfrm>
            <a:off x="0" y="223935"/>
            <a:ext cx="1118586" cy="652366"/>
          </a:xfr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p:spPr>
        <p:txBody>
          <a:bodyPr>
            <a:normAutofit fontScale="85000" lnSpcReduction="10000"/>
          </a:bodyPr>
          <a:lstStyle/>
          <a:p>
            <a:r>
              <a:rPr lang="en-US" altLang="zh-TW" dirty="0"/>
              <a:t>02-2</a:t>
            </a:r>
            <a:endParaRPr lang="zh-TW" altLang="en-US" dirty="0"/>
          </a:p>
        </p:txBody>
      </p:sp>
      <p:sp>
        <p:nvSpPr>
          <p:cNvPr id="3" name="文字版面配置區 2"/>
          <p:cNvSpPr>
            <a:spLocks noGrp="1"/>
          </p:cNvSpPr>
          <p:nvPr>
            <p:ph type="body" sz="quarter" idx="13"/>
          </p:nvPr>
        </p:nvSpPr>
        <p:spPr>
          <a:xfrm>
            <a:off x="1118586" y="238310"/>
            <a:ext cx="10241568" cy="652366"/>
          </a:xfrm>
        </p:spPr>
        <p:txBody>
          <a:bodyPr/>
          <a:lstStyle/>
          <a:p>
            <a:r>
              <a:rPr lang="en-US" altLang="zh-TW" dirty="0">
                <a:solidFill>
                  <a:schemeClr val="accent6">
                    <a:lumMod val="50000"/>
                  </a:schemeClr>
                </a:solidFill>
              </a:rPr>
              <a:t>108-109</a:t>
            </a:r>
            <a:r>
              <a:rPr lang="zh-TW" altLang="en-US" dirty="0">
                <a:solidFill>
                  <a:schemeClr val="accent6">
                    <a:lumMod val="50000"/>
                  </a:schemeClr>
                </a:solidFill>
              </a:rPr>
              <a:t>年</a:t>
            </a:r>
            <a:r>
              <a:rPr lang="en-US" altLang="zh-TW" dirty="0">
                <a:solidFill>
                  <a:schemeClr val="accent6">
                    <a:lumMod val="50000"/>
                  </a:schemeClr>
                </a:solidFill>
              </a:rPr>
              <a:t>(</a:t>
            </a:r>
            <a:r>
              <a:rPr lang="zh-TW" altLang="en-US" dirty="0">
                <a:solidFill>
                  <a:schemeClr val="accent6">
                    <a:lumMod val="50000"/>
                  </a:schemeClr>
                </a:solidFill>
              </a:rPr>
              <a:t>第</a:t>
            </a:r>
            <a:r>
              <a:rPr lang="en-US" altLang="zh-TW" dirty="0">
                <a:solidFill>
                  <a:schemeClr val="accent6">
                    <a:lumMod val="50000"/>
                  </a:schemeClr>
                </a:solidFill>
              </a:rPr>
              <a:t>2</a:t>
            </a:r>
            <a:r>
              <a:rPr lang="zh-TW" altLang="en-US" dirty="0">
                <a:solidFill>
                  <a:schemeClr val="accent6">
                    <a:lumMod val="50000"/>
                  </a:schemeClr>
                </a:solidFill>
              </a:rPr>
              <a:t>期</a:t>
            </a:r>
            <a:r>
              <a:rPr lang="en-US" altLang="zh-TW" dirty="0">
                <a:solidFill>
                  <a:schemeClr val="accent6">
                    <a:lumMod val="50000"/>
                  </a:schemeClr>
                </a:solidFill>
              </a:rPr>
              <a:t>)-</a:t>
            </a:r>
            <a:r>
              <a:rPr lang="zh-TW" altLang="en-US" dirty="0">
                <a:solidFill>
                  <a:schemeClr val="accent6">
                    <a:lumMod val="50000"/>
                  </a:schemeClr>
                </a:solidFill>
              </a:rPr>
              <a:t>經費執行情形 </a:t>
            </a:r>
            <a:r>
              <a:rPr lang="en-US" altLang="zh-TW" dirty="0">
                <a:solidFill>
                  <a:schemeClr val="bg2">
                    <a:lumMod val="50000"/>
                  </a:schemeClr>
                </a:solidFill>
                <a:effectLst/>
              </a:rPr>
              <a:t>(</a:t>
            </a:r>
            <a:r>
              <a:rPr lang="zh-TW" altLang="en-US" dirty="0">
                <a:solidFill>
                  <a:schemeClr val="bg2">
                    <a:lumMod val="50000"/>
                  </a:schemeClr>
                </a:solidFill>
                <a:effectLst/>
              </a:rPr>
              <a:t>累計經費執行率</a:t>
            </a:r>
            <a:r>
              <a:rPr lang="en-US" altLang="zh-TW" dirty="0">
                <a:solidFill>
                  <a:schemeClr val="bg2">
                    <a:lumMod val="50000"/>
                  </a:schemeClr>
                </a:solidFill>
                <a:effectLst/>
              </a:rPr>
              <a:t>100%)</a:t>
            </a:r>
            <a:endParaRPr lang="zh-TW" altLang="en-US" dirty="0">
              <a:solidFill>
                <a:schemeClr val="bg2">
                  <a:lumMod val="50000"/>
                </a:schemeClr>
              </a:solidFill>
              <a:effectLst/>
            </a:endParaRPr>
          </a:p>
        </p:txBody>
      </p:sp>
      <p:graphicFrame>
        <p:nvGraphicFramePr>
          <p:cNvPr id="4" name="图表 6"/>
          <p:cNvGraphicFramePr/>
          <p:nvPr>
            <p:extLst>
              <p:ext uri="{D42A27DB-BD31-4B8C-83A1-F6EECF244321}">
                <p14:modId xmlns:p14="http://schemas.microsoft.com/office/powerpoint/2010/main" val="219637546"/>
              </p:ext>
            </p:extLst>
          </p:nvPr>
        </p:nvGraphicFramePr>
        <p:xfrm>
          <a:off x="2639023" y="1640569"/>
          <a:ext cx="7060345" cy="4447135"/>
        </p:xfrm>
        <a:graphic>
          <a:graphicData uri="http://schemas.openxmlformats.org/drawingml/2006/chart">
            <c:chart xmlns:c="http://schemas.openxmlformats.org/drawingml/2006/chart" xmlns:r="http://schemas.openxmlformats.org/officeDocument/2006/relationships" r:id="rId4"/>
          </a:graphicData>
        </a:graphic>
      </p:graphicFrame>
      <p:sp>
        <p:nvSpPr>
          <p:cNvPr id="5" name="椭圆 7"/>
          <p:cNvSpPr/>
          <p:nvPr/>
        </p:nvSpPr>
        <p:spPr>
          <a:xfrm>
            <a:off x="7146169" y="2727287"/>
            <a:ext cx="1284890" cy="1220676"/>
          </a:xfrm>
          <a:prstGeom prst="ellipse">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2700000" scaled="1"/>
            <a:tileRect/>
          </a:grad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TW" b="1" dirty="0"/>
              <a:t>1-2</a:t>
            </a:r>
            <a:r>
              <a:rPr kumimoji="1" lang="zh-TW" altLang="en-US" b="1" dirty="0"/>
              <a:t>期</a:t>
            </a:r>
            <a:endParaRPr kumimoji="1" lang="en-US" altLang="zh-TW" b="1" dirty="0"/>
          </a:p>
          <a:p>
            <a:pPr algn="ctr"/>
            <a:r>
              <a:rPr kumimoji="1" lang="en-US" altLang="zh-TW" b="1" dirty="0"/>
              <a:t>50</a:t>
            </a:r>
            <a:r>
              <a:rPr kumimoji="1" lang="en-US" altLang="zh-CN" b="1" dirty="0"/>
              <a:t>%</a:t>
            </a:r>
            <a:endParaRPr kumimoji="1" lang="zh-CN" altLang="en-US" b="1" dirty="0"/>
          </a:p>
        </p:txBody>
      </p:sp>
      <p:sp>
        <p:nvSpPr>
          <p:cNvPr id="6" name="椭圆 8"/>
          <p:cNvSpPr/>
          <p:nvPr/>
        </p:nvSpPr>
        <p:spPr>
          <a:xfrm>
            <a:off x="3875933" y="2967490"/>
            <a:ext cx="1241225" cy="1220676"/>
          </a:xfrm>
          <a:prstGeom prst="ellipse">
            <a:avLst/>
          </a:prstGeom>
          <a:solidFill>
            <a:srgbClr val="FFFF00"/>
          </a:solidFill>
          <a:ln w="508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TW" b="1" dirty="0">
                <a:solidFill>
                  <a:schemeClr val="tx1">
                    <a:lumMod val="65000"/>
                    <a:lumOff val="35000"/>
                  </a:schemeClr>
                </a:solidFill>
              </a:rPr>
              <a:t>1-1</a:t>
            </a:r>
            <a:r>
              <a:rPr kumimoji="1" lang="zh-TW" altLang="en-US" b="1" dirty="0">
                <a:solidFill>
                  <a:schemeClr val="tx1">
                    <a:lumMod val="65000"/>
                    <a:lumOff val="35000"/>
                  </a:schemeClr>
                </a:solidFill>
              </a:rPr>
              <a:t>期</a:t>
            </a:r>
            <a:endParaRPr kumimoji="1" lang="en-US" altLang="zh-TW" b="1" dirty="0">
              <a:solidFill>
                <a:schemeClr val="tx1">
                  <a:lumMod val="65000"/>
                  <a:lumOff val="35000"/>
                </a:schemeClr>
              </a:solidFill>
            </a:endParaRPr>
          </a:p>
          <a:p>
            <a:pPr algn="ctr"/>
            <a:r>
              <a:rPr kumimoji="1" lang="en-US" altLang="zh-TW" b="1" dirty="0">
                <a:solidFill>
                  <a:schemeClr val="tx1">
                    <a:lumMod val="65000"/>
                    <a:lumOff val="35000"/>
                  </a:schemeClr>
                </a:solidFill>
              </a:rPr>
              <a:t>50</a:t>
            </a:r>
            <a:r>
              <a:rPr kumimoji="1" lang="en-US" altLang="zh-CN" b="1" dirty="0">
                <a:solidFill>
                  <a:schemeClr val="tx1">
                    <a:lumMod val="65000"/>
                    <a:lumOff val="35000"/>
                  </a:schemeClr>
                </a:solidFill>
              </a:rPr>
              <a:t>%</a:t>
            </a:r>
            <a:endParaRPr kumimoji="1" lang="zh-CN" altLang="en-US" b="1" dirty="0">
              <a:solidFill>
                <a:schemeClr val="tx1">
                  <a:lumMod val="65000"/>
                  <a:lumOff val="35000"/>
                </a:schemeClr>
              </a:solidFill>
            </a:endParaRPr>
          </a:p>
        </p:txBody>
      </p:sp>
      <p:sp>
        <p:nvSpPr>
          <p:cNvPr id="8" name="文本框 10"/>
          <p:cNvSpPr txBox="1"/>
          <p:nvPr/>
        </p:nvSpPr>
        <p:spPr>
          <a:xfrm>
            <a:off x="4554598" y="2750724"/>
            <a:ext cx="3171183" cy="523220"/>
          </a:xfrm>
          <a:prstGeom prst="rect">
            <a:avLst/>
          </a:prstGeom>
          <a:noFill/>
        </p:spPr>
        <p:txBody>
          <a:bodyPr wrap="square" rtlCol="0">
            <a:spAutoFit/>
          </a:bodyPr>
          <a:lstStyle/>
          <a:p>
            <a:pPr algn="ctr"/>
            <a:r>
              <a:rPr kumimoji="1" lang="zh-TW" altLang="en-US" sz="2400" b="1" dirty="0">
                <a:solidFill>
                  <a:schemeClr val="accent6">
                    <a:lumMod val="50000"/>
                  </a:schemeClr>
                </a:solidFill>
                <a:latin typeface="Microsoft YaHei" charset="0"/>
                <a:ea typeface="Microsoft YaHei" charset="0"/>
                <a:cs typeface="Microsoft YaHei" charset="0"/>
              </a:rPr>
              <a:t> </a:t>
            </a:r>
            <a:r>
              <a:rPr kumimoji="1" lang="zh-TW" altLang="en-US" sz="2800" b="1" dirty="0">
                <a:solidFill>
                  <a:schemeClr val="accent6">
                    <a:lumMod val="50000"/>
                  </a:schemeClr>
                </a:solidFill>
                <a:latin typeface="Microsoft YaHei" charset="0"/>
                <a:ea typeface="Microsoft YaHei" charset="0"/>
                <a:cs typeface="Microsoft YaHei" charset="0"/>
              </a:rPr>
              <a:t>第</a:t>
            </a:r>
            <a:r>
              <a:rPr kumimoji="1" lang="en-US" altLang="zh-TW" sz="2800" b="1" dirty="0">
                <a:solidFill>
                  <a:schemeClr val="accent6">
                    <a:lumMod val="50000"/>
                  </a:schemeClr>
                </a:solidFill>
                <a:latin typeface="Microsoft YaHei" charset="0"/>
                <a:ea typeface="Microsoft YaHei" charset="0"/>
                <a:cs typeface="Microsoft YaHei" charset="0"/>
              </a:rPr>
              <a:t>1</a:t>
            </a:r>
            <a:r>
              <a:rPr kumimoji="1" lang="zh-TW" altLang="en-US" sz="2800" b="1" dirty="0">
                <a:solidFill>
                  <a:schemeClr val="accent6">
                    <a:lumMod val="50000"/>
                  </a:schemeClr>
                </a:solidFill>
                <a:latin typeface="Microsoft YaHei" charset="0"/>
                <a:ea typeface="Microsoft YaHei" charset="0"/>
                <a:cs typeface="Microsoft YaHei" charset="0"/>
              </a:rPr>
              <a:t>期</a:t>
            </a:r>
            <a:endParaRPr kumimoji="1" lang="en-US" altLang="zh-TW" sz="2800" b="1" dirty="0">
              <a:solidFill>
                <a:schemeClr val="accent6">
                  <a:lumMod val="50000"/>
                </a:schemeClr>
              </a:solidFill>
              <a:latin typeface="Microsoft YaHei" charset="0"/>
              <a:ea typeface="Microsoft YaHei" charset="0"/>
              <a:cs typeface="Microsoft YaHei" charset="0"/>
            </a:endParaRPr>
          </a:p>
        </p:txBody>
      </p:sp>
      <p:sp>
        <p:nvSpPr>
          <p:cNvPr id="9" name="文本框 10"/>
          <p:cNvSpPr txBox="1"/>
          <p:nvPr/>
        </p:nvSpPr>
        <p:spPr>
          <a:xfrm>
            <a:off x="8591664" y="1196322"/>
            <a:ext cx="3377168" cy="2985433"/>
          </a:xfrm>
          <a:prstGeom prst="rect">
            <a:avLst/>
          </a:prstGeom>
          <a:noFill/>
        </p:spPr>
        <p:txBody>
          <a:bodyPr wrap="square" rtlCol="0">
            <a:spAutoFit/>
          </a:bodyPr>
          <a:lstStyle/>
          <a:p>
            <a:pPr algn="ctr"/>
            <a:r>
              <a:rPr kumimoji="1" lang="en-US" altLang="zh-TW" sz="2400" b="1" dirty="0">
                <a:solidFill>
                  <a:schemeClr val="bg2">
                    <a:lumMod val="50000"/>
                  </a:schemeClr>
                </a:solidFill>
                <a:latin typeface="Microsoft YaHei" charset="0"/>
                <a:ea typeface="Microsoft YaHei" charset="0"/>
                <a:cs typeface="Microsoft YaHei" charset="0"/>
              </a:rPr>
              <a:t>-</a:t>
            </a:r>
            <a:r>
              <a:rPr kumimoji="1" lang="zh-TW" altLang="en-US" sz="2400" b="1" dirty="0">
                <a:solidFill>
                  <a:schemeClr val="bg2">
                    <a:lumMod val="50000"/>
                  </a:schemeClr>
                </a:solidFill>
                <a:latin typeface="Microsoft YaHei" charset="0"/>
                <a:ea typeface="Microsoft YaHei" charset="0"/>
                <a:cs typeface="Microsoft YaHei" charset="0"/>
              </a:rPr>
              <a:t>目標完成</a:t>
            </a:r>
            <a:r>
              <a:rPr kumimoji="1" lang="en-US" altLang="zh-TW" sz="2800" b="1" dirty="0">
                <a:solidFill>
                  <a:schemeClr val="bg2">
                    <a:lumMod val="50000"/>
                  </a:schemeClr>
                </a:solidFill>
                <a:latin typeface="Microsoft YaHei" charset="0"/>
                <a:ea typeface="Microsoft YaHei" charset="0"/>
                <a:cs typeface="Microsoft YaHei" charset="0"/>
              </a:rPr>
              <a:t>-</a:t>
            </a:r>
          </a:p>
          <a:p>
            <a:pPr algn="ctr"/>
            <a:r>
              <a:rPr kumimoji="1" lang="zh-TW" altLang="en-US" sz="2000" b="1" dirty="0">
                <a:solidFill>
                  <a:schemeClr val="accent6">
                    <a:lumMod val="50000"/>
                  </a:schemeClr>
                </a:solidFill>
                <a:latin typeface="Microsoft YaHei" charset="0"/>
                <a:ea typeface="Microsoft YaHei" charset="0"/>
                <a:cs typeface="Microsoft YaHei" charset="0"/>
              </a:rPr>
              <a:t>擴充本市私有雲</a:t>
            </a:r>
            <a:r>
              <a:rPr kumimoji="1" lang="zh-TW" altLang="en-US" sz="2000" b="1" dirty="0">
                <a:solidFill>
                  <a:schemeClr val="accent5">
                    <a:lumMod val="50000"/>
                  </a:schemeClr>
                </a:solidFill>
                <a:latin typeface="Microsoft YaHei" charset="0"/>
                <a:ea typeface="Microsoft YaHei" charset="0"/>
                <a:cs typeface="Microsoft YaHei" charset="0"/>
              </a:rPr>
              <a:t>運算</a:t>
            </a:r>
            <a:r>
              <a:rPr kumimoji="1" lang="zh-TW" altLang="en-US" sz="2000" b="1" dirty="0">
                <a:solidFill>
                  <a:schemeClr val="accent6">
                    <a:lumMod val="50000"/>
                  </a:schemeClr>
                </a:solidFill>
                <a:latin typeface="Microsoft YaHei" charset="0"/>
                <a:ea typeface="Microsoft YaHei" charset="0"/>
                <a:cs typeface="Microsoft YaHei" charset="0"/>
              </a:rPr>
              <a:t>資源池擴充本市私有雲</a:t>
            </a:r>
            <a:r>
              <a:rPr kumimoji="1" lang="zh-TW" altLang="en-US" sz="2000" b="1" dirty="0">
                <a:solidFill>
                  <a:schemeClr val="accent5">
                    <a:lumMod val="50000"/>
                  </a:schemeClr>
                </a:solidFill>
                <a:latin typeface="Microsoft YaHei" charset="0"/>
                <a:ea typeface="Microsoft YaHei" charset="0"/>
                <a:cs typeface="Microsoft YaHei" charset="0"/>
              </a:rPr>
              <a:t>儲存</a:t>
            </a:r>
            <a:r>
              <a:rPr kumimoji="1" lang="zh-TW" altLang="en-US" sz="2000" b="1" dirty="0">
                <a:solidFill>
                  <a:schemeClr val="accent6">
                    <a:lumMod val="50000"/>
                  </a:schemeClr>
                </a:solidFill>
                <a:latin typeface="Microsoft YaHei" charset="0"/>
                <a:ea typeface="Microsoft YaHei" charset="0"/>
                <a:cs typeface="Microsoft YaHei" charset="0"/>
              </a:rPr>
              <a:t>資源池</a:t>
            </a:r>
          </a:p>
          <a:p>
            <a:pPr algn="ctr"/>
            <a:endParaRPr kumimoji="1" lang="en-US" altLang="zh-TW" sz="2400" b="1" dirty="0">
              <a:solidFill>
                <a:schemeClr val="accent6">
                  <a:lumMod val="50000"/>
                </a:schemeClr>
              </a:solidFill>
              <a:latin typeface="Microsoft YaHei" charset="0"/>
              <a:ea typeface="Microsoft YaHei" charset="0"/>
              <a:cs typeface="Microsoft YaHei" charset="0"/>
            </a:endParaRPr>
          </a:p>
          <a:p>
            <a:pPr algn="ctr"/>
            <a:r>
              <a:rPr kumimoji="1" lang="en-US" altLang="zh-TW" sz="2400" b="1" dirty="0">
                <a:solidFill>
                  <a:schemeClr val="bg2">
                    <a:lumMod val="50000"/>
                  </a:schemeClr>
                </a:solidFill>
                <a:latin typeface="Microsoft YaHei" charset="0"/>
                <a:ea typeface="Microsoft YaHei" charset="0"/>
                <a:cs typeface="Microsoft YaHei" charset="0"/>
              </a:rPr>
              <a:t>-</a:t>
            </a:r>
            <a:r>
              <a:rPr kumimoji="1" lang="zh-TW" altLang="en-US" sz="2400" b="1" dirty="0">
                <a:solidFill>
                  <a:schemeClr val="bg2">
                    <a:lumMod val="50000"/>
                  </a:schemeClr>
                </a:solidFill>
                <a:latin typeface="Microsoft YaHei" charset="0"/>
                <a:ea typeface="Microsoft YaHei" charset="0"/>
                <a:cs typeface="Microsoft YaHei" charset="0"/>
              </a:rPr>
              <a:t>經費執行率</a:t>
            </a:r>
            <a:r>
              <a:rPr kumimoji="1" lang="en-US" altLang="zh-TW" sz="2400" b="1" dirty="0">
                <a:solidFill>
                  <a:schemeClr val="bg2">
                    <a:lumMod val="50000"/>
                  </a:schemeClr>
                </a:solidFill>
                <a:latin typeface="Microsoft YaHei" charset="0"/>
                <a:ea typeface="Microsoft YaHei" charset="0"/>
                <a:cs typeface="Microsoft YaHei" charset="0"/>
              </a:rPr>
              <a:t>-</a:t>
            </a:r>
            <a:r>
              <a:rPr kumimoji="1" lang="en-US" altLang="zh-TW" sz="2400" b="1" dirty="0">
                <a:solidFill>
                  <a:schemeClr val="accent6">
                    <a:lumMod val="50000"/>
                  </a:schemeClr>
                </a:solidFill>
                <a:latin typeface="Microsoft YaHei" charset="0"/>
                <a:ea typeface="Microsoft YaHei" charset="0"/>
                <a:cs typeface="Microsoft YaHei" charset="0"/>
              </a:rPr>
              <a:t>100%</a:t>
            </a:r>
          </a:p>
          <a:p>
            <a:pPr algn="ctr"/>
            <a:endParaRPr kumimoji="1" lang="en-US" altLang="zh-CN" sz="2400" b="1" dirty="0">
              <a:solidFill>
                <a:schemeClr val="bg2">
                  <a:lumMod val="50000"/>
                </a:schemeClr>
              </a:solidFill>
              <a:latin typeface="Microsoft YaHei" charset="0"/>
              <a:ea typeface="Microsoft YaHei" charset="0"/>
              <a:cs typeface="Microsoft YaHei" charset="0"/>
            </a:endParaRPr>
          </a:p>
          <a:p>
            <a:pPr algn="ctr"/>
            <a:r>
              <a:rPr kumimoji="1" lang="en-US" altLang="zh-CN" sz="2400" b="1" dirty="0">
                <a:solidFill>
                  <a:schemeClr val="bg2">
                    <a:lumMod val="50000"/>
                  </a:schemeClr>
                </a:solidFill>
                <a:latin typeface="Microsoft YaHei" charset="0"/>
                <a:ea typeface="Microsoft YaHei" charset="0"/>
                <a:cs typeface="Microsoft YaHei" charset="0"/>
              </a:rPr>
              <a:t>-</a:t>
            </a:r>
            <a:r>
              <a:rPr kumimoji="1" lang="zh-CN" altLang="en-US" sz="2400" b="1" dirty="0">
                <a:solidFill>
                  <a:schemeClr val="bg2">
                    <a:lumMod val="50000"/>
                  </a:schemeClr>
                </a:solidFill>
                <a:latin typeface="Microsoft YaHei" charset="0"/>
                <a:ea typeface="Microsoft YaHei" charset="0"/>
                <a:cs typeface="Microsoft YaHei" charset="0"/>
              </a:rPr>
              <a:t>採購案</a:t>
            </a:r>
            <a:r>
              <a:rPr kumimoji="1" lang="en-US" altLang="zh-CN" sz="2400" b="1" dirty="0">
                <a:solidFill>
                  <a:schemeClr val="bg2">
                    <a:lumMod val="50000"/>
                  </a:schemeClr>
                </a:solidFill>
                <a:latin typeface="Microsoft YaHei" charset="0"/>
                <a:ea typeface="Microsoft YaHei" charset="0"/>
                <a:cs typeface="Microsoft YaHei" charset="0"/>
              </a:rPr>
              <a:t>-</a:t>
            </a:r>
            <a:r>
              <a:rPr kumimoji="1" lang="zh-TW" altLang="en-US" sz="2400" b="1" dirty="0">
                <a:solidFill>
                  <a:srgbClr val="FF0000"/>
                </a:solidFill>
                <a:latin typeface="Microsoft YaHei" charset="0"/>
                <a:ea typeface="Microsoft YaHei" charset="0"/>
                <a:cs typeface="Microsoft YaHei" charset="0"/>
              </a:rPr>
              <a:t>驗收完成</a:t>
            </a:r>
            <a:endParaRPr kumimoji="1" lang="en-US" altLang="zh-CN" sz="2400" b="1" dirty="0">
              <a:solidFill>
                <a:schemeClr val="bg2">
                  <a:lumMod val="50000"/>
                </a:schemeClr>
              </a:solidFill>
              <a:latin typeface="Microsoft YaHei" charset="0"/>
              <a:ea typeface="Microsoft YaHei" charset="0"/>
              <a:cs typeface="Microsoft YaHei" charset="0"/>
            </a:endParaRPr>
          </a:p>
          <a:p>
            <a:pPr algn="ctr"/>
            <a:r>
              <a:rPr kumimoji="1" lang="en-US" altLang="zh-TW" sz="2400" b="1" dirty="0">
                <a:solidFill>
                  <a:schemeClr val="accent5">
                    <a:lumMod val="50000"/>
                  </a:schemeClr>
                </a:solidFill>
                <a:latin typeface="Microsoft YaHei" charset="0"/>
                <a:ea typeface="Microsoft YaHei" charset="0"/>
                <a:cs typeface="Microsoft YaHei" charset="0"/>
              </a:rPr>
              <a:t>(109.8.14)</a:t>
            </a:r>
          </a:p>
        </p:txBody>
      </p:sp>
      <p:sp>
        <p:nvSpPr>
          <p:cNvPr id="11" name="文本框 10"/>
          <p:cNvSpPr txBox="1"/>
          <p:nvPr/>
        </p:nvSpPr>
        <p:spPr>
          <a:xfrm>
            <a:off x="227582" y="2770514"/>
            <a:ext cx="3293033" cy="2800767"/>
          </a:xfrm>
          <a:prstGeom prst="rect">
            <a:avLst/>
          </a:prstGeom>
          <a:noFill/>
        </p:spPr>
        <p:txBody>
          <a:bodyPr wrap="square" rtlCol="0">
            <a:spAutoFit/>
          </a:bodyPr>
          <a:lstStyle/>
          <a:p>
            <a:pPr algn="ctr"/>
            <a:r>
              <a:rPr kumimoji="1" lang="en-US" altLang="zh-TW" sz="2400" b="1" dirty="0">
                <a:solidFill>
                  <a:schemeClr val="bg2">
                    <a:lumMod val="50000"/>
                  </a:schemeClr>
                </a:solidFill>
                <a:latin typeface="Microsoft YaHei" charset="0"/>
                <a:ea typeface="Microsoft YaHei" charset="0"/>
                <a:cs typeface="Microsoft YaHei" charset="0"/>
              </a:rPr>
              <a:t>-</a:t>
            </a:r>
            <a:r>
              <a:rPr kumimoji="1" lang="zh-TW" altLang="en-US" sz="2400" b="1" dirty="0">
                <a:solidFill>
                  <a:schemeClr val="bg2">
                    <a:lumMod val="50000"/>
                  </a:schemeClr>
                </a:solidFill>
                <a:latin typeface="Microsoft YaHei" charset="0"/>
                <a:ea typeface="Microsoft YaHei" charset="0"/>
                <a:cs typeface="Microsoft YaHei" charset="0"/>
              </a:rPr>
              <a:t>目標完成</a:t>
            </a:r>
            <a:r>
              <a:rPr kumimoji="1" lang="en-US" altLang="zh-TW" sz="2400" b="1" dirty="0">
                <a:solidFill>
                  <a:schemeClr val="bg2">
                    <a:lumMod val="50000"/>
                  </a:schemeClr>
                </a:solidFill>
                <a:latin typeface="Microsoft YaHei" charset="0"/>
                <a:ea typeface="Microsoft YaHei" charset="0"/>
                <a:cs typeface="Microsoft YaHei" charset="0"/>
              </a:rPr>
              <a:t>-</a:t>
            </a:r>
          </a:p>
          <a:p>
            <a:pPr marL="285750" indent="-285750">
              <a:buFont typeface="Wingdings" panose="05000000000000000000" pitchFamily="2" charset="2"/>
              <a:buChar char="n"/>
            </a:pPr>
            <a:r>
              <a:rPr kumimoji="1" lang="zh-TW" altLang="en-US" sz="2000" b="1" dirty="0">
                <a:solidFill>
                  <a:schemeClr val="accent5">
                    <a:lumMod val="50000"/>
                  </a:schemeClr>
                </a:solidFill>
                <a:latin typeface="Microsoft YaHei" charset="0"/>
                <a:ea typeface="Microsoft YaHei" charset="0"/>
                <a:cs typeface="Microsoft YaHei" charset="0"/>
              </a:rPr>
              <a:t>建置本市私有雲平臺</a:t>
            </a:r>
            <a:endParaRPr kumimoji="1" lang="en-US" altLang="zh-TW" sz="2000" b="1" dirty="0">
              <a:solidFill>
                <a:schemeClr val="accent5">
                  <a:lumMod val="50000"/>
                </a:schemeClr>
              </a:solidFill>
              <a:latin typeface="Microsoft YaHei" charset="0"/>
              <a:ea typeface="Microsoft YaHei" charset="0"/>
              <a:cs typeface="Microsoft YaHei" charset="0"/>
            </a:endParaRPr>
          </a:p>
          <a:p>
            <a:pPr marL="285750" indent="-285750">
              <a:buFont typeface="Wingdings" panose="05000000000000000000" pitchFamily="2" charset="2"/>
              <a:buChar char="n"/>
            </a:pPr>
            <a:r>
              <a:rPr kumimoji="1" lang="zh-TW" altLang="en-US" sz="2000" b="1" dirty="0">
                <a:solidFill>
                  <a:schemeClr val="accent5">
                    <a:lumMod val="50000"/>
                  </a:schemeClr>
                </a:solidFill>
                <a:latin typeface="Microsoft YaHei" charset="0"/>
                <a:ea typeface="Microsoft YaHei" charset="0"/>
                <a:cs typeface="Microsoft YaHei" charset="0"/>
              </a:rPr>
              <a:t>建置本市虛擬化環境</a:t>
            </a:r>
            <a:r>
              <a:rPr kumimoji="1" lang="en-US" altLang="zh-TW" sz="2000" b="1" dirty="0">
                <a:solidFill>
                  <a:schemeClr val="bg2">
                    <a:lumMod val="50000"/>
                  </a:schemeClr>
                </a:solidFill>
                <a:latin typeface="Microsoft YaHei" charset="0"/>
                <a:ea typeface="Microsoft YaHei" charset="0"/>
                <a:cs typeface="Microsoft YaHei" charset="0"/>
              </a:rPr>
              <a:t/>
            </a:r>
            <a:br>
              <a:rPr kumimoji="1" lang="en-US" altLang="zh-TW" sz="2000" b="1" dirty="0">
                <a:solidFill>
                  <a:schemeClr val="bg2">
                    <a:lumMod val="50000"/>
                  </a:schemeClr>
                </a:solidFill>
                <a:latin typeface="Microsoft YaHei" charset="0"/>
                <a:ea typeface="Microsoft YaHei" charset="0"/>
                <a:cs typeface="Microsoft YaHei" charset="0"/>
              </a:rPr>
            </a:br>
            <a:r>
              <a:rPr kumimoji="1" lang="en-US" altLang="zh-TW" sz="2400" b="1" dirty="0">
                <a:solidFill>
                  <a:schemeClr val="bg2">
                    <a:lumMod val="50000"/>
                  </a:schemeClr>
                </a:solidFill>
                <a:latin typeface="Microsoft YaHei" charset="0"/>
                <a:ea typeface="Microsoft YaHei" charset="0"/>
                <a:cs typeface="Microsoft YaHei" charset="0"/>
              </a:rPr>
              <a:t>-</a:t>
            </a:r>
            <a:r>
              <a:rPr kumimoji="1" lang="zh-TW" altLang="en-US" sz="2400" b="1" dirty="0">
                <a:solidFill>
                  <a:schemeClr val="bg2">
                    <a:lumMod val="50000"/>
                  </a:schemeClr>
                </a:solidFill>
                <a:latin typeface="Microsoft YaHei" charset="0"/>
                <a:ea typeface="Microsoft YaHei" charset="0"/>
                <a:cs typeface="Microsoft YaHei" charset="0"/>
              </a:rPr>
              <a:t>經費執行率</a:t>
            </a:r>
            <a:r>
              <a:rPr kumimoji="1" lang="en-US" altLang="zh-TW" sz="2400" b="1" dirty="0">
                <a:solidFill>
                  <a:schemeClr val="bg2">
                    <a:lumMod val="50000"/>
                  </a:schemeClr>
                </a:solidFill>
                <a:latin typeface="Microsoft YaHei" charset="0"/>
                <a:ea typeface="Microsoft YaHei" charset="0"/>
                <a:cs typeface="Microsoft YaHei" charset="0"/>
              </a:rPr>
              <a:t>-</a:t>
            </a:r>
          </a:p>
          <a:p>
            <a:r>
              <a:rPr kumimoji="1" lang="zh-TW" altLang="en-US" sz="2400" b="1" dirty="0">
                <a:solidFill>
                  <a:schemeClr val="bg2">
                    <a:lumMod val="50000"/>
                  </a:schemeClr>
                </a:solidFill>
                <a:latin typeface="Microsoft YaHei" charset="0"/>
                <a:ea typeface="Microsoft YaHei" charset="0"/>
                <a:cs typeface="Microsoft YaHei" charset="0"/>
              </a:rPr>
              <a:t>    </a:t>
            </a:r>
            <a:r>
              <a:rPr kumimoji="1" lang="en-US" altLang="zh-TW" sz="2400" b="1" dirty="0">
                <a:solidFill>
                  <a:schemeClr val="accent5">
                    <a:lumMod val="50000"/>
                  </a:schemeClr>
                </a:solidFill>
                <a:latin typeface="Microsoft YaHei" charset="0"/>
                <a:ea typeface="Microsoft YaHei" charset="0"/>
                <a:cs typeface="Microsoft YaHei" charset="0"/>
              </a:rPr>
              <a:t>100%</a:t>
            </a:r>
          </a:p>
          <a:p>
            <a:pPr algn="ctr"/>
            <a:r>
              <a:rPr kumimoji="1" lang="en-US" altLang="zh-TW" sz="2000" b="1" dirty="0">
                <a:solidFill>
                  <a:srgbClr val="FF0000"/>
                </a:solidFill>
                <a:latin typeface="Microsoft YaHei" charset="0"/>
                <a:ea typeface="Microsoft YaHei" charset="0"/>
                <a:cs typeface="Microsoft YaHei" charset="0"/>
              </a:rPr>
              <a:t/>
            </a:r>
            <a:br>
              <a:rPr kumimoji="1" lang="en-US" altLang="zh-TW" sz="2000" b="1" dirty="0">
                <a:solidFill>
                  <a:srgbClr val="FF0000"/>
                </a:solidFill>
                <a:latin typeface="Microsoft YaHei" charset="0"/>
                <a:ea typeface="Microsoft YaHei" charset="0"/>
                <a:cs typeface="Microsoft YaHei" charset="0"/>
              </a:rPr>
            </a:br>
            <a:r>
              <a:rPr kumimoji="1" lang="en-US" altLang="zh-TW" sz="2400" b="1" dirty="0">
                <a:solidFill>
                  <a:srgbClr val="FF0000"/>
                </a:solidFill>
                <a:latin typeface="Microsoft YaHei" charset="0"/>
                <a:ea typeface="Microsoft YaHei" charset="0"/>
                <a:cs typeface="Microsoft YaHei" charset="0"/>
              </a:rPr>
              <a:t>-</a:t>
            </a:r>
            <a:r>
              <a:rPr kumimoji="1" lang="zh-TW" altLang="en-US" sz="2400" b="1" dirty="0">
                <a:solidFill>
                  <a:srgbClr val="FF0000"/>
                </a:solidFill>
                <a:latin typeface="Microsoft YaHei" charset="0"/>
                <a:ea typeface="Microsoft YaHei" charset="0"/>
                <a:cs typeface="Microsoft YaHei" charset="0"/>
              </a:rPr>
              <a:t>採購案</a:t>
            </a:r>
            <a:r>
              <a:rPr kumimoji="1" lang="en-US" altLang="zh-TW" sz="2400" b="1" dirty="0">
                <a:solidFill>
                  <a:srgbClr val="FF0000"/>
                </a:solidFill>
                <a:latin typeface="Microsoft YaHei" charset="0"/>
                <a:ea typeface="Microsoft YaHei" charset="0"/>
                <a:cs typeface="Microsoft YaHei" charset="0"/>
              </a:rPr>
              <a:t>-</a:t>
            </a:r>
            <a:r>
              <a:rPr kumimoji="1" lang="zh-TW" altLang="en-US" sz="2400" b="1" dirty="0">
                <a:solidFill>
                  <a:srgbClr val="FF0000"/>
                </a:solidFill>
                <a:latin typeface="Microsoft YaHei" charset="0"/>
                <a:ea typeface="Microsoft YaHei" charset="0"/>
                <a:cs typeface="Microsoft YaHei" charset="0"/>
              </a:rPr>
              <a:t>驗收完成</a:t>
            </a:r>
            <a:endParaRPr kumimoji="1" lang="en-US" altLang="zh-TW" sz="2000" b="1" dirty="0">
              <a:solidFill>
                <a:schemeClr val="accent5">
                  <a:lumMod val="50000"/>
                </a:schemeClr>
              </a:solidFill>
              <a:latin typeface="Microsoft YaHei" charset="0"/>
              <a:ea typeface="Microsoft YaHei" charset="0"/>
              <a:cs typeface="Microsoft YaHei" charset="0"/>
            </a:endParaRPr>
          </a:p>
          <a:p>
            <a:pPr algn="ctr"/>
            <a:r>
              <a:rPr kumimoji="1" lang="en-US" altLang="zh-TW" sz="2000" b="1" dirty="0">
                <a:solidFill>
                  <a:schemeClr val="accent5">
                    <a:lumMod val="50000"/>
                  </a:schemeClr>
                </a:solidFill>
                <a:latin typeface="Microsoft YaHei" charset="0"/>
                <a:ea typeface="Microsoft YaHei" charset="0"/>
                <a:cs typeface="Microsoft YaHei" charset="0"/>
              </a:rPr>
              <a:t>(108.12.19)</a:t>
            </a:r>
          </a:p>
        </p:txBody>
      </p:sp>
      <p:cxnSp>
        <p:nvCxnSpPr>
          <p:cNvPr id="16" name="弧形接點 15"/>
          <p:cNvCxnSpPr/>
          <p:nvPr/>
        </p:nvCxnSpPr>
        <p:spPr>
          <a:xfrm flipV="1">
            <a:off x="8206892" y="3136844"/>
            <a:ext cx="769544" cy="274199"/>
          </a:xfrm>
          <a:prstGeom prst="curvedConnector3">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弧形接點 18"/>
          <p:cNvCxnSpPr>
            <a:cxnSpLocks/>
          </p:cNvCxnSpPr>
          <p:nvPr/>
        </p:nvCxnSpPr>
        <p:spPr>
          <a:xfrm rot="10800000" flipV="1">
            <a:off x="3355450" y="3776488"/>
            <a:ext cx="700985" cy="78304"/>
          </a:xfrm>
          <a:prstGeom prst="curvedConnector3">
            <a:avLst>
              <a:gd name="adj1" fmla="val 50000"/>
            </a:avLst>
          </a:prstGeom>
          <a:ln w="762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五边形 7"/>
          <p:cNvSpPr/>
          <p:nvPr/>
        </p:nvSpPr>
        <p:spPr>
          <a:xfrm>
            <a:off x="11232" y="1151477"/>
            <a:ext cx="5193437" cy="1371765"/>
          </a:xfrm>
          <a:prstGeom prst="homePlate">
            <a:avLst/>
          </a:prstGeom>
          <a:solidFill>
            <a:srgbClr val="0D7A94"/>
          </a:solidFill>
          <a:ln/>
        </p:spPr>
        <p:style>
          <a:lnRef idx="0">
            <a:schemeClr val="accent3"/>
          </a:lnRef>
          <a:fillRef idx="1003">
            <a:schemeClr val="lt1"/>
          </a:fillRef>
          <a:effectRef idx="3">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zh-CN" altLang="en-US"/>
          </a:p>
        </p:txBody>
      </p:sp>
      <p:sp>
        <p:nvSpPr>
          <p:cNvPr id="26" name="矩形 4"/>
          <p:cNvSpPr/>
          <p:nvPr/>
        </p:nvSpPr>
        <p:spPr>
          <a:xfrm>
            <a:off x="101857" y="1168974"/>
            <a:ext cx="4934187" cy="1311128"/>
          </a:xfrm>
          <a:prstGeom prst="rect">
            <a:avLst/>
          </a:prstGeom>
        </p:spPr>
        <p:txBody>
          <a:bodyPr wrap="square">
            <a:spAutoFit/>
          </a:bodyPr>
          <a:lstStyle/>
          <a:p>
            <a:pPr defTabSz="1219170">
              <a:lnSpc>
                <a:spcPct val="130000"/>
              </a:lnSpc>
              <a:defRPr/>
            </a:pPr>
            <a:r>
              <a:rPr lang="zh-TW" altLang="en-US" sz="2400" b="1" kern="0" dirty="0">
                <a:solidFill>
                  <a:schemeClr val="bg1"/>
                </a:solidFill>
              </a:rPr>
              <a:t>第</a:t>
            </a:r>
            <a:r>
              <a:rPr lang="en-US" altLang="zh-TW" sz="2400" b="1" kern="0" dirty="0">
                <a:solidFill>
                  <a:schemeClr val="bg1"/>
                </a:solidFill>
              </a:rPr>
              <a:t>1</a:t>
            </a:r>
            <a:r>
              <a:rPr lang="zh-TW" altLang="en-US" sz="2400" b="1" kern="0" dirty="0">
                <a:solidFill>
                  <a:schemeClr val="bg1"/>
                </a:solidFill>
              </a:rPr>
              <a:t>期核定總經費</a:t>
            </a:r>
            <a:r>
              <a:rPr lang="en-US" altLang="zh-TW" sz="2400" b="1" kern="0" dirty="0">
                <a:solidFill>
                  <a:schemeClr val="bg1"/>
                </a:solidFill>
              </a:rPr>
              <a:t>: 2,619</a:t>
            </a:r>
            <a:r>
              <a:rPr lang="zh-TW" altLang="en-US" sz="2400" b="1" kern="0" dirty="0">
                <a:solidFill>
                  <a:schemeClr val="bg1"/>
                </a:solidFill>
              </a:rPr>
              <a:t>萬元</a:t>
            </a:r>
            <a:endParaRPr lang="en-US" altLang="zh-TW" sz="2400" b="1" kern="0" dirty="0">
              <a:solidFill>
                <a:schemeClr val="bg1"/>
              </a:solidFill>
            </a:endParaRPr>
          </a:p>
          <a:p>
            <a:pPr defTabSz="1219170">
              <a:defRPr/>
            </a:pPr>
            <a:r>
              <a:rPr lang="zh-TW" altLang="en-US" sz="2400" b="1" kern="0" dirty="0">
                <a:solidFill>
                  <a:schemeClr val="bg1"/>
                </a:solidFill>
              </a:rPr>
              <a:t>第</a:t>
            </a:r>
            <a:r>
              <a:rPr lang="en-US" altLang="zh-TW" sz="2400" b="1" kern="0" dirty="0">
                <a:solidFill>
                  <a:schemeClr val="bg1"/>
                </a:solidFill>
              </a:rPr>
              <a:t>1-1</a:t>
            </a:r>
            <a:r>
              <a:rPr lang="zh-TW" altLang="en-US" sz="2400" b="1" kern="0" dirty="0">
                <a:solidFill>
                  <a:schemeClr val="bg1"/>
                </a:solidFill>
              </a:rPr>
              <a:t>期 </a:t>
            </a:r>
            <a:r>
              <a:rPr lang="en-US" altLang="zh-TW" sz="2400" b="1" kern="0" dirty="0">
                <a:solidFill>
                  <a:schemeClr val="bg1"/>
                </a:solidFill>
              </a:rPr>
              <a:t>: 1,309</a:t>
            </a:r>
            <a:r>
              <a:rPr lang="zh-TW" altLang="en-US" sz="2400" b="1" kern="0" dirty="0">
                <a:solidFill>
                  <a:schemeClr val="bg1"/>
                </a:solidFill>
              </a:rPr>
              <a:t>萬</a:t>
            </a:r>
            <a:r>
              <a:rPr lang="en-US" altLang="zh-TW" sz="2400" b="1" kern="0" dirty="0">
                <a:solidFill>
                  <a:schemeClr val="bg1"/>
                </a:solidFill>
              </a:rPr>
              <a:t>5,000</a:t>
            </a:r>
            <a:r>
              <a:rPr lang="zh-TW" altLang="en-US" sz="2400" b="1" kern="0" dirty="0">
                <a:solidFill>
                  <a:schemeClr val="bg1"/>
                </a:solidFill>
              </a:rPr>
              <a:t>元</a:t>
            </a:r>
            <a:endParaRPr lang="en-US" altLang="zh-TW" sz="2400" b="1" kern="0" dirty="0">
              <a:solidFill>
                <a:schemeClr val="bg1"/>
              </a:solidFill>
            </a:endParaRPr>
          </a:p>
          <a:p>
            <a:pPr defTabSz="1219170">
              <a:defRPr/>
            </a:pPr>
            <a:r>
              <a:rPr lang="zh-TW" altLang="en-US" sz="2400" b="1" kern="0" dirty="0">
                <a:solidFill>
                  <a:schemeClr val="bg1"/>
                </a:solidFill>
              </a:rPr>
              <a:t>第</a:t>
            </a:r>
            <a:r>
              <a:rPr lang="en-US" altLang="zh-TW" sz="2400" b="1" kern="0" dirty="0">
                <a:solidFill>
                  <a:schemeClr val="bg1"/>
                </a:solidFill>
              </a:rPr>
              <a:t>1-2</a:t>
            </a:r>
            <a:r>
              <a:rPr lang="zh-TW" altLang="en-US" sz="2400" b="1" kern="0" dirty="0">
                <a:solidFill>
                  <a:schemeClr val="bg1"/>
                </a:solidFill>
              </a:rPr>
              <a:t>期 </a:t>
            </a:r>
            <a:r>
              <a:rPr lang="en-US" altLang="zh-TW" sz="2400" b="1" kern="0" dirty="0">
                <a:solidFill>
                  <a:schemeClr val="bg1"/>
                </a:solidFill>
              </a:rPr>
              <a:t>: 1,309</a:t>
            </a:r>
            <a:r>
              <a:rPr lang="zh-TW" altLang="en-US" sz="2400" b="1" kern="0" dirty="0">
                <a:solidFill>
                  <a:schemeClr val="bg1"/>
                </a:solidFill>
              </a:rPr>
              <a:t>萬</a:t>
            </a:r>
            <a:r>
              <a:rPr lang="en-US" altLang="zh-TW" sz="2400" b="1" kern="0" dirty="0">
                <a:solidFill>
                  <a:schemeClr val="bg1"/>
                </a:solidFill>
              </a:rPr>
              <a:t>5,000</a:t>
            </a:r>
            <a:r>
              <a:rPr lang="zh-TW" altLang="en-US" sz="2400" b="1" kern="0" dirty="0">
                <a:solidFill>
                  <a:schemeClr val="bg1"/>
                </a:solidFill>
              </a:rPr>
              <a:t>元</a:t>
            </a:r>
            <a:endParaRPr lang="en-US" altLang="zh-CN" sz="3200" b="1" kern="0" dirty="0">
              <a:solidFill>
                <a:schemeClr val="bg1"/>
              </a:solidFill>
            </a:endParaRPr>
          </a:p>
        </p:txBody>
      </p:sp>
      <p:sp>
        <p:nvSpPr>
          <p:cNvPr id="20" name="矩形 19">
            <a:extLst>
              <a:ext uri="{FF2B5EF4-FFF2-40B4-BE49-F238E27FC236}">
                <a16:creationId xmlns:a16="http://schemas.microsoft.com/office/drawing/2014/main" id="{3E129382-4422-4720-8C6A-17EB6770FEB9}"/>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6187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3"/>
          </p:nvPr>
        </p:nvSpPr>
        <p:spPr>
          <a:xfrm>
            <a:off x="1131511" y="223935"/>
            <a:ext cx="6435012" cy="652366"/>
          </a:xfrm>
        </p:spPr>
        <p:txBody>
          <a:bodyPr/>
          <a:lstStyle/>
          <a:p>
            <a:r>
              <a:rPr lang="zh-TW" altLang="en-US" sz="2400" dirty="0">
                <a:solidFill>
                  <a:srgbClr val="F23C00"/>
                </a:solidFill>
              </a:rPr>
              <a:t>建置綠能雲端資料中心</a:t>
            </a:r>
            <a:r>
              <a:rPr lang="en-US" altLang="zh-TW" sz="2400" dirty="0">
                <a:solidFill>
                  <a:srgbClr val="F23C00"/>
                </a:solidFill>
              </a:rPr>
              <a:t>-</a:t>
            </a:r>
            <a:r>
              <a:rPr lang="zh-TW" altLang="en-US" sz="2400" dirty="0">
                <a:solidFill>
                  <a:schemeClr val="accent6">
                    <a:lumMod val="50000"/>
                  </a:schemeClr>
                </a:solidFill>
              </a:rPr>
              <a:t>績效指標達成情形</a:t>
            </a:r>
          </a:p>
        </p:txBody>
      </p:sp>
      <p:grpSp>
        <p:nvGrpSpPr>
          <p:cNvPr id="6" name="Group 11"/>
          <p:cNvGrpSpPr>
            <a:grpSpLocks noChangeAspect="1"/>
          </p:cNvGrpSpPr>
          <p:nvPr/>
        </p:nvGrpSpPr>
        <p:grpSpPr bwMode="auto">
          <a:xfrm>
            <a:off x="8473947" y="2378179"/>
            <a:ext cx="1934717" cy="1373650"/>
            <a:chOff x="1407" y="1098"/>
            <a:chExt cx="800" cy="568"/>
          </a:xfrm>
          <a:solidFill>
            <a:schemeClr val="accent6"/>
          </a:solidFill>
        </p:grpSpPr>
        <p:sp>
          <p:nvSpPr>
            <p:cNvPr id="10" name="Freeform 12"/>
            <p:cNvSpPr>
              <a:spLocks noEditPoints="1"/>
            </p:cNvSpPr>
            <p:nvPr/>
          </p:nvSpPr>
          <p:spPr bwMode="auto">
            <a:xfrm>
              <a:off x="1494" y="1098"/>
              <a:ext cx="626" cy="423"/>
            </a:xfrm>
            <a:custGeom>
              <a:avLst/>
              <a:gdLst>
                <a:gd name="T0" fmla="*/ 621 w 628"/>
                <a:gd name="T1" fmla="*/ 7 h 423"/>
                <a:gd name="T2" fmla="*/ 605 w 628"/>
                <a:gd name="T3" fmla="*/ 0 h 423"/>
                <a:gd name="T4" fmla="*/ 23 w 628"/>
                <a:gd name="T5" fmla="*/ 0 h 423"/>
                <a:gd name="T6" fmla="*/ 7 w 628"/>
                <a:gd name="T7" fmla="*/ 7 h 423"/>
                <a:gd name="T8" fmla="*/ 0 w 628"/>
                <a:gd name="T9" fmla="*/ 23 h 423"/>
                <a:gd name="T10" fmla="*/ 0 w 628"/>
                <a:gd name="T11" fmla="*/ 423 h 423"/>
                <a:gd name="T12" fmla="*/ 628 w 628"/>
                <a:gd name="T13" fmla="*/ 423 h 423"/>
                <a:gd name="T14" fmla="*/ 628 w 628"/>
                <a:gd name="T15" fmla="*/ 23 h 423"/>
                <a:gd name="T16" fmla="*/ 621 w 628"/>
                <a:gd name="T17" fmla="*/ 7 h 423"/>
                <a:gd name="T18" fmla="*/ 314 w 628"/>
                <a:gd name="T19" fmla="*/ 13 h 423"/>
                <a:gd name="T20" fmla="*/ 321 w 628"/>
                <a:gd name="T21" fmla="*/ 20 h 423"/>
                <a:gd name="T22" fmla="*/ 314 w 628"/>
                <a:gd name="T23" fmla="*/ 27 h 423"/>
                <a:gd name="T24" fmla="*/ 307 w 628"/>
                <a:gd name="T25" fmla="*/ 20 h 423"/>
                <a:gd name="T26" fmla="*/ 314 w 628"/>
                <a:gd name="T27" fmla="*/ 13 h 423"/>
                <a:gd name="T28" fmla="*/ 587 w 628"/>
                <a:gd name="T29" fmla="*/ 382 h 423"/>
                <a:gd name="T30" fmla="*/ 41 w 628"/>
                <a:gd name="T31" fmla="*/ 382 h 423"/>
                <a:gd name="T32" fmla="*/ 41 w 628"/>
                <a:gd name="T33" fmla="*/ 41 h 423"/>
                <a:gd name="T34" fmla="*/ 587 w 628"/>
                <a:gd name="T35" fmla="*/ 41 h 423"/>
                <a:gd name="T36" fmla="*/ 587 w 628"/>
                <a:gd name="T37" fmla="*/ 38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8" h="423">
                  <a:moveTo>
                    <a:pt x="621" y="7"/>
                  </a:moveTo>
                  <a:cubicBezTo>
                    <a:pt x="617" y="2"/>
                    <a:pt x="611" y="0"/>
                    <a:pt x="605" y="0"/>
                  </a:cubicBezTo>
                  <a:cubicBezTo>
                    <a:pt x="23" y="0"/>
                    <a:pt x="23" y="0"/>
                    <a:pt x="23" y="0"/>
                  </a:cubicBezTo>
                  <a:cubicBezTo>
                    <a:pt x="17" y="0"/>
                    <a:pt x="11" y="2"/>
                    <a:pt x="7" y="7"/>
                  </a:cubicBezTo>
                  <a:cubicBezTo>
                    <a:pt x="2" y="11"/>
                    <a:pt x="0" y="17"/>
                    <a:pt x="0" y="23"/>
                  </a:cubicBezTo>
                  <a:cubicBezTo>
                    <a:pt x="0" y="423"/>
                    <a:pt x="0" y="423"/>
                    <a:pt x="0" y="423"/>
                  </a:cubicBezTo>
                  <a:cubicBezTo>
                    <a:pt x="628" y="423"/>
                    <a:pt x="628" y="423"/>
                    <a:pt x="628" y="423"/>
                  </a:cubicBezTo>
                  <a:cubicBezTo>
                    <a:pt x="628" y="23"/>
                    <a:pt x="628" y="23"/>
                    <a:pt x="628" y="23"/>
                  </a:cubicBezTo>
                  <a:cubicBezTo>
                    <a:pt x="628" y="17"/>
                    <a:pt x="626" y="11"/>
                    <a:pt x="621" y="7"/>
                  </a:cubicBezTo>
                  <a:close/>
                  <a:moveTo>
                    <a:pt x="314" y="13"/>
                  </a:moveTo>
                  <a:cubicBezTo>
                    <a:pt x="318" y="13"/>
                    <a:pt x="321" y="16"/>
                    <a:pt x="321" y="20"/>
                  </a:cubicBezTo>
                  <a:cubicBezTo>
                    <a:pt x="321" y="24"/>
                    <a:pt x="318" y="27"/>
                    <a:pt x="314" y="27"/>
                  </a:cubicBezTo>
                  <a:cubicBezTo>
                    <a:pt x="310" y="27"/>
                    <a:pt x="307" y="24"/>
                    <a:pt x="307" y="20"/>
                  </a:cubicBezTo>
                  <a:cubicBezTo>
                    <a:pt x="307" y="16"/>
                    <a:pt x="310" y="13"/>
                    <a:pt x="314" y="13"/>
                  </a:cubicBezTo>
                  <a:close/>
                  <a:moveTo>
                    <a:pt x="587" y="382"/>
                  </a:moveTo>
                  <a:cubicBezTo>
                    <a:pt x="41" y="382"/>
                    <a:pt x="41" y="382"/>
                    <a:pt x="41" y="382"/>
                  </a:cubicBezTo>
                  <a:cubicBezTo>
                    <a:pt x="41" y="41"/>
                    <a:pt x="41" y="41"/>
                    <a:pt x="41" y="41"/>
                  </a:cubicBezTo>
                  <a:cubicBezTo>
                    <a:pt x="587" y="41"/>
                    <a:pt x="587" y="41"/>
                    <a:pt x="587" y="41"/>
                  </a:cubicBezTo>
                  <a:lnTo>
                    <a:pt x="587"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1407" y="1538"/>
              <a:ext cx="800" cy="97"/>
            </a:xfrm>
            <a:custGeom>
              <a:avLst/>
              <a:gdLst>
                <a:gd name="T0" fmla="*/ 87 w 802"/>
                <a:gd name="T1" fmla="*/ 0 h 97"/>
                <a:gd name="T2" fmla="*/ 4 w 802"/>
                <a:gd name="T3" fmla="*/ 83 h 97"/>
                <a:gd name="T4" fmla="*/ 2 w 802"/>
                <a:gd name="T5" fmla="*/ 92 h 97"/>
                <a:gd name="T6" fmla="*/ 10 w 802"/>
                <a:gd name="T7" fmla="*/ 97 h 97"/>
                <a:gd name="T8" fmla="*/ 792 w 802"/>
                <a:gd name="T9" fmla="*/ 97 h 97"/>
                <a:gd name="T10" fmla="*/ 800 w 802"/>
                <a:gd name="T11" fmla="*/ 92 h 97"/>
                <a:gd name="T12" fmla="*/ 798 w 802"/>
                <a:gd name="T13" fmla="*/ 83 h 97"/>
                <a:gd name="T14" fmla="*/ 715 w 802"/>
                <a:gd name="T15" fmla="*/ 0 h 97"/>
                <a:gd name="T16" fmla="*/ 87 w 802"/>
                <a:gd name="T17" fmla="*/ 0 h 97"/>
                <a:gd name="T18" fmla="*/ 711 w 802"/>
                <a:gd name="T19" fmla="*/ 47 h 97"/>
                <a:gd name="T20" fmla="*/ 712 w 802"/>
                <a:gd name="T21" fmla="*/ 54 h 97"/>
                <a:gd name="T22" fmla="*/ 706 w 802"/>
                <a:gd name="T23" fmla="*/ 58 h 97"/>
                <a:gd name="T24" fmla="*/ 484 w 802"/>
                <a:gd name="T25" fmla="*/ 58 h 97"/>
                <a:gd name="T26" fmla="*/ 485 w 802"/>
                <a:gd name="T27" fmla="*/ 64 h 97"/>
                <a:gd name="T28" fmla="*/ 484 w 802"/>
                <a:gd name="T29" fmla="*/ 67 h 97"/>
                <a:gd name="T30" fmla="*/ 481 w 802"/>
                <a:gd name="T31" fmla="*/ 69 h 97"/>
                <a:gd name="T32" fmla="*/ 321 w 802"/>
                <a:gd name="T33" fmla="*/ 69 h 97"/>
                <a:gd name="T34" fmla="*/ 318 w 802"/>
                <a:gd name="T35" fmla="*/ 67 h 97"/>
                <a:gd name="T36" fmla="*/ 317 w 802"/>
                <a:gd name="T37" fmla="*/ 64 h 97"/>
                <a:gd name="T38" fmla="*/ 318 w 802"/>
                <a:gd name="T39" fmla="*/ 58 h 97"/>
                <a:gd name="T40" fmla="*/ 96 w 802"/>
                <a:gd name="T41" fmla="*/ 58 h 97"/>
                <a:gd name="T42" fmla="*/ 90 w 802"/>
                <a:gd name="T43" fmla="*/ 54 h 97"/>
                <a:gd name="T44" fmla="*/ 91 w 802"/>
                <a:gd name="T45" fmla="*/ 47 h 97"/>
                <a:gd name="T46" fmla="*/ 113 w 802"/>
                <a:gd name="T47" fmla="*/ 20 h 97"/>
                <a:gd name="T48" fmla="*/ 689 w 802"/>
                <a:gd name="T49" fmla="*/ 20 h 97"/>
                <a:gd name="T50" fmla="*/ 711 w 802"/>
                <a:gd name="T51"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97">
                  <a:moveTo>
                    <a:pt x="87" y="0"/>
                  </a:moveTo>
                  <a:cubicBezTo>
                    <a:pt x="4" y="83"/>
                    <a:pt x="4" y="83"/>
                    <a:pt x="4" y="83"/>
                  </a:cubicBezTo>
                  <a:cubicBezTo>
                    <a:pt x="1" y="85"/>
                    <a:pt x="0" y="89"/>
                    <a:pt x="2" y="92"/>
                  </a:cubicBezTo>
                  <a:cubicBezTo>
                    <a:pt x="3" y="95"/>
                    <a:pt x="6" y="97"/>
                    <a:pt x="10" y="97"/>
                  </a:cubicBezTo>
                  <a:cubicBezTo>
                    <a:pt x="792" y="97"/>
                    <a:pt x="792" y="97"/>
                    <a:pt x="792" y="97"/>
                  </a:cubicBezTo>
                  <a:cubicBezTo>
                    <a:pt x="796" y="97"/>
                    <a:pt x="799" y="95"/>
                    <a:pt x="800" y="92"/>
                  </a:cubicBezTo>
                  <a:cubicBezTo>
                    <a:pt x="802" y="89"/>
                    <a:pt x="801" y="85"/>
                    <a:pt x="798" y="83"/>
                  </a:cubicBezTo>
                  <a:cubicBezTo>
                    <a:pt x="715" y="0"/>
                    <a:pt x="715" y="0"/>
                    <a:pt x="715" y="0"/>
                  </a:cubicBezTo>
                  <a:lnTo>
                    <a:pt x="87" y="0"/>
                  </a:lnTo>
                  <a:close/>
                  <a:moveTo>
                    <a:pt x="711" y="47"/>
                  </a:moveTo>
                  <a:cubicBezTo>
                    <a:pt x="713" y="49"/>
                    <a:pt x="713" y="51"/>
                    <a:pt x="712" y="54"/>
                  </a:cubicBezTo>
                  <a:cubicBezTo>
                    <a:pt x="711" y="56"/>
                    <a:pt x="709" y="58"/>
                    <a:pt x="706" y="58"/>
                  </a:cubicBezTo>
                  <a:cubicBezTo>
                    <a:pt x="484" y="58"/>
                    <a:pt x="484" y="58"/>
                    <a:pt x="484" y="58"/>
                  </a:cubicBezTo>
                  <a:cubicBezTo>
                    <a:pt x="485" y="64"/>
                    <a:pt x="485" y="64"/>
                    <a:pt x="485" y="64"/>
                  </a:cubicBezTo>
                  <a:cubicBezTo>
                    <a:pt x="485" y="65"/>
                    <a:pt x="485" y="66"/>
                    <a:pt x="484" y="67"/>
                  </a:cubicBezTo>
                  <a:cubicBezTo>
                    <a:pt x="483" y="68"/>
                    <a:pt x="482" y="69"/>
                    <a:pt x="481" y="69"/>
                  </a:cubicBezTo>
                  <a:cubicBezTo>
                    <a:pt x="321" y="69"/>
                    <a:pt x="321" y="69"/>
                    <a:pt x="321" y="69"/>
                  </a:cubicBezTo>
                  <a:cubicBezTo>
                    <a:pt x="320" y="69"/>
                    <a:pt x="319" y="68"/>
                    <a:pt x="318" y="67"/>
                  </a:cubicBezTo>
                  <a:cubicBezTo>
                    <a:pt x="317" y="66"/>
                    <a:pt x="317" y="65"/>
                    <a:pt x="317" y="64"/>
                  </a:cubicBezTo>
                  <a:cubicBezTo>
                    <a:pt x="318" y="58"/>
                    <a:pt x="318" y="58"/>
                    <a:pt x="318" y="58"/>
                  </a:cubicBezTo>
                  <a:cubicBezTo>
                    <a:pt x="96" y="58"/>
                    <a:pt x="96" y="58"/>
                    <a:pt x="96" y="58"/>
                  </a:cubicBezTo>
                  <a:cubicBezTo>
                    <a:pt x="93" y="58"/>
                    <a:pt x="91" y="56"/>
                    <a:pt x="90" y="54"/>
                  </a:cubicBezTo>
                  <a:cubicBezTo>
                    <a:pt x="89" y="51"/>
                    <a:pt x="89" y="49"/>
                    <a:pt x="91" y="47"/>
                  </a:cubicBezTo>
                  <a:cubicBezTo>
                    <a:pt x="113" y="20"/>
                    <a:pt x="113" y="20"/>
                    <a:pt x="113" y="20"/>
                  </a:cubicBezTo>
                  <a:cubicBezTo>
                    <a:pt x="689" y="20"/>
                    <a:pt x="689" y="20"/>
                    <a:pt x="689" y="20"/>
                  </a:cubicBezTo>
                  <a:lnTo>
                    <a:pt x="71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noEditPoints="1"/>
            </p:cNvSpPr>
            <p:nvPr/>
          </p:nvSpPr>
          <p:spPr bwMode="auto">
            <a:xfrm>
              <a:off x="1408" y="1637"/>
              <a:ext cx="798" cy="29"/>
            </a:xfrm>
            <a:custGeom>
              <a:avLst/>
              <a:gdLst>
                <a:gd name="T0" fmla="*/ 791 w 800"/>
                <a:gd name="T1" fmla="*/ 3 h 29"/>
                <a:gd name="T2" fmla="*/ 469 w 800"/>
                <a:gd name="T3" fmla="*/ 3 h 29"/>
                <a:gd name="T4" fmla="*/ 468 w 800"/>
                <a:gd name="T5" fmla="*/ 6 h 29"/>
                <a:gd name="T6" fmla="*/ 461 w 800"/>
                <a:gd name="T7" fmla="*/ 9 h 29"/>
                <a:gd name="T8" fmla="*/ 339 w 800"/>
                <a:gd name="T9" fmla="*/ 9 h 29"/>
                <a:gd name="T10" fmla="*/ 332 w 800"/>
                <a:gd name="T11" fmla="*/ 6 h 29"/>
                <a:gd name="T12" fmla="*/ 331 w 800"/>
                <a:gd name="T13" fmla="*/ 3 h 29"/>
                <a:gd name="T14" fmla="*/ 9 w 800"/>
                <a:gd name="T15" fmla="*/ 3 h 29"/>
                <a:gd name="T16" fmla="*/ 0 w 800"/>
                <a:gd name="T17" fmla="*/ 0 h 29"/>
                <a:gd name="T18" fmla="*/ 0 w 800"/>
                <a:gd name="T19" fmla="*/ 9 h 29"/>
                <a:gd name="T20" fmla="*/ 6 w 800"/>
                <a:gd name="T21" fmla="*/ 23 h 29"/>
                <a:gd name="T22" fmla="*/ 21 w 800"/>
                <a:gd name="T23" fmla="*/ 29 h 29"/>
                <a:gd name="T24" fmla="*/ 779 w 800"/>
                <a:gd name="T25" fmla="*/ 29 h 29"/>
                <a:gd name="T26" fmla="*/ 794 w 800"/>
                <a:gd name="T27" fmla="*/ 23 h 29"/>
                <a:gd name="T28" fmla="*/ 800 w 800"/>
                <a:gd name="T29" fmla="*/ 9 h 29"/>
                <a:gd name="T30" fmla="*/ 800 w 800"/>
                <a:gd name="T31" fmla="*/ 0 h 29"/>
                <a:gd name="T32" fmla="*/ 791 w 800"/>
                <a:gd name="T33" fmla="*/ 3 h 29"/>
                <a:gd name="T34" fmla="*/ 72 w 800"/>
                <a:gd name="T35" fmla="*/ 21 h 29"/>
                <a:gd name="T36" fmla="*/ 68 w 800"/>
                <a:gd name="T37" fmla="*/ 16 h 29"/>
                <a:gd name="T38" fmla="*/ 72 w 800"/>
                <a:gd name="T39" fmla="*/ 12 h 29"/>
                <a:gd name="T40" fmla="*/ 77 w 800"/>
                <a:gd name="T41" fmla="*/ 16 h 29"/>
                <a:gd name="T42" fmla="*/ 72 w 800"/>
                <a:gd name="T43" fmla="*/ 21 h 29"/>
                <a:gd name="T44" fmla="*/ 94 w 800"/>
                <a:gd name="T45" fmla="*/ 21 h 29"/>
                <a:gd name="T46" fmla="*/ 89 w 800"/>
                <a:gd name="T47" fmla="*/ 16 h 29"/>
                <a:gd name="T48" fmla="*/ 94 w 800"/>
                <a:gd name="T49" fmla="*/ 12 h 29"/>
                <a:gd name="T50" fmla="*/ 98 w 800"/>
                <a:gd name="T51" fmla="*/ 16 h 29"/>
                <a:gd name="T52" fmla="*/ 94 w 800"/>
                <a:gd name="T53" fmla="*/ 21 h 29"/>
                <a:gd name="T54" fmla="*/ 115 w 800"/>
                <a:gd name="T55" fmla="*/ 21 h 29"/>
                <a:gd name="T56" fmla="*/ 111 w 800"/>
                <a:gd name="T57" fmla="*/ 16 h 29"/>
                <a:gd name="T58" fmla="*/ 115 w 800"/>
                <a:gd name="T59" fmla="*/ 12 h 29"/>
                <a:gd name="T60" fmla="*/ 120 w 800"/>
                <a:gd name="T61" fmla="*/ 16 h 29"/>
                <a:gd name="T62" fmla="*/ 115 w 800"/>
                <a:gd name="T6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0" h="29">
                  <a:moveTo>
                    <a:pt x="791" y="3"/>
                  </a:moveTo>
                  <a:cubicBezTo>
                    <a:pt x="469" y="3"/>
                    <a:pt x="469" y="3"/>
                    <a:pt x="469" y="3"/>
                  </a:cubicBezTo>
                  <a:cubicBezTo>
                    <a:pt x="469" y="4"/>
                    <a:pt x="468" y="5"/>
                    <a:pt x="468" y="6"/>
                  </a:cubicBezTo>
                  <a:cubicBezTo>
                    <a:pt x="466" y="8"/>
                    <a:pt x="463" y="9"/>
                    <a:pt x="461" y="9"/>
                  </a:cubicBezTo>
                  <a:cubicBezTo>
                    <a:pt x="339" y="9"/>
                    <a:pt x="339" y="9"/>
                    <a:pt x="339" y="9"/>
                  </a:cubicBezTo>
                  <a:cubicBezTo>
                    <a:pt x="337" y="9"/>
                    <a:pt x="334" y="8"/>
                    <a:pt x="332" y="6"/>
                  </a:cubicBezTo>
                  <a:cubicBezTo>
                    <a:pt x="332" y="5"/>
                    <a:pt x="331" y="4"/>
                    <a:pt x="331" y="3"/>
                  </a:cubicBezTo>
                  <a:cubicBezTo>
                    <a:pt x="9" y="3"/>
                    <a:pt x="9" y="3"/>
                    <a:pt x="9" y="3"/>
                  </a:cubicBezTo>
                  <a:cubicBezTo>
                    <a:pt x="5" y="3"/>
                    <a:pt x="2" y="2"/>
                    <a:pt x="0" y="0"/>
                  </a:cubicBezTo>
                  <a:cubicBezTo>
                    <a:pt x="0" y="9"/>
                    <a:pt x="0" y="9"/>
                    <a:pt x="0" y="9"/>
                  </a:cubicBezTo>
                  <a:cubicBezTo>
                    <a:pt x="0" y="14"/>
                    <a:pt x="2" y="19"/>
                    <a:pt x="6" y="23"/>
                  </a:cubicBezTo>
                  <a:cubicBezTo>
                    <a:pt x="10" y="27"/>
                    <a:pt x="15" y="29"/>
                    <a:pt x="21" y="29"/>
                  </a:cubicBezTo>
                  <a:cubicBezTo>
                    <a:pt x="779" y="29"/>
                    <a:pt x="779" y="29"/>
                    <a:pt x="779" y="29"/>
                  </a:cubicBezTo>
                  <a:cubicBezTo>
                    <a:pt x="785" y="29"/>
                    <a:pt x="790" y="27"/>
                    <a:pt x="794" y="23"/>
                  </a:cubicBezTo>
                  <a:cubicBezTo>
                    <a:pt x="798" y="19"/>
                    <a:pt x="800" y="14"/>
                    <a:pt x="800" y="9"/>
                  </a:cubicBezTo>
                  <a:cubicBezTo>
                    <a:pt x="800" y="0"/>
                    <a:pt x="800" y="0"/>
                    <a:pt x="800" y="0"/>
                  </a:cubicBezTo>
                  <a:cubicBezTo>
                    <a:pt x="798" y="2"/>
                    <a:pt x="795" y="3"/>
                    <a:pt x="791" y="3"/>
                  </a:cubicBezTo>
                  <a:close/>
                  <a:moveTo>
                    <a:pt x="72" y="21"/>
                  </a:moveTo>
                  <a:cubicBezTo>
                    <a:pt x="70" y="21"/>
                    <a:pt x="68" y="19"/>
                    <a:pt x="68" y="16"/>
                  </a:cubicBezTo>
                  <a:cubicBezTo>
                    <a:pt x="68" y="14"/>
                    <a:pt x="70" y="12"/>
                    <a:pt x="72" y="12"/>
                  </a:cubicBezTo>
                  <a:cubicBezTo>
                    <a:pt x="75" y="12"/>
                    <a:pt x="77" y="14"/>
                    <a:pt x="77" y="16"/>
                  </a:cubicBezTo>
                  <a:cubicBezTo>
                    <a:pt x="77" y="19"/>
                    <a:pt x="75" y="21"/>
                    <a:pt x="72" y="21"/>
                  </a:cubicBezTo>
                  <a:close/>
                  <a:moveTo>
                    <a:pt x="94" y="21"/>
                  </a:moveTo>
                  <a:cubicBezTo>
                    <a:pt x="91" y="21"/>
                    <a:pt x="89" y="19"/>
                    <a:pt x="89" y="16"/>
                  </a:cubicBezTo>
                  <a:cubicBezTo>
                    <a:pt x="89" y="14"/>
                    <a:pt x="91" y="12"/>
                    <a:pt x="94" y="12"/>
                  </a:cubicBezTo>
                  <a:cubicBezTo>
                    <a:pt x="96" y="12"/>
                    <a:pt x="98" y="14"/>
                    <a:pt x="98" y="16"/>
                  </a:cubicBezTo>
                  <a:cubicBezTo>
                    <a:pt x="98" y="19"/>
                    <a:pt x="96" y="21"/>
                    <a:pt x="94" y="21"/>
                  </a:cubicBezTo>
                  <a:close/>
                  <a:moveTo>
                    <a:pt x="115" y="21"/>
                  </a:moveTo>
                  <a:cubicBezTo>
                    <a:pt x="113" y="21"/>
                    <a:pt x="111" y="19"/>
                    <a:pt x="111" y="16"/>
                  </a:cubicBezTo>
                  <a:cubicBezTo>
                    <a:pt x="111" y="14"/>
                    <a:pt x="113" y="12"/>
                    <a:pt x="115" y="12"/>
                  </a:cubicBezTo>
                  <a:cubicBezTo>
                    <a:pt x="118" y="12"/>
                    <a:pt x="120" y="14"/>
                    <a:pt x="120" y="16"/>
                  </a:cubicBezTo>
                  <a:cubicBezTo>
                    <a:pt x="120" y="19"/>
                    <a:pt x="118" y="21"/>
                    <a:pt x="11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1624" y="1386"/>
              <a:ext cx="48" cy="56"/>
            </a:xfrm>
            <a:custGeom>
              <a:avLst/>
              <a:gdLst>
                <a:gd name="T0" fmla="*/ 48 w 48"/>
                <a:gd name="T1" fmla="*/ 56 h 56"/>
                <a:gd name="T2" fmla="*/ 0 w 48"/>
                <a:gd name="T3" fmla="*/ 56 h 56"/>
                <a:gd name="T4" fmla="*/ 0 w 48"/>
                <a:gd name="T5" fmla="*/ 5 h 56"/>
                <a:gd name="T6" fmla="*/ 2 w 48"/>
                <a:gd name="T7" fmla="*/ 2 h 56"/>
                <a:gd name="T8" fmla="*/ 5 w 48"/>
                <a:gd name="T9" fmla="*/ 0 h 56"/>
                <a:gd name="T10" fmla="*/ 43 w 48"/>
                <a:gd name="T11" fmla="*/ 0 h 56"/>
                <a:gd name="T12" fmla="*/ 47 w 48"/>
                <a:gd name="T13" fmla="*/ 2 h 56"/>
                <a:gd name="T14" fmla="*/ 48 w 48"/>
                <a:gd name="T15" fmla="*/ 5 h 56"/>
                <a:gd name="T16" fmla="*/ 48 w 48"/>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6">
                  <a:moveTo>
                    <a:pt x="48" y="56"/>
                  </a:moveTo>
                  <a:cubicBezTo>
                    <a:pt x="0" y="56"/>
                    <a:pt x="0" y="56"/>
                    <a:pt x="0" y="56"/>
                  </a:cubicBezTo>
                  <a:cubicBezTo>
                    <a:pt x="0" y="5"/>
                    <a:pt x="0" y="5"/>
                    <a:pt x="0" y="5"/>
                  </a:cubicBezTo>
                  <a:cubicBezTo>
                    <a:pt x="0" y="4"/>
                    <a:pt x="1" y="3"/>
                    <a:pt x="2" y="2"/>
                  </a:cubicBezTo>
                  <a:cubicBezTo>
                    <a:pt x="3" y="1"/>
                    <a:pt x="4" y="0"/>
                    <a:pt x="5" y="0"/>
                  </a:cubicBezTo>
                  <a:cubicBezTo>
                    <a:pt x="43" y="0"/>
                    <a:pt x="43" y="0"/>
                    <a:pt x="43" y="0"/>
                  </a:cubicBezTo>
                  <a:cubicBezTo>
                    <a:pt x="44" y="0"/>
                    <a:pt x="46" y="1"/>
                    <a:pt x="47" y="2"/>
                  </a:cubicBezTo>
                  <a:cubicBezTo>
                    <a:pt x="48" y="3"/>
                    <a:pt x="48" y="4"/>
                    <a:pt x="48" y="5"/>
                  </a:cubicBezTo>
                  <a:cubicBezTo>
                    <a:pt x="48" y="56"/>
                    <a:pt x="48" y="56"/>
                    <a:pt x="4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p:cNvSpPr>
            <p:nvPr/>
          </p:nvSpPr>
          <p:spPr bwMode="auto">
            <a:xfrm>
              <a:off x="1723" y="1314"/>
              <a:ext cx="47" cy="128"/>
            </a:xfrm>
            <a:custGeom>
              <a:avLst/>
              <a:gdLst>
                <a:gd name="T0" fmla="*/ 47 w 47"/>
                <a:gd name="T1" fmla="*/ 128 h 128"/>
                <a:gd name="T2" fmla="*/ 0 w 47"/>
                <a:gd name="T3" fmla="*/ 128 h 128"/>
                <a:gd name="T4" fmla="*/ 0 w 47"/>
                <a:gd name="T5" fmla="*/ 5 h 128"/>
                <a:gd name="T6" fmla="*/ 1 w 47"/>
                <a:gd name="T7" fmla="*/ 2 h 128"/>
                <a:gd name="T8" fmla="*/ 5 w 47"/>
                <a:gd name="T9" fmla="*/ 0 h 128"/>
                <a:gd name="T10" fmla="*/ 42 w 47"/>
                <a:gd name="T11" fmla="*/ 0 h 128"/>
                <a:gd name="T12" fmla="*/ 46 w 47"/>
                <a:gd name="T13" fmla="*/ 2 h 128"/>
                <a:gd name="T14" fmla="*/ 47 w 47"/>
                <a:gd name="T15" fmla="*/ 5 h 128"/>
                <a:gd name="T16" fmla="*/ 47 w 4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28">
                  <a:moveTo>
                    <a:pt x="47" y="128"/>
                  </a:moveTo>
                  <a:cubicBezTo>
                    <a:pt x="0" y="128"/>
                    <a:pt x="0" y="128"/>
                    <a:pt x="0" y="128"/>
                  </a:cubicBezTo>
                  <a:cubicBezTo>
                    <a:pt x="0" y="5"/>
                    <a:pt x="0" y="5"/>
                    <a:pt x="0" y="5"/>
                  </a:cubicBezTo>
                  <a:cubicBezTo>
                    <a:pt x="0" y="4"/>
                    <a:pt x="0" y="3"/>
                    <a:pt x="1" y="2"/>
                  </a:cubicBezTo>
                  <a:cubicBezTo>
                    <a:pt x="2" y="1"/>
                    <a:pt x="3" y="0"/>
                    <a:pt x="5" y="0"/>
                  </a:cubicBezTo>
                  <a:cubicBezTo>
                    <a:pt x="42" y="0"/>
                    <a:pt x="42" y="0"/>
                    <a:pt x="42" y="0"/>
                  </a:cubicBezTo>
                  <a:cubicBezTo>
                    <a:pt x="44" y="0"/>
                    <a:pt x="45" y="1"/>
                    <a:pt x="46" y="2"/>
                  </a:cubicBezTo>
                  <a:cubicBezTo>
                    <a:pt x="47" y="3"/>
                    <a:pt x="47" y="4"/>
                    <a:pt x="47" y="5"/>
                  </a:cubicBezTo>
                  <a:lnTo>
                    <a:pt x="47"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1821" y="1353"/>
              <a:ext cx="48" cy="89"/>
            </a:xfrm>
            <a:custGeom>
              <a:avLst/>
              <a:gdLst>
                <a:gd name="T0" fmla="*/ 48 w 48"/>
                <a:gd name="T1" fmla="*/ 89 h 89"/>
                <a:gd name="T2" fmla="*/ 0 w 48"/>
                <a:gd name="T3" fmla="*/ 89 h 89"/>
                <a:gd name="T4" fmla="*/ 0 w 48"/>
                <a:gd name="T5" fmla="*/ 6 h 89"/>
                <a:gd name="T6" fmla="*/ 1 w 48"/>
                <a:gd name="T7" fmla="*/ 2 h 89"/>
                <a:gd name="T8" fmla="*/ 5 w 48"/>
                <a:gd name="T9" fmla="*/ 0 h 89"/>
                <a:gd name="T10" fmla="*/ 43 w 48"/>
                <a:gd name="T11" fmla="*/ 0 h 89"/>
                <a:gd name="T12" fmla="*/ 46 w 48"/>
                <a:gd name="T13" fmla="*/ 2 h 89"/>
                <a:gd name="T14" fmla="*/ 48 w 48"/>
                <a:gd name="T15" fmla="*/ 6 h 89"/>
                <a:gd name="T16" fmla="*/ 48 w 48"/>
                <a:gd name="T1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9">
                  <a:moveTo>
                    <a:pt x="48" y="89"/>
                  </a:moveTo>
                  <a:cubicBezTo>
                    <a:pt x="0" y="89"/>
                    <a:pt x="0" y="89"/>
                    <a:pt x="0" y="89"/>
                  </a:cubicBezTo>
                  <a:cubicBezTo>
                    <a:pt x="0" y="6"/>
                    <a:pt x="0" y="6"/>
                    <a:pt x="0" y="6"/>
                  </a:cubicBezTo>
                  <a:cubicBezTo>
                    <a:pt x="0" y="4"/>
                    <a:pt x="0" y="3"/>
                    <a:pt x="1" y="2"/>
                  </a:cubicBezTo>
                  <a:cubicBezTo>
                    <a:pt x="2" y="1"/>
                    <a:pt x="4" y="0"/>
                    <a:pt x="5" y="0"/>
                  </a:cubicBezTo>
                  <a:cubicBezTo>
                    <a:pt x="43" y="0"/>
                    <a:pt x="43" y="0"/>
                    <a:pt x="43" y="0"/>
                  </a:cubicBezTo>
                  <a:cubicBezTo>
                    <a:pt x="44" y="0"/>
                    <a:pt x="45" y="1"/>
                    <a:pt x="46" y="2"/>
                  </a:cubicBezTo>
                  <a:cubicBezTo>
                    <a:pt x="47" y="3"/>
                    <a:pt x="48" y="4"/>
                    <a:pt x="48" y="6"/>
                  </a:cubicBezTo>
                  <a:cubicBezTo>
                    <a:pt x="48" y="89"/>
                    <a:pt x="48" y="89"/>
                    <a:pt x="4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1901" y="1205"/>
              <a:ext cx="84" cy="237"/>
            </a:xfrm>
            <a:custGeom>
              <a:avLst/>
              <a:gdLst>
                <a:gd name="T0" fmla="*/ 79 w 84"/>
                <a:gd name="T1" fmla="*/ 64 h 237"/>
                <a:gd name="T2" fmla="*/ 84 w 84"/>
                <a:gd name="T3" fmla="*/ 62 h 237"/>
                <a:gd name="T4" fmla="*/ 83 w 84"/>
                <a:gd name="T5" fmla="*/ 56 h 237"/>
                <a:gd name="T6" fmla="*/ 46 w 84"/>
                <a:gd name="T7" fmla="*/ 2 h 237"/>
                <a:gd name="T8" fmla="*/ 42 w 84"/>
                <a:gd name="T9" fmla="*/ 0 h 237"/>
                <a:gd name="T10" fmla="*/ 38 w 84"/>
                <a:gd name="T11" fmla="*/ 2 h 237"/>
                <a:gd name="T12" fmla="*/ 1 w 84"/>
                <a:gd name="T13" fmla="*/ 56 h 237"/>
                <a:gd name="T14" fmla="*/ 1 w 84"/>
                <a:gd name="T15" fmla="*/ 62 h 237"/>
                <a:gd name="T16" fmla="*/ 5 w 84"/>
                <a:gd name="T17" fmla="*/ 64 h 237"/>
                <a:gd name="T18" fmla="*/ 18 w 84"/>
                <a:gd name="T19" fmla="*/ 64 h 237"/>
                <a:gd name="T20" fmla="*/ 18 w 84"/>
                <a:gd name="T21" fmla="*/ 237 h 237"/>
                <a:gd name="T22" fmla="*/ 66 w 84"/>
                <a:gd name="T23" fmla="*/ 237 h 237"/>
                <a:gd name="T24" fmla="*/ 66 w 84"/>
                <a:gd name="T25" fmla="*/ 64 h 237"/>
                <a:gd name="T26" fmla="*/ 79 w 84"/>
                <a:gd name="T27" fmla="*/ 6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37">
                  <a:moveTo>
                    <a:pt x="79" y="64"/>
                  </a:moveTo>
                  <a:cubicBezTo>
                    <a:pt x="81" y="64"/>
                    <a:pt x="83" y="63"/>
                    <a:pt x="84" y="62"/>
                  </a:cubicBezTo>
                  <a:cubicBezTo>
                    <a:pt x="84" y="60"/>
                    <a:pt x="84" y="58"/>
                    <a:pt x="83" y="56"/>
                  </a:cubicBezTo>
                  <a:cubicBezTo>
                    <a:pt x="46" y="2"/>
                    <a:pt x="46" y="2"/>
                    <a:pt x="46" y="2"/>
                  </a:cubicBezTo>
                  <a:cubicBezTo>
                    <a:pt x="45" y="1"/>
                    <a:pt x="44" y="0"/>
                    <a:pt x="42" y="0"/>
                  </a:cubicBezTo>
                  <a:cubicBezTo>
                    <a:pt x="40" y="0"/>
                    <a:pt x="39" y="1"/>
                    <a:pt x="38" y="2"/>
                  </a:cubicBezTo>
                  <a:cubicBezTo>
                    <a:pt x="1" y="56"/>
                    <a:pt x="1" y="56"/>
                    <a:pt x="1" y="56"/>
                  </a:cubicBezTo>
                  <a:cubicBezTo>
                    <a:pt x="0" y="58"/>
                    <a:pt x="0" y="60"/>
                    <a:pt x="1" y="62"/>
                  </a:cubicBezTo>
                  <a:cubicBezTo>
                    <a:pt x="1" y="63"/>
                    <a:pt x="3" y="64"/>
                    <a:pt x="5" y="64"/>
                  </a:cubicBezTo>
                  <a:cubicBezTo>
                    <a:pt x="18" y="64"/>
                    <a:pt x="18" y="64"/>
                    <a:pt x="18" y="64"/>
                  </a:cubicBezTo>
                  <a:cubicBezTo>
                    <a:pt x="18" y="237"/>
                    <a:pt x="18" y="237"/>
                    <a:pt x="18" y="237"/>
                  </a:cubicBezTo>
                  <a:cubicBezTo>
                    <a:pt x="66" y="237"/>
                    <a:pt x="66" y="237"/>
                    <a:pt x="66" y="237"/>
                  </a:cubicBezTo>
                  <a:cubicBezTo>
                    <a:pt x="66" y="64"/>
                    <a:pt x="66" y="64"/>
                    <a:pt x="66" y="64"/>
                  </a:cubicBezTo>
                  <a:lnTo>
                    <a:pt x="7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1552" y="1187"/>
              <a:ext cx="510" cy="276"/>
            </a:xfrm>
            <a:custGeom>
              <a:avLst/>
              <a:gdLst>
                <a:gd name="T0" fmla="*/ 8 w 512"/>
                <a:gd name="T1" fmla="*/ 268 h 276"/>
                <a:gd name="T2" fmla="*/ 8 w 512"/>
                <a:gd name="T3" fmla="*/ 4 h 276"/>
                <a:gd name="T4" fmla="*/ 7 w 512"/>
                <a:gd name="T5" fmla="*/ 1 h 276"/>
                <a:gd name="T6" fmla="*/ 4 w 512"/>
                <a:gd name="T7" fmla="*/ 0 h 276"/>
                <a:gd name="T8" fmla="*/ 4 w 512"/>
                <a:gd name="T9" fmla="*/ 0 h 276"/>
                <a:gd name="T10" fmla="*/ 1 w 512"/>
                <a:gd name="T11" fmla="*/ 1 h 276"/>
                <a:gd name="T12" fmla="*/ 0 w 512"/>
                <a:gd name="T13" fmla="*/ 4 h 276"/>
                <a:gd name="T14" fmla="*/ 0 w 512"/>
                <a:gd name="T15" fmla="*/ 276 h 276"/>
                <a:gd name="T16" fmla="*/ 508 w 512"/>
                <a:gd name="T17" fmla="*/ 276 h 276"/>
                <a:gd name="T18" fmla="*/ 511 w 512"/>
                <a:gd name="T19" fmla="*/ 275 h 276"/>
                <a:gd name="T20" fmla="*/ 512 w 512"/>
                <a:gd name="T21" fmla="*/ 272 h 276"/>
                <a:gd name="T22" fmla="*/ 512 w 512"/>
                <a:gd name="T23" fmla="*/ 272 h 276"/>
                <a:gd name="T24" fmla="*/ 511 w 512"/>
                <a:gd name="T25" fmla="*/ 269 h 276"/>
                <a:gd name="T26" fmla="*/ 508 w 512"/>
                <a:gd name="T27" fmla="*/ 268 h 276"/>
                <a:gd name="T28" fmla="*/ 8 w 512"/>
                <a:gd name="T29" fmla="*/ 26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2" h="276">
                  <a:moveTo>
                    <a:pt x="8" y="268"/>
                  </a:moveTo>
                  <a:cubicBezTo>
                    <a:pt x="8" y="4"/>
                    <a:pt x="8" y="4"/>
                    <a:pt x="8" y="4"/>
                  </a:cubicBezTo>
                  <a:cubicBezTo>
                    <a:pt x="8" y="3"/>
                    <a:pt x="8" y="2"/>
                    <a:pt x="7" y="1"/>
                  </a:cubicBezTo>
                  <a:cubicBezTo>
                    <a:pt x="6" y="1"/>
                    <a:pt x="5" y="0"/>
                    <a:pt x="4" y="0"/>
                  </a:cubicBezTo>
                  <a:cubicBezTo>
                    <a:pt x="4" y="0"/>
                    <a:pt x="4" y="0"/>
                    <a:pt x="4" y="0"/>
                  </a:cubicBezTo>
                  <a:cubicBezTo>
                    <a:pt x="3" y="0"/>
                    <a:pt x="2" y="1"/>
                    <a:pt x="1" y="1"/>
                  </a:cubicBezTo>
                  <a:cubicBezTo>
                    <a:pt x="0" y="2"/>
                    <a:pt x="0" y="3"/>
                    <a:pt x="0" y="4"/>
                  </a:cubicBezTo>
                  <a:cubicBezTo>
                    <a:pt x="0" y="276"/>
                    <a:pt x="0" y="276"/>
                    <a:pt x="0" y="276"/>
                  </a:cubicBezTo>
                  <a:cubicBezTo>
                    <a:pt x="508" y="276"/>
                    <a:pt x="508" y="276"/>
                    <a:pt x="508" y="276"/>
                  </a:cubicBezTo>
                  <a:cubicBezTo>
                    <a:pt x="509" y="276"/>
                    <a:pt x="510" y="276"/>
                    <a:pt x="511" y="275"/>
                  </a:cubicBezTo>
                  <a:cubicBezTo>
                    <a:pt x="512" y="274"/>
                    <a:pt x="512" y="273"/>
                    <a:pt x="512" y="272"/>
                  </a:cubicBezTo>
                  <a:cubicBezTo>
                    <a:pt x="512" y="272"/>
                    <a:pt x="512" y="272"/>
                    <a:pt x="512" y="272"/>
                  </a:cubicBezTo>
                  <a:cubicBezTo>
                    <a:pt x="512" y="271"/>
                    <a:pt x="512" y="270"/>
                    <a:pt x="511" y="269"/>
                  </a:cubicBezTo>
                  <a:cubicBezTo>
                    <a:pt x="510" y="268"/>
                    <a:pt x="509" y="268"/>
                    <a:pt x="508" y="268"/>
                  </a:cubicBezTo>
                  <a:cubicBezTo>
                    <a:pt x="8" y="268"/>
                    <a:pt x="8" y="268"/>
                    <a:pt x="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7" name="直接连接符 33"/>
          <p:cNvCxnSpPr/>
          <p:nvPr/>
        </p:nvCxnSpPr>
        <p:spPr>
          <a:xfrm>
            <a:off x="7916145" y="3789236"/>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9" name="文本框 42"/>
          <p:cNvSpPr txBox="1"/>
          <p:nvPr/>
        </p:nvSpPr>
        <p:spPr>
          <a:xfrm>
            <a:off x="7327911" y="2777330"/>
            <a:ext cx="2360423" cy="986617"/>
          </a:xfrm>
          <a:prstGeom prst="rect">
            <a:avLst/>
          </a:prstGeom>
          <a:noFill/>
        </p:spPr>
        <p:txBody>
          <a:bodyPr wrap="square" rtlCol="0">
            <a:spAutoFit/>
          </a:bodyPr>
          <a:lstStyle/>
          <a:p>
            <a:pPr algn="ctr">
              <a:lnSpc>
                <a:spcPts val="7800"/>
              </a:lnSpc>
            </a:pPr>
            <a:r>
              <a:rPr lang="en-US" altLang="zh-TW" sz="4800" b="1" dirty="0">
                <a:solidFill>
                  <a:srgbClr val="002060"/>
                </a:solidFill>
              </a:rPr>
              <a:t>99.96</a:t>
            </a:r>
            <a:r>
              <a:rPr lang="en-US" altLang="zh-TW" sz="2000" b="1" dirty="0">
                <a:solidFill>
                  <a:srgbClr val="002060"/>
                </a:solidFill>
              </a:rPr>
              <a:t>%</a:t>
            </a:r>
            <a:endParaRPr lang="zh-CN" altLang="en-US" sz="2000" b="1" dirty="0">
              <a:solidFill>
                <a:srgbClr val="002060"/>
              </a:solidFill>
            </a:endParaRPr>
          </a:p>
        </p:txBody>
      </p:sp>
      <p:grpSp>
        <p:nvGrpSpPr>
          <p:cNvPr id="19" name="Group 113"/>
          <p:cNvGrpSpPr>
            <a:grpSpLocks noChangeAspect="1"/>
          </p:cNvGrpSpPr>
          <p:nvPr/>
        </p:nvGrpSpPr>
        <p:grpSpPr bwMode="auto">
          <a:xfrm>
            <a:off x="8829451" y="4239750"/>
            <a:ext cx="1407505" cy="1366393"/>
            <a:chOff x="554" y="2103"/>
            <a:chExt cx="582" cy="565"/>
          </a:xfrm>
          <a:solidFill>
            <a:schemeClr val="accent6"/>
          </a:solidFill>
        </p:grpSpPr>
        <p:sp>
          <p:nvSpPr>
            <p:cNvPr id="23" name="Freeform 114"/>
            <p:cNvSpPr>
              <a:spLocks noEditPoints="1"/>
            </p:cNvSpPr>
            <p:nvPr/>
          </p:nvSpPr>
          <p:spPr bwMode="auto">
            <a:xfrm>
              <a:off x="555" y="2103"/>
              <a:ext cx="581" cy="242"/>
            </a:xfrm>
            <a:custGeom>
              <a:avLst/>
              <a:gdLst>
                <a:gd name="T0" fmla="*/ 789 w 798"/>
                <a:gd name="T1" fmla="*/ 297 h 333"/>
                <a:gd name="T2" fmla="*/ 411 w 798"/>
                <a:gd name="T3" fmla="*/ 5 h 333"/>
                <a:gd name="T4" fmla="*/ 399 w 798"/>
                <a:gd name="T5" fmla="*/ 0 h 333"/>
                <a:gd name="T6" fmla="*/ 387 w 798"/>
                <a:gd name="T7" fmla="*/ 5 h 333"/>
                <a:gd name="T8" fmla="*/ 9 w 798"/>
                <a:gd name="T9" fmla="*/ 297 h 333"/>
                <a:gd name="T10" fmla="*/ 2 w 798"/>
                <a:gd name="T11" fmla="*/ 319 h 333"/>
                <a:gd name="T12" fmla="*/ 22 w 798"/>
                <a:gd name="T13" fmla="*/ 333 h 333"/>
                <a:gd name="T14" fmla="*/ 776 w 798"/>
                <a:gd name="T15" fmla="*/ 333 h 333"/>
                <a:gd name="T16" fmla="*/ 796 w 798"/>
                <a:gd name="T17" fmla="*/ 319 h 333"/>
                <a:gd name="T18" fmla="*/ 789 w 798"/>
                <a:gd name="T19" fmla="*/ 297 h 333"/>
                <a:gd name="T20" fmla="*/ 235 w 798"/>
                <a:gd name="T21" fmla="*/ 240 h 333"/>
                <a:gd name="T22" fmla="*/ 399 w 798"/>
                <a:gd name="T23" fmla="*/ 113 h 333"/>
                <a:gd name="T24" fmla="*/ 563 w 798"/>
                <a:gd name="T25" fmla="*/ 240 h 333"/>
                <a:gd name="T26" fmla="*/ 235 w 798"/>
                <a:gd name="T27" fmla="*/ 24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8" h="333">
                  <a:moveTo>
                    <a:pt x="789" y="297"/>
                  </a:moveTo>
                  <a:cubicBezTo>
                    <a:pt x="411" y="5"/>
                    <a:pt x="411" y="5"/>
                    <a:pt x="411" y="5"/>
                  </a:cubicBezTo>
                  <a:cubicBezTo>
                    <a:pt x="408" y="2"/>
                    <a:pt x="404" y="0"/>
                    <a:pt x="399" y="0"/>
                  </a:cubicBezTo>
                  <a:cubicBezTo>
                    <a:pt x="394" y="0"/>
                    <a:pt x="390" y="2"/>
                    <a:pt x="387" y="5"/>
                  </a:cubicBezTo>
                  <a:cubicBezTo>
                    <a:pt x="9" y="297"/>
                    <a:pt x="9" y="297"/>
                    <a:pt x="9" y="297"/>
                  </a:cubicBezTo>
                  <a:cubicBezTo>
                    <a:pt x="3" y="302"/>
                    <a:pt x="0" y="311"/>
                    <a:pt x="2" y="319"/>
                  </a:cubicBezTo>
                  <a:cubicBezTo>
                    <a:pt x="5" y="328"/>
                    <a:pt x="13" y="333"/>
                    <a:pt x="22" y="333"/>
                  </a:cubicBezTo>
                  <a:cubicBezTo>
                    <a:pt x="776" y="333"/>
                    <a:pt x="776" y="333"/>
                    <a:pt x="776" y="333"/>
                  </a:cubicBezTo>
                  <a:cubicBezTo>
                    <a:pt x="785" y="333"/>
                    <a:pt x="793" y="328"/>
                    <a:pt x="796" y="319"/>
                  </a:cubicBezTo>
                  <a:cubicBezTo>
                    <a:pt x="798" y="311"/>
                    <a:pt x="795" y="302"/>
                    <a:pt x="789" y="297"/>
                  </a:cubicBezTo>
                  <a:close/>
                  <a:moveTo>
                    <a:pt x="235" y="240"/>
                  </a:moveTo>
                  <a:cubicBezTo>
                    <a:pt x="399" y="113"/>
                    <a:pt x="399" y="113"/>
                    <a:pt x="399" y="113"/>
                  </a:cubicBezTo>
                  <a:cubicBezTo>
                    <a:pt x="563" y="240"/>
                    <a:pt x="563" y="240"/>
                    <a:pt x="563" y="240"/>
                  </a:cubicBezTo>
                  <a:lnTo>
                    <a:pt x="235"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115"/>
            <p:cNvSpPr>
              <a:spLocks/>
            </p:cNvSpPr>
            <p:nvPr/>
          </p:nvSpPr>
          <p:spPr bwMode="auto">
            <a:xfrm>
              <a:off x="62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116"/>
            <p:cNvSpPr>
              <a:spLocks/>
            </p:cNvSpPr>
            <p:nvPr/>
          </p:nvSpPr>
          <p:spPr bwMode="auto">
            <a:xfrm>
              <a:off x="788"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17"/>
            <p:cNvSpPr>
              <a:spLocks/>
            </p:cNvSpPr>
            <p:nvPr/>
          </p:nvSpPr>
          <p:spPr bwMode="auto">
            <a:xfrm>
              <a:off x="947" y="2365"/>
              <a:ext cx="115" cy="216"/>
            </a:xfrm>
            <a:custGeom>
              <a:avLst/>
              <a:gdLst>
                <a:gd name="T0" fmla="*/ 152 w 158"/>
                <a:gd name="T1" fmla="*/ 270 h 296"/>
                <a:gd name="T2" fmla="*/ 131 w 158"/>
                <a:gd name="T3" fmla="*/ 270 h 296"/>
                <a:gd name="T4" fmla="*/ 131 w 158"/>
                <a:gd name="T5" fmla="*/ 54 h 296"/>
                <a:gd name="T6" fmla="*/ 158 w 158"/>
                <a:gd name="T7" fmla="*/ 27 h 296"/>
                <a:gd name="T8" fmla="*/ 131 w 158"/>
                <a:gd name="T9" fmla="*/ 0 h 296"/>
                <a:gd name="T10" fmla="*/ 27 w 158"/>
                <a:gd name="T11" fmla="*/ 0 h 296"/>
                <a:gd name="T12" fmla="*/ 0 w 158"/>
                <a:gd name="T13" fmla="*/ 27 h 296"/>
                <a:gd name="T14" fmla="*/ 27 w 158"/>
                <a:gd name="T15" fmla="*/ 54 h 296"/>
                <a:gd name="T16" fmla="*/ 27 w 158"/>
                <a:gd name="T17" fmla="*/ 270 h 296"/>
                <a:gd name="T18" fmla="*/ 6 w 158"/>
                <a:gd name="T19" fmla="*/ 270 h 296"/>
                <a:gd name="T20" fmla="*/ 0 w 158"/>
                <a:gd name="T21" fmla="*/ 276 h 296"/>
                <a:gd name="T22" fmla="*/ 0 w 158"/>
                <a:gd name="T23" fmla="*/ 289 h 296"/>
                <a:gd name="T24" fmla="*/ 6 w 158"/>
                <a:gd name="T25" fmla="*/ 296 h 296"/>
                <a:gd name="T26" fmla="*/ 152 w 158"/>
                <a:gd name="T27" fmla="*/ 296 h 296"/>
                <a:gd name="T28" fmla="*/ 158 w 158"/>
                <a:gd name="T29" fmla="*/ 289 h 296"/>
                <a:gd name="T30" fmla="*/ 158 w 158"/>
                <a:gd name="T31" fmla="*/ 276 h 296"/>
                <a:gd name="T32" fmla="*/ 152 w 158"/>
                <a:gd name="T33" fmla="*/ 27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96">
                  <a:moveTo>
                    <a:pt x="152" y="270"/>
                  </a:moveTo>
                  <a:cubicBezTo>
                    <a:pt x="131" y="270"/>
                    <a:pt x="131" y="270"/>
                    <a:pt x="131" y="270"/>
                  </a:cubicBezTo>
                  <a:cubicBezTo>
                    <a:pt x="131" y="54"/>
                    <a:pt x="131" y="54"/>
                    <a:pt x="131" y="54"/>
                  </a:cubicBezTo>
                  <a:cubicBezTo>
                    <a:pt x="146" y="54"/>
                    <a:pt x="158" y="42"/>
                    <a:pt x="158" y="27"/>
                  </a:cubicBezTo>
                  <a:cubicBezTo>
                    <a:pt x="158" y="12"/>
                    <a:pt x="146" y="0"/>
                    <a:pt x="131" y="0"/>
                  </a:cubicBezTo>
                  <a:cubicBezTo>
                    <a:pt x="27" y="0"/>
                    <a:pt x="27" y="0"/>
                    <a:pt x="27" y="0"/>
                  </a:cubicBezTo>
                  <a:cubicBezTo>
                    <a:pt x="12" y="0"/>
                    <a:pt x="0" y="12"/>
                    <a:pt x="0" y="27"/>
                  </a:cubicBezTo>
                  <a:cubicBezTo>
                    <a:pt x="0" y="42"/>
                    <a:pt x="12" y="54"/>
                    <a:pt x="27" y="54"/>
                  </a:cubicBezTo>
                  <a:cubicBezTo>
                    <a:pt x="27" y="270"/>
                    <a:pt x="27" y="270"/>
                    <a:pt x="27" y="270"/>
                  </a:cubicBezTo>
                  <a:cubicBezTo>
                    <a:pt x="6" y="270"/>
                    <a:pt x="6" y="270"/>
                    <a:pt x="6" y="270"/>
                  </a:cubicBezTo>
                  <a:cubicBezTo>
                    <a:pt x="3" y="270"/>
                    <a:pt x="0" y="273"/>
                    <a:pt x="0" y="276"/>
                  </a:cubicBezTo>
                  <a:cubicBezTo>
                    <a:pt x="0" y="289"/>
                    <a:pt x="0" y="289"/>
                    <a:pt x="0" y="289"/>
                  </a:cubicBezTo>
                  <a:cubicBezTo>
                    <a:pt x="0" y="293"/>
                    <a:pt x="3" y="296"/>
                    <a:pt x="6" y="296"/>
                  </a:cubicBezTo>
                  <a:cubicBezTo>
                    <a:pt x="152" y="296"/>
                    <a:pt x="152" y="296"/>
                    <a:pt x="152" y="296"/>
                  </a:cubicBezTo>
                  <a:cubicBezTo>
                    <a:pt x="155" y="296"/>
                    <a:pt x="158" y="293"/>
                    <a:pt x="158" y="289"/>
                  </a:cubicBezTo>
                  <a:cubicBezTo>
                    <a:pt x="158" y="276"/>
                    <a:pt x="158" y="276"/>
                    <a:pt x="158" y="276"/>
                  </a:cubicBezTo>
                  <a:cubicBezTo>
                    <a:pt x="158" y="273"/>
                    <a:pt x="155" y="270"/>
                    <a:pt x="152"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7" name="Freeform 118"/>
            <p:cNvSpPr>
              <a:spLocks/>
            </p:cNvSpPr>
            <p:nvPr/>
          </p:nvSpPr>
          <p:spPr bwMode="auto">
            <a:xfrm>
              <a:off x="554" y="2600"/>
              <a:ext cx="582" cy="68"/>
            </a:xfrm>
            <a:custGeom>
              <a:avLst/>
              <a:gdLst>
                <a:gd name="T0" fmla="*/ 733 w 800"/>
                <a:gd name="T1" fmla="*/ 47 h 94"/>
                <a:gd name="T2" fmla="*/ 733 w 800"/>
                <a:gd name="T3" fmla="*/ 14 h 94"/>
                <a:gd name="T4" fmla="*/ 729 w 800"/>
                <a:gd name="T5" fmla="*/ 4 h 94"/>
                <a:gd name="T6" fmla="*/ 720 w 800"/>
                <a:gd name="T7" fmla="*/ 0 h 94"/>
                <a:gd name="T8" fmla="*/ 80 w 800"/>
                <a:gd name="T9" fmla="*/ 0 h 94"/>
                <a:gd name="T10" fmla="*/ 71 w 800"/>
                <a:gd name="T11" fmla="*/ 4 h 94"/>
                <a:gd name="T12" fmla="*/ 67 w 800"/>
                <a:gd name="T13" fmla="*/ 14 h 94"/>
                <a:gd name="T14" fmla="*/ 67 w 800"/>
                <a:gd name="T15" fmla="*/ 47 h 94"/>
                <a:gd name="T16" fmla="*/ 13 w 800"/>
                <a:gd name="T17" fmla="*/ 47 h 94"/>
                <a:gd name="T18" fmla="*/ 4 w 800"/>
                <a:gd name="T19" fmla="*/ 51 h 94"/>
                <a:gd name="T20" fmla="*/ 0 w 800"/>
                <a:gd name="T21" fmla="*/ 60 h 94"/>
                <a:gd name="T22" fmla="*/ 0 w 800"/>
                <a:gd name="T23" fmla="*/ 94 h 94"/>
                <a:gd name="T24" fmla="*/ 800 w 800"/>
                <a:gd name="T25" fmla="*/ 94 h 94"/>
                <a:gd name="T26" fmla="*/ 800 w 800"/>
                <a:gd name="T27" fmla="*/ 60 h 94"/>
                <a:gd name="T28" fmla="*/ 796 w 800"/>
                <a:gd name="T29" fmla="*/ 51 h 94"/>
                <a:gd name="T30" fmla="*/ 787 w 800"/>
                <a:gd name="T31" fmla="*/ 47 h 94"/>
                <a:gd name="T32" fmla="*/ 733 w 800"/>
                <a:gd name="T33"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94">
                  <a:moveTo>
                    <a:pt x="733" y="47"/>
                  </a:moveTo>
                  <a:cubicBezTo>
                    <a:pt x="733" y="14"/>
                    <a:pt x="733" y="14"/>
                    <a:pt x="733" y="14"/>
                  </a:cubicBezTo>
                  <a:cubicBezTo>
                    <a:pt x="733" y="10"/>
                    <a:pt x="732" y="7"/>
                    <a:pt x="729" y="4"/>
                  </a:cubicBezTo>
                  <a:cubicBezTo>
                    <a:pt x="727" y="2"/>
                    <a:pt x="723" y="0"/>
                    <a:pt x="720" y="0"/>
                  </a:cubicBezTo>
                  <a:cubicBezTo>
                    <a:pt x="80" y="0"/>
                    <a:pt x="80" y="0"/>
                    <a:pt x="80" y="0"/>
                  </a:cubicBezTo>
                  <a:cubicBezTo>
                    <a:pt x="77" y="0"/>
                    <a:pt x="73" y="2"/>
                    <a:pt x="71" y="4"/>
                  </a:cubicBezTo>
                  <a:cubicBezTo>
                    <a:pt x="68" y="7"/>
                    <a:pt x="67" y="10"/>
                    <a:pt x="67" y="14"/>
                  </a:cubicBezTo>
                  <a:cubicBezTo>
                    <a:pt x="67" y="47"/>
                    <a:pt x="67" y="47"/>
                    <a:pt x="67" y="47"/>
                  </a:cubicBezTo>
                  <a:cubicBezTo>
                    <a:pt x="13" y="47"/>
                    <a:pt x="13" y="47"/>
                    <a:pt x="13" y="47"/>
                  </a:cubicBezTo>
                  <a:cubicBezTo>
                    <a:pt x="10" y="47"/>
                    <a:pt x="7" y="48"/>
                    <a:pt x="4" y="51"/>
                  </a:cubicBezTo>
                  <a:cubicBezTo>
                    <a:pt x="1" y="53"/>
                    <a:pt x="0" y="57"/>
                    <a:pt x="0" y="60"/>
                  </a:cubicBezTo>
                  <a:cubicBezTo>
                    <a:pt x="0" y="94"/>
                    <a:pt x="0" y="94"/>
                    <a:pt x="0" y="94"/>
                  </a:cubicBezTo>
                  <a:cubicBezTo>
                    <a:pt x="800" y="94"/>
                    <a:pt x="800" y="94"/>
                    <a:pt x="800" y="94"/>
                  </a:cubicBezTo>
                  <a:cubicBezTo>
                    <a:pt x="800" y="60"/>
                    <a:pt x="800" y="60"/>
                    <a:pt x="800" y="60"/>
                  </a:cubicBezTo>
                  <a:cubicBezTo>
                    <a:pt x="800" y="57"/>
                    <a:pt x="799" y="53"/>
                    <a:pt x="796" y="51"/>
                  </a:cubicBezTo>
                  <a:cubicBezTo>
                    <a:pt x="794" y="48"/>
                    <a:pt x="790" y="47"/>
                    <a:pt x="787" y="47"/>
                  </a:cubicBezTo>
                  <a:lnTo>
                    <a:pt x="73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cxnSp>
        <p:nvCxnSpPr>
          <p:cNvPr id="20" name="直接连接符 36"/>
          <p:cNvCxnSpPr/>
          <p:nvPr/>
        </p:nvCxnSpPr>
        <p:spPr>
          <a:xfrm>
            <a:off x="7723916" y="5696255"/>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8" name="直接连接符 50"/>
          <p:cNvCxnSpPr/>
          <p:nvPr/>
        </p:nvCxnSpPr>
        <p:spPr>
          <a:xfrm>
            <a:off x="7809116" y="2185883"/>
            <a:ext cx="3327367"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29" name="矩形 28">
            <a:extLst>
              <a:ext uri="{FF2B5EF4-FFF2-40B4-BE49-F238E27FC236}">
                <a16:creationId xmlns:a16="http://schemas.microsoft.com/office/drawing/2014/main" id="{DB47E2D3-65DA-4B88-B61A-628C9FA2099B}"/>
              </a:ext>
            </a:extLst>
          </p:cNvPr>
          <p:cNvSpPr/>
          <p:nvPr/>
        </p:nvSpPr>
        <p:spPr>
          <a:xfrm>
            <a:off x="0" y="6348505"/>
            <a:ext cx="12192000" cy="326222"/>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TW" altLang="en-US" sz="1200" dirty="0">
              <a:latin typeface="微软雅黑" panose="020B0503020204020204" pitchFamily="34" charset="-122"/>
              <a:ea typeface="微软雅黑" panose="020B0503020204020204" pitchFamily="34" charset="-122"/>
            </a:endParaRPr>
          </a:p>
        </p:txBody>
      </p:sp>
      <p:sp>
        <p:nvSpPr>
          <p:cNvPr id="33" name="文字版面配置區 1">
            <a:extLst>
              <a:ext uri="{FF2B5EF4-FFF2-40B4-BE49-F238E27FC236}">
                <a16:creationId xmlns:a16="http://schemas.microsoft.com/office/drawing/2014/main" id="{1EE2B6FB-D141-4C77-8DAB-5555C496E54E}"/>
              </a:ext>
            </a:extLst>
          </p:cNvPr>
          <p:cNvSpPr txBox="1">
            <a:spLocks/>
          </p:cNvSpPr>
          <p:nvPr/>
        </p:nvSpPr>
        <p:spPr>
          <a:xfrm>
            <a:off x="0" y="223935"/>
            <a:ext cx="1125415" cy="652366"/>
          </a:xfrm>
          <a:prstGeom prst="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2700000" scaled="1"/>
            <a:tileRect/>
          </a:gradFill>
          <a:effectLst>
            <a:outerShdw blurRad="88900" sx="102000" sy="102000" algn="ctr" rotWithShape="0">
              <a:prstClr val="black">
                <a:alpha val="25000"/>
              </a:prstClr>
            </a:outerShdw>
          </a:effectLst>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40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TW" sz="3400" dirty="0"/>
              <a:t>02-3</a:t>
            </a:r>
            <a:endParaRPr lang="zh-TW" altLang="en-US" sz="3400" dirty="0"/>
          </a:p>
        </p:txBody>
      </p:sp>
      <p:sp>
        <p:nvSpPr>
          <p:cNvPr id="34" name="文字方塊 33">
            <a:extLst>
              <a:ext uri="{FF2B5EF4-FFF2-40B4-BE49-F238E27FC236}">
                <a16:creationId xmlns:a16="http://schemas.microsoft.com/office/drawing/2014/main" id="{A9E1C2E5-B648-4619-9B1B-65ED36B7313B}"/>
              </a:ext>
            </a:extLst>
          </p:cNvPr>
          <p:cNvSpPr txBox="1"/>
          <p:nvPr/>
        </p:nvSpPr>
        <p:spPr>
          <a:xfrm>
            <a:off x="7631275" y="1780908"/>
            <a:ext cx="1590152" cy="523092"/>
          </a:xfrm>
          <a:prstGeom prst="rect">
            <a:avLst/>
          </a:prstGeom>
          <a:solidFill>
            <a:schemeClr val="accent6">
              <a:lumMod val="50000"/>
            </a:schemeClr>
          </a:solidFill>
        </p:spPr>
        <p:txBody>
          <a:bodyPr wrap="square" rtlCol="0">
            <a:spAutoFit/>
          </a:bodyPr>
          <a:lstStyle/>
          <a:p>
            <a:pPr algn="ctr">
              <a:lnSpc>
                <a:spcPct val="130000"/>
              </a:lnSpc>
              <a:spcBef>
                <a:spcPts val="600"/>
              </a:spcBef>
            </a:pPr>
            <a:r>
              <a:rPr lang="zh-TW" altLang="en-US" sz="2400" b="1" kern="0" dirty="0">
                <a:solidFill>
                  <a:schemeClr val="bg1"/>
                </a:solidFill>
                <a:latin typeface="微軟正黑體" panose="020B0604030504040204" pitchFamily="34" charset="-120"/>
                <a:ea typeface="微軟正黑體" panose="020B0604030504040204" pitchFamily="34" charset="-120"/>
                <a:cs typeface="+mn-ea"/>
                <a:sym typeface="+mn-lt"/>
              </a:rPr>
              <a:t>累計建置</a:t>
            </a:r>
          </a:p>
        </p:txBody>
      </p:sp>
      <p:sp>
        <p:nvSpPr>
          <p:cNvPr id="37" name="文本框 42"/>
          <p:cNvSpPr txBox="1"/>
          <p:nvPr/>
        </p:nvSpPr>
        <p:spPr>
          <a:xfrm>
            <a:off x="9791973" y="2762749"/>
            <a:ext cx="2360423" cy="986617"/>
          </a:xfrm>
          <a:prstGeom prst="rect">
            <a:avLst/>
          </a:prstGeom>
          <a:noFill/>
        </p:spPr>
        <p:txBody>
          <a:bodyPr wrap="square" rtlCol="0">
            <a:spAutoFit/>
          </a:bodyPr>
          <a:lstStyle/>
          <a:p>
            <a:pPr algn="ctr">
              <a:lnSpc>
                <a:spcPts val="7800"/>
              </a:lnSpc>
            </a:pPr>
            <a:r>
              <a:rPr lang="en-US" altLang="zh-TW" sz="4800" b="1" dirty="0">
                <a:solidFill>
                  <a:srgbClr val="002060"/>
                </a:solidFill>
              </a:rPr>
              <a:t>99.96</a:t>
            </a:r>
            <a:r>
              <a:rPr lang="en-US" altLang="zh-TW" sz="2000" b="1" dirty="0">
                <a:solidFill>
                  <a:srgbClr val="002060"/>
                </a:solidFill>
              </a:rPr>
              <a:t>%</a:t>
            </a:r>
            <a:endParaRPr lang="zh-CN" altLang="en-US" sz="2000" b="1" dirty="0">
              <a:solidFill>
                <a:srgbClr val="002060"/>
              </a:solidFill>
            </a:endParaRPr>
          </a:p>
        </p:txBody>
      </p:sp>
      <p:sp>
        <p:nvSpPr>
          <p:cNvPr id="38" name="文本框 42"/>
          <p:cNvSpPr txBox="1"/>
          <p:nvPr/>
        </p:nvSpPr>
        <p:spPr>
          <a:xfrm>
            <a:off x="7460287" y="4646296"/>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99.96</a:t>
            </a:r>
            <a:r>
              <a:rPr lang="en-US" altLang="zh-TW" sz="2000" b="1" dirty="0">
                <a:solidFill>
                  <a:srgbClr val="002060"/>
                </a:solidFill>
              </a:rPr>
              <a:t>%</a:t>
            </a:r>
            <a:endParaRPr lang="zh-CN" altLang="en-US" sz="2000" b="1" dirty="0">
              <a:solidFill>
                <a:srgbClr val="002060"/>
              </a:solidFill>
            </a:endParaRPr>
          </a:p>
        </p:txBody>
      </p:sp>
      <p:sp>
        <p:nvSpPr>
          <p:cNvPr id="39" name="文本框 42"/>
          <p:cNvSpPr txBox="1"/>
          <p:nvPr/>
        </p:nvSpPr>
        <p:spPr>
          <a:xfrm>
            <a:off x="9951506" y="4630455"/>
            <a:ext cx="2251917" cy="976678"/>
          </a:xfrm>
          <a:prstGeom prst="rect">
            <a:avLst/>
          </a:prstGeom>
          <a:noFill/>
        </p:spPr>
        <p:txBody>
          <a:bodyPr wrap="square" rtlCol="0">
            <a:spAutoFit/>
          </a:bodyPr>
          <a:lstStyle/>
          <a:p>
            <a:pPr algn="ctr">
              <a:lnSpc>
                <a:spcPts val="7800"/>
              </a:lnSpc>
            </a:pPr>
            <a:r>
              <a:rPr lang="en-US" altLang="zh-TW" sz="4800" b="1" dirty="0">
                <a:solidFill>
                  <a:srgbClr val="002060"/>
                </a:solidFill>
              </a:rPr>
              <a:t>1.51</a:t>
            </a:r>
            <a:r>
              <a:rPr lang="en-US" altLang="zh-TW" sz="2000" b="1" dirty="0">
                <a:solidFill>
                  <a:srgbClr val="002060"/>
                </a:solidFill>
              </a:rPr>
              <a:t>PUE</a:t>
            </a:r>
            <a:endParaRPr lang="zh-CN" altLang="en-US" sz="4000" b="1" dirty="0">
              <a:solidFill>
                <a:srgbClr val="002060"/>
              </a:solidFill>
            </a:endParaRPr>
          </a:p>
        </p:txBody>
      </p:sp>
      <p:sp>
        <p:nvSpPr>
          <p:cNvPr id="2" name="剪去單一角落矩形 1"/>
          <p:cNvSpPr/>
          <p:nvPr/>
        </p:nvSpPr>
        <p:spPr>
          <a:xfrm>
            <a:off x="7566523" y="2363168"/>
            <a:ext cx="1908640"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highlight>
                  <a:srgbClr val="FFFF00"/>
                </a:highlight>
                <a:latin typeface="微軟正黑體" panose="020B0604030504040204" pitchFamily="34" charset="-120"/>
                <a:ea typeface="微軟正黑體" panose="020B0604030504040204" pitchFamily="34" charset="-120"/>
              </a:rPr>
              <a:t>網路可用率</a:t>
            </a:r>
          </a:p>
        </p:txBody>
      </p:sp>
      <p:sp>
        <p:nvSpPr>
          <p:cNvPr id="42" name="剪去單一角落矩形 41"/>
          <p:cNvSpPr/>
          <p:nvPr/>
        </p:nvSpPr>
        <p:spPr>
          <a:xfrm>
            <a:off x="9951506" y="2339211"/>
            <a:ext cx="1908640"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highlight>
                  <a:srgbClr val="FFFF00"/>
                </a:highlight>
                <a:latin typeface="微軟正黑體" panose="020B0604030504040204" pitchFamily="34" charset="-120"/>
                <a:ea typeface="微軟正黑體" panose="020B0604030504040204" pitchFamily="34" charset="-120"/>
              </a:rPr>
              <a:t>電力可用率</a:t>
            </a:r>
          </a:p>
        </p:txBody>
      </p:sp>
      <p:sp>
        <p:nvSpPr>
          <p:cNvPr id="43" name="剪去單一角落矩形 42"/>
          <p:cNvSpPr/>
          <p:nvPr/>
        </p:nvSpPr>
        <p:spPr>
          <a:xfrm>
            <a:off x="7599815" y="4430881"/>
            <a:ext cx="1875348"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highlight>
                  <a:srgbClr val="FFFF00"/>
                </a:highlight>
                <a:latin typeface="微軟正黑體" panose="020B0604030504040204" pitchFamily="34" charset="-120"/>
                <a:ea typeface="微軟正黑體" panose="020B0604030504040204" pitchFamily="34" charset="-120"/>
              </a:rPr>
              <a:t>空調可用率</a:t>
            </a:r>
          </a:p>
        </p:txBody>
      </p:sp>
      <p:sp>
        <p:nvSpPr>
          <p:cNvPr id="44" name="剪去單一角落矩形 43"/>
          <p:cNvSpPr/>
          <p:nvPr/>
        </p:nvSpPr>
        <p:spPr>
          <a:xfrm>
            <a:off x="10070252" y="4430881"/>
            <a:ext cx="1869999" cy="399643"/>
          </a:xfrm>
          <a:prstGeom prst="snip1Rect">
            <a:avLst/>
          </a:prstGeom>
          <a:solidFill>
            <a:srgbClr val="ABE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30000"/>
              </a:lnSpc>
              <a:buFont typeface="Wingdings" panose="05000000000000000000" pitchFamily="2" charset="2"/>
              <a:buChar char="Ø"/>
            </a:pPr>
            <a:r>
              <a:rPr lang="zh-TW" altLang="en-US" sz="2000" b="1" dirty="0">
                <a:solidFill>
                  <a:schemeClr val="accent6">
                    <a:lumMod val="50000"/>
                  </a:schemeClr>
                </a:solidFill>
                <a:highlight>
                  <a:srgbClr val="FFFF00"/>
                </a:highlight>
                <a:latin typeface="微軟正黑體" panose="020B0604030504040204" pitchFamily="34" charset="-120"/>
                <a:ea typeface="微軟正黑體" panose="020B0604030504040204" pitchFamily="34" charset="-120"/>
              </a:rPr>
              <a:t>能源可用率</a:t>
            </a:r>
          </a:p>
        </p:txBody>
      </p:sp>
      <p:pic>
        <p:nvPicPr>
          <p:cNvPr id="40" name="圖片 39">
            <a:extLst>
              <a:ext uri="{FF2B5EF4-FFF2-40B4-BE49-F238E27FC236}">
                <a16:creationId xmlns:a16="http://schemas.microsoft.com/office/drawing/2014/main" id="{D63377B8-64DF-D541-93A2-F9A87AC8023A}"/>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0" y="1178220"/>
            <a:ext cx="4135658" cy="1828041"/>
          </a:xfrm>
          <a:prstGeom prst="rect">
            <a:avLst/>
          </a:prstGeom>
          <a:ln>
            <a:solidFill>
              <a:schemeClr val="accent5"/>
            </a:solidFill>
          </a:ln>
        </p:spPr>
      </p:pic>
      <p:pic>
        <p:nvPicPr>
          <p:cNvPr id="5" name="圖片 4">
            <a:extLst>
              <a:ext uri="{FF2B5EF4-FFF2-40B4-BE49-F238E27FC236}">
                <a16:creationId xmlns:a16="http://schemas.microsoft.com/office/drawing/2014/main" id="{59B75E77-819D-B349-A540-52BF1EBEE4DB}"/>
              </a:ext>
            </a:extLst>
          </p:cNvPr>
          <p:cNvPicPr>
            <a:picLocks noChangeAspect="1"/>
          </p:cNvPicPr>
          <p:nvPr/>
        </p:nvPicPr>
        <p:blipFill>
          <a:blip r:embed="rId4"/>
          <a:stretch>
            <a:fillRect/>
          </a:stretch>
        </p:blipFill>
        <p:spPr>
          <a:xfrm>
            <a:off x="0" y="3600934"/>
            <a:ext cx="3779910" cy="2715087"/>
          </a:xfrm>
          <a:prstGeom prst="rect">
            <a:avLst/>
          </a:prstGeom>
        </p:spPr>
      </p:pic>
      <p:pic>
        <p:nvPicPr>
          <p:cNvPr id="41" name="圖片 40">
            <a:extLst>
              <a:ext uri="{FF2B5EF4-FFF2-40B4-BE49-F238E27FC236}">
                <a16:creationId xmlns:a16="http://schemas.microsoft.com/office/drawing/2014/main" id="{3E076BFB-8DEB-CF41-BD6B-CCB1D9F0A63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84250" y="1050367"/>
            <a:ext cx="3979910" cy="1990657"/>
          </a:xfrm>
          <a:prstGeom prst="rect">
            <a:avLst/>
          </a:prstGeom>
          <a:noFill/>
          <a:ln>
            <a:noFill/>
          </a:ln>
        </p:spPr>
      </p:pic>
      <p:pic>
        <p:nvPicPr>
          <p:cNvPr id="45" name="圖片 44">
            <a:extLst>
              <a:ext uri="{FF2B5EF4-FFF2-40B4-BE49-F238E27FC236}">
                <a16:creationId xmlns:a16="http://schemas.microsoft.com/office/drawing/2014/main" id="{7BF3AC77-7876-7D48-8AD9-B25C8412A269}"/>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2932548" y="3190175"/>
            <a:ext cx="4457605" cy="2640922"/>
          </a:xfrm>
          <a:prstGeom prst="rect">
            <a:avLst/>
          </a:prstGeom>
          <a:noFill/>
          <a:ln>
            <a:solidFill>
              <a:schemeClr val="accent1"/>
            </a:solidFill>
          </a:ln>
        </p:spPr>
      </p:pic>
      <p:pic>
        <p:nvPicPr>
          <p:cNvPr id="46" name="圖片 45">
            <a:extLst>
              <a:ext uri="{FF2B5EF4-FFF2-40B4-BE49-F238E27FC236}">
                <a16:creationId xmlns:a16="http://schemas.microsoft.com/office/drawing/2014/main" id="{BBCC6B13-C60D-1B4E-B776-D33E4361C9B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844033" y="56199"/>
            <a:ext cx="1347967" cy="1599587"/>
          </a:xfrm>
          <a:prstGeom prst="rect">
            <a:avLst/>
          </a:prstGeom>
        </p:spPr>
      </p:pic>
    </p:spTree>
    <p:extLst>
      <p:ext uri="{BB962C8B-B14F-4D97-AF65-F5344CB8AC3E}">
        <p14:creationId xmlns:p14="http://schemas.microsoft.com/office/powerpoint/2010/main" val="1907281054"/>
      </p:ext>
    </p:extLst>
  </p:cSld>
  <p:clrMapOvr>
    <a:masterClrMapping/>
  </p:clrMapOvr>
</p:sld>
</file>

<file path=ppt/theme/theme1.xml><?xml version="1.0" encoding="utf-8"?>
<a:theme xmlns:a="http://schemas.openxmlformats.org/drawingml/2006/main" name="模板页面">
  <a:themeElements>
    <a:clrScheme name="自定义 95">
      <a:dk1>
        <a:srgbClr val="000000"/>
      </a:dk1>
      <a:lt1>
        <a:srgbClr val="FFFFFF"/>
      </a:lt1>
      <a:dk2>
        <a:srgbClr val="000000"/>
      </a:dk2>
      <a:lt2>
        <a:srgbClr val="FFFDFD"/>
      </a:lt2>
      <a:accent1>
        <a:srgbClr val="F0CEA3"/>
      </a:accent1>
      <a:accent2>
        <a:srgbClr val="C1D9DF"/>
      </a:accent2>
      <a:accent3>
        <a:srgbClr val="D870BB"/>
      </a:accent3>
      <a:accent4>
        <a:srgbClr val="61C09E"/>
      </a:accent4>
      <a:accent5>
        <a:srgbClr val="EFD836"/>
      </a:accent5>
      <a:accent6>
        <a:srgbClr val="73D2E8"/>
      </a:accent6>
      <a:hlink>
        <a:srgbClr val="0563C1"/>
      </a:hlink>
      <a:folHlink>
        <a:srgbClr val="954F72"/>
      </a:folHlink>
    </a:clrScheme>
    <a:fontScheme name="自定义 49">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130000"/>
          </a:lnSpc>
          <a:defRPr sz="1200" dirty="0">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nSpc>
            <a:spcPct val="130000"/>
          </a:lnSpc>
          <a:spcBef>
            <a:spcPts val="600"/>
          </a:spcBef>
          <a:defRPr sz="1200" kern="0" dirty="0">
            <a:latin typeface="微软雅黑" panose="020B0503020204020204" pitchFamily="34" charset="-122"/>
            <a:ea typeface="微软雅黑" panose="020B0503020204020204" pitchFamily="34" charset="-122"/>
            <a:cs typeface="+mn-ea"/>
            <a:sym typeface="+mn-l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PLUS">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4381</TotalTime>
  <Words>1119</Words>
  <Application>Microsoft Office PowerPoint</Application>
  <PresentationFormat>寬螢幕</PresentationFormat>
  <Paragraphs>246</Paragraphs>
  <Slides>20</Slides>
  <Notes>10</Notes>
  <HiddenSlides>0</HiddenSlides>
  <MMClips>0</MMClips>
  <ScaleCrop>false</ScaleCrop>
  <HeadingPairs>
    <vt:vector size="6" baseType="variant">
      <vt:variant>
        <vt:lpstr>使用字型</vt:lpstr>
      </vt:variant>
      <vt:variant>
        <vt:i4>10</vt:i4>
      </vt:variant>
      <vt:variant>
        <vt:lpstr>佈景主題</vt:lpstr>
      </vt:variant>
      <vt:variant>
        <vt:i4>2</vt:i4>
      </vt:variant>
      <vt:variant>
        <vt:lpstr>投影片標題</vt:lpstr>
      </vt:variant>
      <vt:variant>
        <vt:i4>20</vt:i4>
      </vt:variant>
    </vt:vector>
  </HeadingPairs>
  <TitlesOfParts>
    <vt:vector size="32" baseType="lpstr">
      <vt:lpstr>Microsoft YaHei</vt:lpstr>
      <vt:lpstr>Microsoft YaHei</vt:lpstr>
      <vt:lpstr>宋体</vt:lpstr>
      <vt:lpstr>微軟正黑體</vt:lpstr>
      <vt:lpstr>新細明體</vt:lpstr>
      <vt:lpstr>Arial</vt:lpstr>
      <vt:lpstr>Calibri</vt:lpstr>
      <vt:lpstr>Century Gothic</vt:lpstr>
      <vt:lpstr>Segoe UI Light</vt:lpstr>
      <vt:lpstr>Wingdings</vt:lpstr>
      <vt:lpstr>模板页面</vt:lpstr>
      <vt:lpstr>OfficePLUS</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OfficePLUS</dc:creator>
  <cp:keywords/>
  <dc:description/>
  <cp:lastModifiedBy>Windows 使用者</cp:lastModifiedBy>
  <cp:revision>574</cp:revision>
  <cp:lastPrinted>2020-11-04T09:03:49Z</cp:lastPrinted>
  <dcterms:created xsi:type="dcterms:W3CDTF">2015-08-18T02:51:41Z</dcterms:created>
  <dcterms:modified xsi:type="dcterms:W3CDTF">2021-04-27T02:53:36Z</dcterms:modified>
  <cp:category/>
</cp:coreProperties>
</file>