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729" r:id="rId2"/>
    <p:sldId id="730" r:id="rId3"/>
    <p:sldId id="731" r:id="rId4"/>
    <p:sldId id="732" r:id="rId5"/>
    <p:sldId id="736" r:id="rId6"/>
    <p:sldId id="734" r:id="rId7"/>
    <p:sldId id="724" r:id="rId8"/>
    <p:sldId id="726" r:id="rId9"/>
    <p:sldId id="728" r:id="rId10"/>
    <p:sldId id="738" r:id="rId11"/>
    <p:sldId id="737" r:id="rId12"/>
    <p:sldId id="742" r:id="rId13"/>
    <p:sldId id="743" r:id="rId14"/>
    <p:sldId id="735" r:id="rId15"/>
    <p:sldId id="739" r:id="rId16"/>
  </p:sldIdLst>
  <p:sldSz cx="9144000" cy="6858000" type="screen4x3"/>
  <p:notesSz cx="6807200" cy="993933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00EF"/>
    <a:srgbClr val="FED2F8"/>
    <a:srgbClr val="E700E3"/>
    <a:srgbClr val="EEECE1"/>
    <a:srgbClr val="0000CC"/>
    <a:srgbClr val="95B850"/>
    <a:srgbClr val="006600"/>
    <a:srgbClr val="FFFF99"/>
    <a:srgbClr val="CCFF66"/>
    <a:srgbClr val="455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淺色樣式 2 - 輔色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淺色樣式 2 - 輔色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淺色樣式 2 - 輔色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E171933-4619-4E11-9A3F-F7608DF75F80}" styleName="中等深淺樣式 1 - 輔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301B821-A1FF-4177-AEE7-76D212191A09}" styleName="中等深淺樣式 1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FD0F851-EC5A-4D38-B0AD-8093EC10F338}" styleName="淺色樣式 1 - 輔色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淺色樣式 1 - 輔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淺色樣式 2 - 輔色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75DCB02-9BB8-47FD-8907-85C794F793BA}" styleName="佈景主題樣式 1 - 輔色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C2FFA5D-87B4-456A-9821-1D502468CF0F}" styleName="佈景主題樣式 1 - 輔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E3FDE45-AF77-4B5C-9715-49D594BDF05E}" styleName="淺色樣式 1 - 輔色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淺色樣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淺色樣式 1 - 輔色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淺色樣式 2 - 輔色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淺色樣式 3 - 輔色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06799F8-075E-4A3A-A7F6-7FBC6576F1A4}" styleName="佈景主題樣式 2 - 輔色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D083AE6-46FA-4A59-8FB0-9F97EB10719F}" styleName="淺色樣式 3 - 輔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799B23B-EC83-4686-B30A-512413B5E67A}" styleName="淺色樣式 3 - 輔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淺色樣式 3 - 輔色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505E3EF-67EA-436B-97B2-0124C06EBD24}" styleName="中等深淺樣式 4 - 輔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中等深淺樣式 4 - 輔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中等深淺樣式 4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5758FB7-9AC5-4552-8A53-C91805E547FA}" styleName="佈景主題樣式 1 - 輔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D113A9D2-9D6B-4929-AA2D-F23B5EE8CBE7}" styleName="佈景主題樣式 2 - 輔色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53" autoAdjust="0"/>
    <p:restoredTop sz="94494" autoAdjust="0"/>
  </p:normalViewPr>
  <p:slideViewPr>
    <p:cSldViewPr>
      <p:cViewPr varScale="1">
        <p:scale>
          <a:sx n="109" d="100"/>
          <a:sy n="109" d="100"/>
        </p:scale>
        <p:origin x="153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4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6" d="100"/>
        <a:sy n="126" d="100"/>
      </p:scale>
      <p:origin x="0" y="9624"/>
    </p:cViewPr>
  </p:sorterViewPr>
  <p:notesViewPr>
    <p:cSldViewPr>
      <p:cViewPr varScale="1">
        <p:scale>
          <a:sx n="52" d="100"/>
          <a:sy n="52" d="100"/>
        </p:scale>
        <p:origin x="2952" y="90"/>
      </p:cViewPr>
      <p:guideLst>
        <p:guide orient="horz" pos="3131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0CE983-BF4B-485C-ADF6-A25F87987934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B31BF350-A359-46AA-BFD0-75702360DFC7}">
      <dgm:prSet/>
      <dgm:spPr>
        <a:solidFill>
          <a:srgbClr val="D400EF"/>
        </a:solidFill>
      </dgm:spPr>
      <dgm:t>
        <a:bodyPr/>
        <a:lstStyle/>
        <a:p>
          <a:pPr rtl="0"/>
          <a:r>
            <a:rPr lang="zh-TW" smtClean="0"/>
            <a:t>學校介紹</a:t>
          </a:r>
          <a:endParaRPr lang="zh-TW"/>
        </a:p>
      </dgm:t>
    </dgm:pt>
    <dgm:pt modelId="{BEBF187E-E6E8-4DA1-912E-36C64C73A1FD}" type="parTrans" cxnId="{3CDB8C80-1C08-4F4E-B612-AF22A88DD963}">
      <dgm:prSet/>
      <dgm:spPr/>
      <dgm:t>
        <a:bodyPr/>
        <a:lstStyle/>
        <a:p>
          <a:endParaRPr lang="zh-TW" altLang="en-US"/>
        </a:p>
      </dgm:t>
    </dgm:pt>
    <dgm:pt modelId="{EEFBFF18-D981-4743-8EB9-38932D087549}" type="sibTrans" cxnId="{3CDB8C80-1C08-4F4E-B612-AF22A88DD963}">
      <dgm:prSet/>
      <dgm:spPr/>
      <dgm:t>
        <a:bodyPr/>
        <a:lstStyle/>
        <a:p>
          <a:endParaRPr lang="zh-TW" altLang="en-US"/>
        </a:p>
      </dgm:t>
    </dgm:pt>
    <dgm:pt modelId="{AB3A9C89-74C8-4375-8C83-C0BD4E6C7458}">
      <dgm:prSet/>
      <dgm:spPr>
        <a:solidFill>
          <a:srgbClr val="D400EF"/>
        </a:solidFill>
      </dgm:spPr>
      <dgm:t>
        <a:bodyPr/>
        <a:lstStyle/>
        <a:p>
          <a:pPr rtl="0"/>
          <a:r>
            <a:rPr lang="zh-TW" smtClean="0"/>
            <a:t>資訊與網路中心介紹</a:t>
          </a:r>
          <a:endParaRPr lang="zh-TW"/>
        </a:p>
      </dgm:t>
    </dgm:pt>
    <dgm:pt modelId="{F9AA2503-BD96-4273-AABE-456E87B8CF6D}" type="parTrans" cxnId="{33D4F711-5A3C-4B10-ADC8-8E6486247F8B}">
      <dgm:prSet/>
      <dgm:spPr/>
      <dgm:t>
        <a:bodyPr/>
        <a:lstStyle/>
        <a:p>
          <a:endParaRPr lang="zh-TW" altLang="en-US"/>
        </a:p>
      </dgm:t>
    </dgm:pt>
    <dgm:pt modelId="{ACE8D352-A241-475C-B0E8-C523D93D7564}" type="sibTrans" cxnId="{33D4F711-5A3C-4B10-ADC8-8E6486247F8B}">
      <dgm:prSet/>
      <dgm:spPr/>
      <dgm:t>
        <a:bodyPr/>
        <a:lstStyle/>
        <a:p>
          <a:endParaRPr lang="zh-TW" altLang="en-US"/>
        </a:p>
      </dgm:t>
    </dgm:pt>
    <dgm:pt modelId="{4CDA8BF7-E125-4D8D-A93C-E2F4D9BE9FF4}">
      <dgm:prSet/>
      <dgm:spPr>
        <a:solidFill>
          <a:srgbClr val="D400EF"/>
        </a:solidFill>
      </dgm:spPr>
      <dgm:t>
        <a:bodyPr/>
        <a:lstStyle/>
        <a:p>
          <a:pPr rtl="0"/>
          <a:r>
            <a:rPr lang="zh-TW" dirty="0" smtClean="0"/>
            <a:t>資訊業務</a:t>
          </a:r>
          <a:endParaRPr lang="zh-TW" dirty="0"/>
        </a:p>
      </dgm:t>
    </dgm:pt>
    <dgm:pt modelId="{12017C31-AB80-438D-8CC5-E9669561C22B}" type="parTrans" cxnId="{16C58642-4102-4EA2-AC56-9E1B273D4E1F}">
      <dgm:prSet/>
      <dgm:spPr/>
      <dgm:t>
        <a:bodyPr/>
        <a:lstStyle/>
        <a:p>
          <a:endParaRPr lang="zh-TW" altLang="en-US"/>
        </a:p>
      </dgm:t>
    </dgm:pt>
    <dgm:pt modelId="{CDC34E19-A72F-40AB-821D-B4CF3A0F558E}" type="sibTrans" cxnId="{16C58642-4102-4EA2-AC56-9E1B273D4E1F}">
      <dgm:prSet/>
      <dgm:spPr/>
      <dgm:t>
        <a:bodyPr/>
        <a:lstStyle/>
        <a:p>
          <a:endParaRPr lang="zh-TW" altLang="en-US"/>
        </a:p>
      </dgm:t>
    </dgm:pt>
    <dgm:pt modelId="{89AAE4AD-C13B-40FE-8CE8-6607D48415FE}">
      <dgm:prSet/>
      <dgm:spPr>
        <a:solidFill>
          <a:srgbClr val="D400EF"/>
        </a:solidFill>
      </dgm:spPr>
      <dgm:t>
        <a:bodyPr/>
        <a:lstStyle/>
        <a:p>
          <a:pPr rtl="0"/>
          <a:r>
            <a:rPr lang="zh-TW" dirty="0" smtClean="0"/>
            <a:t>全校網路概況</a:t>
          </a:r>
          <a:endParaRPr lang="zh-TW" dirty="0"/>
        </a:p>
      </dgm:t>
    </dgm:pt>
    <dgm:pt modelId="{88FFFAB2-C329-4E1C-AD99-DF19E8930CCD}" type="parTrans" cxnId="{92E76D9E-E7EA-4439-8F8F-9E6928A898EF}">
      <dgm:prSet/>
      <dgm:spPr/>
      <dgm:t>
        <a:bodyPr/>
        <a:lstStyle/>
        <a:p>
          <a:endParaRPr lang="zh-TW" altLang="en-US"/>
        </a:p>
      </dgm:t>
    </dgm:pt>
    <dgm:pt modelId="{F3FAE47E-263B-46B6-AE76-558BFE1A5489}" type="sibTrans" cxnId="{92E76D9E-E7EA-4439-8F8F-9E6928A898EF}">
      <dgm:prSet/>
      <dgm:spPr/>
      <dgm:t>
        <a:bodyPr/>
        <a:lstStyle/>
        <a:p>
          <a:endParaRPr lang="zh-TW" altLang="en-US"/>
        </a:p>
      </dgm:t>
    </dgm:pt>
    <dgm:pt modelId="{D8ED07FE-F528-437D-AC00-F8BF4D1A9E55}">
      <dgm:prSet/>
      <dgm:spPr>
        <a:solidFill>
          <a:srgbClr val="D400EF"/>
        </a:solidFill>
      </dgm:spPr>
      <dgm:t>
        <a:bodyPr/>
        <a:lstStyle/>
        <a:p>
          <a:pPr rtl="0"/>
          <a:r>
            <a:rPr lang="zh-TW" dirty="0" smtClean="0"/>
            <a:t>桃園校區網路</a:t>
          </a:r>
          <a:endParaRPr lang="zh-TW" dirty="0"/>
        </a:p>
      </dgm:t>
    </dgm:pt>
    <dgm:pt modelId="{DF6E487B-FB96-4D05-A336-D2D1F7516052}" type="parTrans" cxnId="{0E7E4040-6DC3-4EFF-9A18-115C90800739}">
      <dgm:prSet/>
      <dgm:spPr/>
      <dgm:t>
        <a:bodyPr/>
        <a:lstStyle/>
        <a:p>
          <a:endParaRPr lang="zh-TW" altLang="en-US"/>
        </a:p>
      </dgm:t>
    </dgm:pt>
    <dgm:pt modelId="{26DAFC4A-B4DE-482F-899C-E5A394D9F07C}" type="sibTrans" cxnId="{0E7E4040-6DC3-4EFF-9A18-115C90800739}">
      <dgm:prSet/>
      <dgm:spPr/>
      <dgm:t>
        <a:bodyPr/>
        <a:lstStyle/>
        <a:p>
          <a:endParaRPr lang="zh-TW" altLang="en-US"/>
        </a:p>
      </dgm:t>
    </dgm:pt>
    <dgm:pt modelId="{C9F20175-5A82-4954-B135-4B130BA1E81F}">
      <dgm:prSet/>
      <dgm:spPr>
        <a:solidFill>
          <a:srgbClr val="D400EF"/>
        </a:solidFill>
      </dgm:spPr>
      <dgm:t>
        <a:bodyPr/>
        <a:lstStyle/>
        <a:p>
          <a:pPr rtl="0"/>
          <a:r>
            <a:rPr lang="zh-TW" dirty="0" smtClean="0"/>
            <a:t>結語</a:t>
          </a:r>
          <a:endParaRPr lang="zh-TW" dirty="0"/>
        </a:p>
      </dgm:t>
    </dgm:pt>
    <dgm:pt modelId="{D44A2BCA-7131-4A70-BD82-522AD7CFE6E6}" type="parTrans" cxnId="{9A98D229-85B2-4768-B8EB-65846BBBD98A}">
      <dgm:prSet/>
      <dgm:spPr/>
      <dgm:t>
        <a:bodyPr/>
        <a:lstStyle/>
        <a:p>
          <a:endParaRPr lang="zh-TW" altLang="en-US"/>
        </a:p>
      </dgm:t>
    </dgm:pt>
    <dgm:pt modelId="{F194C8C1-133D-4AC1-9031-D0BB51321C93}" type="sibTrans" cxnId="{9A98D229-85B2-4768-B8EB-65846BBBD98A}">
      <dgm:prSet/>
      <dgm:spPr/>
      <dgm:t>
        <a:bodyPr/>
        <a:lstStyle/>
        <a:p>
          <a:endParaRPr lang="zh-TW" altLang="en-US"/>
        </a:p>
      </dgm:t>
    </dgm:pt>
    <dgm:pt modelId="{55A291CC-71E0-4DA2-819F-12B7192D120E}" type="pres">
      <dgm:prSet presAssocID="{350CE983-BF4B-485C-ADF6-A25F87987934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6D2A2BA0-BAA7-45DE-9C0B-2086B6DD7CF8}" type="pres">
      <dgm:prSet presAssocID="{B31BF350-A359-46AA-BFD0-75702360DFC7}" presName="composite" presStyleCnt="0"/>
      <dgm:spPr/>
    </dgm:pt>
    <dgm:pt modelId="{2EAF4C8B-A386-468F-A607-4E5A06587C85}" type="pres">
      <dgm:prSet presAssocID="{B31BF350-A359-46AA-BFD0-75702360DFC7}" presName="imgShp" presStyleLbl="fgImgPlace1" presStyleIdx="0" presStyleCnt="6"/>
      <dgm:spPr/>
    </dgm:pt>
    <dgm:pt modelId="{4AED3B47-9419-43C8-9D7B-1670DB36B089}" type="pres">
      <dgm:prSet presAssocID="{B31BF350-A359-46AA-BFD0-75702360DFC7}" presName="tx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F71E780-8187-4BFA-B9D6-FDC0B1AF3324}" type="pres">
      <dgm:prSet presAssocID="{EEFBFF18-D981-4743-8EB9-38932D087549}" presName="spacing" presStyleCnt="0"/>
      <dgm:spPr/>
    </dgm:pt>
    <dgm:pt modelId="{EB375B85-B8EB-49CC-BE8C-03315F290B24}" type="pres">
      <dgm:prSet presAssocID="{AB3A9C89-74C8-4375-8C83-C0BD4E6C7458}" presName="composite" presStyleCnt="0"/>
      <dgm:spPr/>
    </dgm:pt>
    <dgm:pt modelId="{DFF9485D-A93E-436E-9156-AC10BBB23A7D}" type="pres">
      <dgm:prSet presAssocID="{AB3A9C89-74C8-4375-8C83-C0BD4E6C7458}" presName="imgShp" presStyleLbl="fgImgPlace1" presStyleIdx="1" presStyleCnt="6"/>
      <dgm:spPr/>
    </dgm:pt>
    <dgm:pt modelId="{73F5DFEF-3EA8-469B-96EE-6471BE64C0CB}" type="pres">
      <dgm:prSet presAssocID="{AB3A9C89-74C8-4375-8C83-C0BD4E6C7458}" presName="tx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53B866D-B63A-4FC0-A824-4970A00517E6}" type="pres">
      <dgm:prSet presAssocID="{ACE8D352-A241-475C-B0E8-C523D93D7564}" presName="spacing" presStyleCnt="0"/>
      <dgm:spPr/>
    </dgm:pt>
    <dgm:pt modelId="{C989ADCB-1AF9-442E-97BF-B6DD2BAA3E6D}" type="pres">
      <dgm:prSet presAssocID="{4CDA8BF7-E125-4D8D-A93C-E2F4D9BE9FF4}" presName="composite" presStyleCnt="0"/>
      <dgm:spPr/>
    </dgm:pt>
    <dgm:pt modelId="{B329E4EF-940D-4870-8DDC-C8A2DF1A6B48}" type="pres">
      <dgm:prSet presAssocID="{4CDA8BF7-E125-4D8D-A93C-E2F4D9BE9FF4}" presName="imgShp" presStyleLbl="fgImgPlace1" presStyleIdx="2" presStyleCnt="6"/>
      <dgm:spPr/>
    </dgm:pt>
    <dgm:pt modelId="{CC82957D-EDAE-49E0-AA57-1ECA102FC280}" type="pres">
      <dgm:prSet presAssocID="{4CDA8BF7-E125-4D8D-A93C-E2F4D9BE9FF4}" presName="tx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1F6B74E-0C93-45CF-96EE-1A29D9BE727F}" type="pres">
      <dgm:prSet presAssocID="{CDC34E19-A72F-40AB-821D-B4CF3A0F558E}" presName="spacing" presStyleCnt="0"/>
      <dgm:spPr/>
    </dgm:pt>
    <dgm:pt modelId="{D6453C52-620E-4EB6-9E50-E9AC3226ED01}" type="pres">
      <dgm:prSet presAssocID="{89AAE4AD-C13B-40FE-8CE8-6607D48415FE}" presName="composite" presStyleCnt="0"/>
      <dgm:spPr/>
    </dgm:pt>
    <dgm:pt modelId="{B21BC432-51BF-4382-B24D-DEE68A6FB123}" type="pres">
      <dgm:prSet presAssocID="{89AAE4AD-C13B-40FE-8CE8-6607D48415FE}" presName="imgShp" presStyleLbl="fgImgPlace1" presStyleIdx="3" presStyleCnt="6"/>
      <dgm:spPr/>
    </dgm:pt>
    <dgm:pt modelId="{932746AF-2DA6-4F43-8371-06B07C959373}" type="pres">
      <dgm:prSet presAssocID="{89AAE4AD-C13B-40FE-8CE8-6607D48415FE}" presName="tx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B6FF7A8-36CD-4C84-BAE7-6714DC1A7636}" type="pres">
      <dgm:prSet presAssocID="{F3FAE47E-263B-46B6-AE76-558BFE1A5489}" presName="spacing" presStyleCnt="0"/>
      <dgm:spPr/>
    </dgm:pt>
    <dgm:pt modelId="{1DB01388-5BE9-4046-AD47-69E593DC565F}" type="pres">
      <dgm:prSet presAssocID="{D8ED07FE-F528-437D-AC00-F8BF4D1A9E55}" presName="composite" presStyleCnt="0"/>
      <dgm:spPr/>
    </dgm:pt>
    <dgm:pt modelId="{57A9CD87-F553-4D9F-9AA5-BFA690AD8677}" type="pres">
      <dgm:prSet presAssocID="{D8ED07FE-F528-437D-AC00-F8BF4D1A9E55}" presName="imgShp" presStyleLbl="fgImgPlace1" presStyleIdx="4" presStyleCnt="6"/>
      <dgm:spPr/>
    </dgm:pt>
    <dgm:pt modelId="{F1AD42D5-CDF2-4815-BDA3-AAD65B35CE76}" type="pres">
      <dgm:prSet presAssocID="{D8ED07FE-F528-437D-AC00-F8BF4D1A9E55}" presName="tx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B657B11-F1EB-4A80-82B1-0BCE80F369E0}" type="pres">
      <dgm:prSet presAssocID="{26DAFC4A-B4DE-482F-899C-E5A394D9F07C}" presName="spacing" presStyleCnt="0"/>
      <dgm:spPr/>
    </dgm:pt>
    <dgm:pt modelId="{7DD7C859-4816-4AFD-B46A-417EB0D67E31}" type="pres">
      <dgm:prSet presAssocID="{C9F20175-5A82-4954-B135-4B130BA1E81F}" presName="composite" presStyleCnt="0"/>
      <dgm:spPr/>
    </dgm:pt>
    <dgm:pt modelId="{EAAD96A9-DFA3-4F19-BE94-A2F1785B1A2D}" type="pres">
      <dgm:prSet presAssocID="{C9F20175-5A82-4954-B135-4B130BA1E81F}" presName="imgShp" presStyleLbl="fgImgPlace1" presStyleIdx="5" presStyleCnt="6"/>
      <dgm:spPr/>
    </dgm:pt>
    <dgm:pt modelId="{6687A218-C813-4A34-B3C8-0DA7489BBCE8}" type="pres">
      <dgm:prSet presAssocID="{C9F20175-5A82-4954-B135-4B130BA1E81F}" presName="tx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A47BCFA2-9888-45E6-B003-CF467A240670}" type="presOf" srcId="{350CE983-BF4B-485C-ADF6-A25F87987934}" destId="{55A291CC-71E0-4DA2-819F-12B7192D120E}" srcOrd="0" destOrd="0" presId="urn:microsoft.com/office/officeart/2005/8/layout/vList3"/>
    <dgm:cxn modelId="{33D4F711-5A3C-4B10-ADC8-8E6486247F8B}" srcId="{350CE983-BF4B-485C-ADF6-A25F87987934}" destId="{AB3A9C89-74C8-4375-8C83-C0BD4E6C7458}" srcOrd="1" destOrd="0" parTransId="{F9AA2503-BD96-4273-AABE-456E87B8CF6D}" sibTransId="{ACE8D352-A241-475C-B0E8-C523D93D7564}"/>
    <dgm:cxn modelId="{2A7BD3EA-390D-42B0-A306-A061BB09EB1D}" type="presOf" srcId="{D8ED07FE-F528-437D-AC00-F8BF4D1A9E55}" destId="{F1AD42D5-CDF2-4815-BDA3-AAD65B35CE76}" srcOrd="0" destOrd="0" presId="urn:microsoft.com/office/officeart/2005/8/layout/vList3"/>
    <dgm:cxn modelId="{FECF232B-A2A2-4A16-BF65-70642CC3EACE}" type="presOf" srcId="{C9F20175-5A82-4954-B135-4B130BA1E81F}" destId="{6687A218-C813-4A34-B3C8-0DA7489BBCE8}" srcOrd="0" destOrd="0" presId="urn:microsoft.com/office/officeart/2005/8/layout/vList3"/>
    <dgm:cxn modelId="{0FFA5628-BD9C-4D5A-8FFE-E9B9101B2C05}" type="presOf" srcId="{89AAE4AD-C13B-40FE-8CE8-6607D48415FE}" destId="{932746AF-2DA6-4F43-8371-06B07C959373}" srcOrd="0" destOrd="0" presId="urn:microsoft.com/office/officeart/2005/8/layout/vList3"/>
    <dgm:cxn modelId="{5ACDEE33-CD87-40E7-978C-D0B5DFAB9BF8}" type="presOf" srcId="{AB3A9C89-74C8-4375-8C83-C0BD4E6C7458}" destId="{73F5DFEF-3EA8-469B-96EE-6471BE64C0CB}" srcOrd="0" destOrd="0" presId="urn:microsoft.com/office/officeart/2005/8/layout/vList3"/>
    <dgm:cxn modelId="{68A44A00-6EDC-4631-B3D9-9C9A94A2C623}" type="presOf" srcId="{B31BF350-A359-46AA-BFD0-75702360DFC7}" destId="{4AED3B47-9419-43C8-9D7B-1670DB36B089}" srcOrd="0" destOrd="0" presId="urn:microsoft.com/office/officeart/2005/8/layout/vList3"/>
    <dgm:cxn modelId="{16C58642-4102-4EA2-AC56-9E1B273D4E1F}" srcId="{350CE983-BF4B-485C-ADF6-A25F87987934}" destId="{4CDA8BF7-E125-4D8D-A93C-E2F4D9BE9FF4}" srcOrd="2" destOrd="0" parTransId="{12017C31-AB80-438D-8CC5-E9669561C22B}" sibTransId="{CDC34E19-A72F-40AB-821D-B4CF3A0F558E}"/>
    <dgm:cxn modelId="{47A9BE53-1626-4927-A37C-C19BFB710D4E}" type="presOf" srcId="{4CDA8BF7-E125-4D8D-A93C-E2F4D9BE9FF4}" destId="{CC82957D-EDAE-49E0-AA57-1ECA102FC280}" srcOrd="0" destOrd="0" presId="urn:microsoft.com/office/officeart/2005/8/layout/vList3"/>
    <dgm:cxn modelId="{0E7E4040-6DC3-4EFF-9A18-115C90800739}" srcId="{350CE983-BF4B-485C-ADF6-A25F87987934}" destId="{D8ED07FE-F528-437D-AC00-F8BF4D1A9E55}" srcOrd="4" destOrd="0" parTransId="{DF6E487B-FB96-4D05-A336-D2D1F7516052}" sibTransId="{26DAFC4A-B4DE-482F-899C-E5A394D9F07C}"/>
    <dgm:cxn modelId="{9A98D229-85B2-4768-B8EB-65846BBBD98A}" srcId="{350CE983-BF4B-485C-ADF6-A25F87987934}" destId="{C9F20175-5A82-4954-B135-4B130BA1E81F}" srcOrd="5" destOrd="0" parTransId="{D44A2BCA-7131-4A70-BD82-522AD7CFE6E6}" sibTransId="{F194C8C1-133D-4AC1-9031-D0BB51321C93}"/>
    <dgm:cxn modelId="{3CDB8C80-1C08-4F4E-B612-AF22A88DD963}" srcId="{350CE983-BF4B-485C-ADF6-A25F87987934}" destId="{B31BF350-A359-46AA-BFD0-75702360DFC7}" srcOrd="0" destOrd="0" parTransId="{BEBF187E-E6E8-4DA1-912E-36C64C73A1FD}" sibTransId="{EEFBFF18-D981-4743-8EB9-38932D087549}"/>
    <dgm:cxn modelId="{92E76D9E-E7EA-4439-8F8F-9E6928A898EF}" srcId="{350CE983-BF4B-485C-ADF6-A25F87987934}" destId="{89AAE4AD-C13B-40FE-8CE8-6607D48415FE}" srcOrd="3" destOrd="0" parTransId="{88FFFAB2-C329-4E1C-AD99-DF19E8930CCD}" sibTransId="{F3FAE47E-263B-46B6-AE76-558BFE1A5489}"/>
    <dgm:cxn modelId="{331F28D0-774C-4E54-B33E-FB5E690E8BF6}" type="presParOf" srcId="{55A291CC-71E0-4DA2-819F-12B7192D120E}" destId="{6D2A2BA0-BAA7-45DE-9C0B-2086B6DD7CF8}" srcOrd="0" destOrd="0" presId="urn:microsoft.com/office/officeart/2005/8/layout/vList3"/>
    <dgm:cxn modelId="{B24A41D9-9A3C-4347-AEE0-417978285B83}" type="presParOf" srcId="{6D2A2BA0-BAA7-45DE-9C0B-2086B6DD7CF8}" destId="{2EAF4C8B-A386-468F-A607-4E5A06587C85}" srcOrd="0" destOrd="0" presId="urn:microsoft.com/office/officeart/2005/8/layout/vList3"/>
    <dgm:cxn modelId="{E0E38C1E-06ED-492D-9C21-E814D7DC3F70}" type="presParOf" srcId="{6D2A2BA0-BAA7-45DE-9C0B-2086B6DD7CF8}" destId="{4AED3B47-9419-43C8-9D7B-1670DB36B089}" srcOrd="1" destOrd="0" presId="urn:microsoft.com/office/officeart/2005/8/layout/vList3"/>
    <dgm:cxn modelId="{13E237EE-BB40-4884-BEA7-18A8F068C178}" type="presParOf" srcId="{55A291CC-71E0-4DA2-819F-12B7192D120E}" destId="{BF71E780-8187-4BFA-B9D6-FDC0B1AF3324}" srcOrd="1" destOrd="0" presId="urn:microsoft.com/office/officeart/2005/8/layout/vList3"/>
    <dgm:cxn modelId="{4746AC9F-3010-49E3-8A73-F7D8F831B1EE}" type="presParOf" srcId="{55A291CC-71E0-4DA2-819F-12B7192D120E}" destId="{EB375B85-B8EB-49CC-BE8C-03315F290B24}" srcOrd="2" destOrd="0" presId="urn:microsoft.com/office/officeart/2005/8/layout/vList3"/>
    <dgm:cxn modelId="{47A0104E-9C26-4E32-BAEC-05C2C580E54C}" type="presParOf" srcId="{EB375B85-B8EB-49CC-BE8C-03315F290B24}" destId="{DFF9485D-A93E-436E-9156-AC10BBB23A7D}" srcOrd="0" destOrd="0" presId="urn:microsoft.com/office/officeart/2005/8/layout/vList3"/>
    <dgm:cxn modelId="{73D6C7F2-5B27-42C5-9C25-F0B95EF7EA40}" type="presParOf" srcId="{EB375B85-B8EB-49CC-BE8C-03315F290B24}" destId="{73F5DFEF-3EA8-469B-96EE-6471BE64C0CB}" srcOrd="1" destOrd="0" presId="urn:microsoft.com/office/officeart/2005/8/layout/vList3"/>
    <dgm:cxn modelId="{FB921782-0D2B-40CA-B340-8440FB6334F0}" type="presParOf" srcId="{55A291CC-71E0-4DA2-819F-12B7192D120E}" destId="{953B866D-B63A-4FC0-A824-4970A00517E6}" srcOrd="3" destOrd="0" presId="urn:microsoft.com/office/officeart/2005/8/layout/vList3"/>
    <dgm:cxn modelId="{BED8FB0D-F68C-4D16-A992-F488CAE9182C}" type="presParOf" srcId="{55A291CC-71E0-4DA2-819F-12B7192D120E}" destId="{C989ADCB-1AF9-442E-97BF-B6DD2BAA3E6D}" srcOrd="4" destOrd="0" presId="urn:microsoft.com/office/officeart/2005/8/layout/vList3"/>
    <dgm:cxn modelId="{FFD2D5D1-E155-4D54-BE72-53CA16983E5C}" type="presParOf" srcId="{C989ADCB-1AF9-442E-97BF-B6DD2BAA3E6D}" destId="{B329E4EF-940D-4870-8DDC-C8A2DF1A6B48}" srcOrd="0" destOrd="0" presId="urn:microsoft.com/office/officeart/2005/8/layout/vList3"/>
    <dgm:cxn modelId="{68FECAF4-6D69-44B6-9AB1-300D875595F0}" type="presParOf" srcId="{C989ADCB-1AF9-442E-97BF-B6DD2BAA3E6D}" destId="{CC82957D-EDAE-49E0-AA57-1ECA102FC280}" srcOrd="1" destOrd="0" presId="urn:microsoft.com/office/officeart/2005/8/layout/vList3"/>
    <dgm:cxn modelId="{0E5A4BE4-ABD7-4E0F-95D0-5AD046BC16B7}" type="presParOf" srcId="{55A291CC-71E0-4DA2-819F-12B7192D120E}" destId="{E1F6B74E-0C93-45CF-96EE-1A29D9BE727F}" srcOrd="5" destOrd="0" presId="urn:microsoft.com/office/officeart/2005/8/layout/vList3"/>
    <dgm:cxn modelId="{2B0C9EC4-B907-4BF7-8AD5-14D59D98D1E2}" type="presParOf" srcId="{55A291CC-71E0-4DA2-819F-12B7192D120E}" destId="{D6453C52-620E-4EB6-9E50-E9AC3226ED01}" srcOrd="6" destOrd="0" presId="urn:microsoft.com/office/officeart/2005/8/layout/vList3"/>
    <dgm:cxn modelId="{DC48540F-0FAA-4AB9-867B-E5E283630B95}" type="presParOf" srcId="{D6453C52-620E-4EB6-9E50-E9AC3226ED01}" destId="{B21BC432-51BF-4382-B24D-DEE68A6FB123}" srcOrd="0" destOrd="0" presId="urn:microsoft.com/office/officeart/2005/8/layout/vList3"/>
    <dgm:cxn modelId="{970866F1-695A-4F8A-BAF0-20BAE914E29F}" type="presParOf" srcId="{D6453C52-620E-4EB6-9E50-E9AC3226ED01}" destId="{932746AF-2DA6-4F43-8371-06B07C959373}" srcOrd="1" destOrd="0" presId="urn:microsoft.com/office/officeart/2005/8/layout/vList3"/>
    <dgm:cxn modelId="{290CDE52-6AA3-4637-8FBA-C2B4B94412D1}" type="presParOf" srcId="{55A291CC-71E0-4DA2-819F-12B7192D120E}" destId="{7B6FF7A8-36CD-4C84-BAE7-6714DC1A7636}" srcOrd="7" destOrd="0" presId="urn:microsoft.com/office/officeart/2005/8/layout/vList3"/>
    <dgm:cxn modelId="{181CFE42-3D91-4520-B984-14B8EED49778}" type="presParOf" srcId="{55A291CC-71E0-4DA2-819F-12B7192D120E}" destId="{1DB01388-5BE9-4046-AD47-69E593DC565F}" srcOrd="8" destOrd="0" presId="urn:microsoft.com/office/officeart/2005/8/layout/vList3"/>
    <dgm:cxn modelId="{B0BD2959-ACE3-4638-B20D-F60586726B4C}" type="presParOf" srcId="{1DB01388-5BE9-4046-AD47-69E593DC565F}" destId="{57A9CD87-F553-4D9F-9AA5-BFA690AD8677}" srcOrd="0" destOrd="0" presId="urn:microsoft.com/office/officeart/2005/8/layout/vList3"/>
    <dgm:cxn modelId="{B165EE50-426F-40AF-9C2D-120BF8E0971C}" type="presParOf" srcId="{1DB01388-5BE9-4046-AD47-69E593DC565F}" destId="{F1AD42D5-CDF2-4815-BDA3-AAD65B35CE76}" srcOrd="1" destOrd="0" presId="urn:microsoft.com/office/officeart/2005/8/layout/vList3"/>
    <dgm:cxn modelId="{22DBB2E4-775C-4B9B-9C82-4FAC03E720C9}" type="presParOf" srcId="{55A291CC-71E0-4DA2-819F-12B7192D120E}" destId="{CB657B11-F1EB-4A80-82B1-0BCE80F369E0}" srcOrd="9" destOrd="0" presId="urn:microsoft.com/office/officeart/2005/8/layout/vList3"/>
    <dgm:cxn modelId="{95BEA545-244E-4156-8F42-9645D5ADAC03}" type="presParOf" srcId="{55A291CC-71E0-4DA2-819F-12B7192D120E}" destId="{7DD7C859-4816-4AFD-B46A-417EB0D67E31}" srcOrd="10" destOrd="0" presId="urn:microsoft.com/office/officeart/2005/8/layout/vList3"/>
    <dgm:cxn modelId="{EC642C62-1E6B-49ED-BB35-DBB239160750}" type="presParOf" srcId="{7DD7C859-4816-4AFD-B46A-417EB0D67E31}" destId="{EAAD96A9-DFA3-4F19-BE94-A2F1785B1A2D}" srcOrd="0" destOrd="0" presId="urn:microsoft.com/office/officeart/2005/8/layout/vList3"/>
    <dgm:cxn modelId="{2C455ACF-27B7-4371-8536-0168AB8668D8}" type="presParOf" srcId="{7DD7C859-4816-4AFD-B46A-417EB0D67E31}" destId="{6687A218-C813-4A34-B3C8-0DA7489BBCE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DE905BC-35AC-446B-835C-2CA563466DED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E076B4B8-ACC7-4A82-B6E1-C6F864DBC7A2}">
      <dgm:prSet/>
      <dgm:spPr>
        <a:solidFill>
          <a:srgbClr val="FED2F8"/>
        </a:solidFill>
      </dgm:spPr>
      <dgm:t>
        <a:bodyPr/>
        <a:lstStyle/>
        <a:p>
          <a:pPr rtl="0"/>
          <a:r>
            <a:rPr lang="zh-TW" dirty="0" smtClean="0">
              <a:solidFill>
                <a:schemeClr val="bg2">
                  <a:lumMod val="25000"/>
                </a:schemeClr>
              </a:solidFill>
            </a:rPr>
            <a:t>使用者永遠不滿足</a:t>
          </a:r>
          <a:endParaRPr lang="zh-TW" dirty="0">
            <a:solidFill>
              <a:schemeClr val="bg2">
                <a:lumMod val="25000"/>
              </a:schemeClr>
            </a:solidFill>
          </a:endParaRPr>
        </a:p>
      </dgm:t>
    </dgm:pt>
    <dgm:pt modelId="{A9F6D02C-3F30-4B6D-9BA5-D9619CE645B0}" type="parTrans" cxnId="{2B1206C3-ED96-410A-B58E-D40E00CF58E3}">
      <dgm:prSet/>
      <dgm:spPr/>
      <dgm:t>
        <a:bodyPr/>
        <a:lstStyle/>
        <a:p>
          <a:endParaRPr lang="zh-TW" altLang="en-US"/>
        </a:p>
      </dgm:t>
    </dgm:pt>
    <dgm:pt modelId="{501FA4F0-6F51-4E3D-B5FC-542667CAC829}" type="sibTrans" cxnId="{2B1206C3-ED96-410A-B58E-D40E00CF58E3}">
      <dgm:prSet/>
      <dgm:spPr/>
      <dgm:t>
        <a:bodyPr/>
        <a:lstStyle/>
        <a:p>
          <a:endParaRPr lang="zh-TW" altLang="en-US"/>
        </a:p>
      </dgm:t>
    </dgm:pt>
    <dgm:pt modelId="{C3D4A6F3-B2FE-449D-92A4-440C6B1F1B1B}">
      <dgm:prSet/>
      <dgm:spPr>
        <a:solidFill>
          <a:srgbClr val="FED2F8"/>
        </a:solidFill>
      </dgm:spPr>
      <dgm:t>
        <a:bodyPr/>
        <a:lstStyle/>
        <a:p>
          <a:pPr rtl="0"/>
          <a:r>
            <a:rPr lang="zh-TW" dirty="0" smtClean="0">
              <a:solidFill>
                <a:schemeClr val="bg2">
                  <a:lumMod val="25000"/>
                </a:schemeClr>
              </a:solidFill>
            </a:rPr>
            <a:t>資訊科技一直向前行</a:t>
          </a:r>
          <a:endParaRPr lang="zh-TW" dirty="0">
            <a:solidFill>
              <a:schemeClr val="bg2">
                <a:lumMod val="25000"/>
              </a:schemeClr>
            </a:solidFill>
          </a:endParaRPr>
        </a:p>
      </dgm:t>
    </dgm:pt>
    <dgm:pt modelId="{184A98E8-D3CC-49ED-A42F-FB9E5D89A3FA}" type="parTrans" cxnId="{F45B701F-939D-4288-B087-D0E0DB7A3EF5}">
      <dgm:prSet/>
      <dgm:spPr/>
      <dgm:t>
        <a:bodyPr/>
        <a:lstStyle/>
        <a:p>
          <a:endParaRPr lang="zh-TW" altLang="en-US"/>
        </a:p>
      </dgm:t>
    </dgm:pt>
    <dgm:pt modelId="{D76B685B-6141-425D-B78C-2635CB7528D4}" type="sibTrans" cxnId="{F45B701F-939D-4288-B087-D0E0DB7A3EF5}">
      <dgm:prSet/>
      <dgm:spPr/>
      <dgm:t>
        <a:bodyPr/>
        <a:lstStyle/>
        <a:p>
          <a:endParaRPr lang="zh-TW" altLang="en-US"/>
        </a:p>
      </dgm:t>
    </dgm:pt>
    <dgm:pt modelId="{5B716F81-50EE-4C08-831F-DCBFC163FE07}">
      <dgm:prSet/>
      <dgm:spPr/>
      <dgm:t>
        <a:bodyPr/>
        <a:lstStyle/>
        <a:p>
          <a:pPr rtl="0"/>
          <a:r>
            <a:rPr lang="zh-TW" dirty="0" smtClean="0"/>
            <a:t>資訊人員只有更努力吧</a:t>
          </a:r>
          <a:r>
            <a:rPr lang="en-US" dirty="0" smtClean="0"/>
            <a:t>!</a:t>
          </a:r>
          <a:endParaRPr lang="zh-TW" dirty="0"/>
        </a:p>
      </dgm:t>
    </dgm:pt>
    <dgm:pt modelId="{97CBE190-F8AE-4820-9E18-6CA05E2690BF}" type="parTrans" cxnId="{A68A148C-AE96-4A41-AFE8-3A7C8E3F6334}">
      <dgm:prSet/>
      <dgm:spPr/>
      <dgm:t>
        <a:bodyPr/>
        <a:lstStyle/>
        <a:p>
          <a:endParaRPr lang="zh-TW" altLang="en-US"/>
        </a:p>
      </dgm:t>
    </dgm:pt>
    <dgm:pt modelId="{B59F56D3-C02D-44BA-B01C-816E07C029C9}" type="sibTrans" cxnId="{A68A148C-AE96-4A41-AFE8-3A7C8E3F6334}">
      <dgm:prSet/>
      <dgm:spPr/>
      <dgm:t>
        <a:bodyPr/>
        <a:lstStyle/>
        <a:p>
          <a:endParaRPr lang="zh-TW" altLang="en-US"/>
        </a:p>
      </dgm:t>
    </dgm:pt>
    <dgm:pt modelId="{E1B61064-3B56-48DE-BB67-16822BBE6564}" type="pres">
      <dgm:prSet presAssocID="{FDE905BC-35AC-446B-835C-2CA563466DED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zh-TW" altLang="en-US"/>
        </a:p>
      </dgm:t>
    </dgm:pt>
    <dgm:pt modelId="{06A9C0C8-D580-4122-B769-76865B3587CA}" type="pres">
      <dgm:prSet presAssocID="{E076B4B8-ACC7-4A82-B6E1-C6F864DBC7A2}" presName="horFlow" presStyleCnt="0"/>
      <dgm:spPr/>
    </dgm:pt>
    <dgm:pt modelId="{6F61C47F-7C47-49E1-A906-49E243C3484D}" type="pres">
      <dgm:prSet presAssocID="{E076B4B8-ACC7-4A82-B6E1-C6F864DBC7A2}" presName="bigChev" presStyleLbl="node1" presStyleIdx="0" presStyleCnt="3"/>
      <dgm:spPr/>
      <dgm:t>
        <a:bodyPr/>
        <a:lstStyle/>
        <a:p>
          <a:endParaRPr lang="zh-TW" altLang="en-US"/>
        </a:p>
      </dgm:t>
    </dgm:pt>
    <dgm:pt modelId="{DD32399B-7ACC-408F-8078-B76EC38BDFAF}" type="pres">
      <dgm:prSet presAssocID="{E076B4B8-ACC7-4A82-B6E1-C6F864DBC7A2}" presName="vSp" presStyleCnt="0"/>
      <dgm:spPr/>
    </dgm:pt>
    <dgm:pt modelId="{C67B76E2-06A3-414F-A523-33F9D8FDB5A6}" type="pres">
      <dgm:prSet presAssocID="{C3D4A6F3-B2FE-449D-92A4-440C6B1F1B1B}" presName="horFlow" presStyleCnt="0"/>
      <dgm:spPr/>
    </dgm:pt>
    <dgm:pt modelId="{D6A1E261-BB7D-4D8F-A7BD-7A7D7BC2DAAC}" type="pres">
      <dgm:prSet presAssocID="{C3D4A6F3-B2FE-449D-92A4-440C6B1F1B1B}" presName="bigChev" presStyleLbl="node1" presStyleIdx="1" presStyleCnt="3"/>
      <dgm:spPr/>
      <dgm:t>
        <a:bodyPr/>
        <a:lstStyle/>
        <a:p>
          <a:endParaRPr lang="zh-TW" altLang="en-US"/>
        </a:p>
      </dgm:t>
    </dgm:pt>
    <dgm:pt modelId="{DE2D6A9C-7DE6-4578-A243-26D219450521}" type="pres">
      <dgm:prSet presAssocID="{C3D4A6F3-B2FE-449D-92A4-440C6B1F1B1B}" presName="vSp" presStyleCnt="0"/>
      <dgm:spPr/>
    </dgm:pt>
    <dgm:pt modelId="{5B8DD7D5-D5D9-4FE0-802F-26F9C5931EDB}" type="pres">
      <dgm:prSet presAssocID="{5B716F81-50EE-4C08-831F-DCBFC163FE07}" presName="horFlow" presStyleCnt="0"/>
      <dgm:spPr/>
    </dgm:pt>
    <dgm:pt modelId="{28D42BE1-8690-4F16-B0F0-C233F4AB9D5B}" type="pres">
      <dgm:prSet presAssocID="{5B716F81-50EE-4C08-831F-DCBFC163FE07}" presName="bigChev" presStyleLbl="node1" presStyleIdx="2" presStyleCnt="3"/>
      <dgm:spPr/>
      <dgm:t>
        <a:bodyPr/>
        <a:lstStyle/>
        <a:p>
          <a:endParaRPr lang="zh-TW" altLang="en-US"/>
        </a:p>
      </dgm:t>
    </dgm:pt>
  </dgm:ptLst>
  <dgm:cxnLst>
    <dgm:cxn modelId="{233DE556-DB87-4139-810B-8C8CD1D2C42C}" type="presOf" srcId="{FDE905BC-35AC-446B-835C-2CA563466DED}" destId="{E1B61064-3B56-48DE-BB67-16822BBE6564}" srcOrd="0" destOrd="0" presId="urn:microsoft.com/office/officeart/2005/8/layout/lProcess3"/>
    <dgm:cxn modelId="{6133C5B9-1822-4BF4-BDCB-A688C37865A7}" type="presOf" srcId="{C3D4A6F3-B2FE-449D-92A4-440C6B1F1B1B}" destId="{D6A1E261-BB7D-4D8F-A7BD-7A7D7BC2DAAC}" srcOrd="0" destOrd="0" presId="urn:microsoft.com/office/officeart/2005/8/layout/lProcess3"/>
    <dgm:cxn modelId="{F45B701F-939D-4288-B087-D0E0DB7A3EF5}" srcId="{FDE905BC-35AC-446B-835C-2CA563466DED}" destId="{C3D4A6F3-B2FE-449D-92A4-440C6B1F1B1B}" srcOrd="1" destOrd="0" parTransId="{184A98E8-D3CC-49ED-A42F-FB9E5D89A3FA}" sibTransId="{D76B685B-6141-425D-B78C-2635CB7528D4}"/>
    <dgm:cxn modelId="{DDD9DC00-DA29-4591-8E30-0C95BA5DFC5F}" type="presOf" srcId="{5B716F81-50EE-4C08-831F-DCBFC163FE07}" destId="{28D42BE1-8690-4F16-B0F0-C233F4AB9D5B}" srcOrd="0" destOrd="0" presId="urn:microsoft.com/office/officeart/2005/8/layout/lProcess3"/>
    <dgm:cxn modelId="{8BD004D1-FAB9-4DE4-B14B-14098EC04F41}" type="presOf" srcId="{E076B4B8-ACC7-4A82-B6E1-C6F864DBC7A2}" destId="{6F61C47F-7C47-49E1-A906-49E243C3484D}" srcOrd="0" destOrd="0" presId="urn:microsoft.com/office/officeart/2005/8/layout/lProcess3"/>
    <dgm:cxn modelId="{A68A148C-AE96-4A41-AFE8-3A7C8E3F6334}" srcId="{FDE905BC-35AC-446B-835C-2CA563466DED}" destId="{5B716F81-50EE-4C08-831F-DCBFC163FE07}" srcOrd="2" destOrd="0" parTransId="{97CBE190-F8AE-4820-9E18-6CA05E2690BF}" sibTransId="{B59F56D3-C02D-44BA-B01C-816E07C029C9}"/>
    <dgm:cxn modelId="{2B1206C3-ED96-410A-B58E-D40E00CF58E3}" srcId="{FDE905BC-35AC-446B-835C-2CA563466DED}" destId="{E076B4B8-ACC7-4A82-B6E1-C6F864DBC7A2}" srcOrd="0" destOrd="0" parTransId="{A9F6D02C-3F30-4B6D-9BA5-D9619CE645B0}" sibTransId="{501FA4F0-6F51-4E3D-B5FC-542667CAC829}"/>
    <dgm:cxn modelId="{FC0BFC2B-1C82-48BA-A6AB-D4F1DC4780B7}" type="presParOf" srcId="{E1B61064-3B56-48DE-BB67-16822BBE6564}" destId="{06A9C0C8-D580-4122-B769-76865B3587CA}" srcOrd="0" destOrd="0" presId="urn:microsoft.com/office/officeart/2005/8/layout/lProcess3"/>
    <dgm:cxn modelId="{0AC96075-8C48-450D-89E6-952E274DC2D3}" type="presParOf" srcId="{06A9C0C8-D580-4122-B769-76865B3587CA}" destId="{6F61C47F-7C47-49E1-A906-49E243C3484D}" srcOrd="0" destOrd="0" presId="urn:microsoft.com/office/officeart/2005/8/layout/lProcess3"/>
    <dgm:cxn modelId="{8CB0928E-D1FC-40F8-8014-5B6BC6343299}" type="presParOf" srcId="{E1B61064-3B56-48DE-BB67-16822BBE6564}" destId="{DD32399B-7ACC-408F-8078-B76EC38BDFAF}" srcOrd="1" destOrd="0" presId="urn:microsoft.com/office/officeart/2005/8/layout/lProcess3"/>
    <dgm:cxn modelId="{ABB53866-5A16-4C76-B949-34CB1A0EB58A}" type="presParOf" srcId="{E1B61064-3B56-48DE-BB67-16822BBE6564}" destId="{C67B76E2-06A3-414F-A523-33F9D8FDB5A6}" srcOrd="2" destOrd="0" presId="urn:microsoft.com/office/officeart/2005/8/layout/lProcess3"/>
    <dgm:cxn modelId="{58223AAD-9914-456E-832E-7DD78127F380}" type="presParOf" srcId="{C67B76E2-06A3-414F-A523-33F9D8FDB5A6}" destId="{D6A1E261-BB7D-4D8F-A7BD-7A7D7BC2DAAC}" srcOrd="0" destOrd="0" presId="urn:microsoft.com/office/officeart/2005/8/layout/lProcess3"/>
    <dgm:cxn modelId="{B03AFC09-F79F-4030-A021-CDC88CF76E09}" type="presParOf" srcId="{E1B61064-3B56-48DE-BB67-16822BBE6564}" destId="{DE2D6A9C-7DE6-4578-A243-26D219450521}" srcOrd="3" destOrd="0" presId="urn:microsoft.com/office/officeart/2005/8/layout/lProcess3"/>
    <dgm:cxn modelId="{C9F525B5-DB76-4A36-A3A2-15ADE6CB940A}" type="presParOf" srcId="{E1B61064-3B56-48DE-BB67-16822BBE6564}" destId="{5B8DD7D5-D5D9-4FE0-802F-26F9C5931EDB}" srcOrd="4" destOrd="0" presId="urn:microsoft.com/office/officeart/2005/8/layout/lProcess3"/>
    <dgm:cxn modelId="{D242D128-7103-41C0-AE3A-938A793A69AF}" type="presParOf" srcId="{5B8DD7D5-D5D9-4FE0-802F-26F9C5931EDB}" destId="{28D42BE1-8690-4F16-B0F0-C233F4AB9D5B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7E577AB-9CDF-474F-BE2F-94D9FCDA8559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1D6B5F18-1472-42D9-BCF5-F45FA8F6F123}">
      <dgm:prSet/>
      <dgm:spPr/>
      <dgm:t>
        <a:bodyPr/>
        <a:lstStyle/>
        <a:p>
          <a:pPr rtl="0"/>
          <a:r>
            <a:rPr lang="zh-TW" smtClean="0"/>
            <a:t>感謝聆聽</a:t>
          </a:r>
          <a:endParaRPr lang="zh-TW"/>
        </a:p>
      </dgm:t>
    </dgm:pt>
    <dgm:pt modelId="{7BDDDACF-2B33-47BB-AAF4-B1FBEE6F6977}" type="parTrans" cxnId="{A7432249-8F43-405F-8B1F-E6852DD32FB0}">
      <dgm:prSet/>
      <dgm:spPr/>
      <dgm:t>
        <a:bodyPr/>
        <a:lstStyle/>
        <a:p>
          <a:endParaRPr lang="zh-TW" altLang="en-US"/>
        </a:p>
      </dgm:t>
    </dgm:pt>
    <dgm:pt modelId="{4BF35CED-63F1-4C6A-8438-E3CB11012E3C}" type="sibTrans" cxnId="{A7432249-8F43-405F-8B1F-E6852DD32FB0}">
      <dgm:prSet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zh-TW" altLang="en-US"/>
        </a:p>
      </dgm:t>
    </dgm:pt>
    <dgm:pt modelId="{3E19AE30-CE77-426C-AC5A-BC7C406FD582}">
      <dgm:prSet/>
      <dgm:spPr/>
      <dgm:t>
        <a:bodyPr/>
        <a:lstStyle/>
        <a:p>
          <a:pPr rtl="0"/>
          <a:r>
            <a:rPr lang="zh-TW" smtClean="0"/>
            <a:t>敬請指教</a:t>
          </a:r>
          <a:endParaRPr lang="zh-TW"/>
        </a:p>
      </dgm:t>
    </dgm:pt>
    <dgm:pt modelId="{ED38CF9B-DF5D-447E-854F-F23B1D902AEA}" type="parTrans" cxnId="{D361CB84-9E81-457C-9C23-74A9185A4112}">
      <dgm:prSet/>
      <dgm:spPr/>
      <dgm:t>
        <a:bodyPr/>
        <a:lstStyle/>
        <a:p>
          <a:endParaRPr lang="zh-TW" altLang="en-US"/>
        </a:p>
      </dgm:t>
    </dgm:pt>
    <dgm:pt modelId="{DF495284-EA14-4510-A1AB-028A08254789}" type="sibTrans" cxnId="{D361CB84-9E81-457C-9C23-74A9185A4112}">
      <dgm:prSet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zh-TW" altLang="en-US"/>
        </a:p>
      </dgm:t>
    </dgm:pt>
    <dgm:pt modelId="{E95C3BD5-4B33-4135-A579-EC5EBC4FE97A}" type="pres">
      <dgm:prSet presAssocID="{17E577AB-9CDF-474F-BE2F-94D9FCDA8559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zh-TW" altLang="en-US"/>
        </a:p>
      </dgm:t>
    </dgm:pt>
    <dgm:pt modelId="{D92773ED-890A-42B7-8D68-A55931B40878}" type="pres">
      <dgm:prSet presAssocID="{1D6B5F18-1472-42D9-BCF5-F45FA8F6F123}" presName="composite" presStyleCnt="0"/>
      <dgm:spPr/>
    </dgm:pt>
    <dgm:pt modelId="{52587CCC-D2F9-4067-BBF7-326D8930A891}" type="pres">
      <dgm:prSet presAssocID="{1D6B5F18-1472-42D9-BCF5-F45FA8F6F123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0FF5AA3-B6FA-45D8-B119-910CEE438A3F}" type="pres">
      <dgm:prSet presAssocID="{1D6B5F18-1472-42D9-BCF5-F45FA8F6F123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1DB8BB22-39FB-4628-9B3F-033A5C78FB7B}" type="pres">
      <dgm:prSet presAssocID="{1D6B5F18-1472-42D9-BCF5-F45FA8F6F123}" presName="BalanceSpacing" presStyleCnt="0"/>
      <dgm:spPr/>
    </dgm:pt>
    <dgm:pt modelId="{52F47232-DD57-4A6B-9492-1D30B366E58C}" type="pres">
      <dgm:prSet presAssocID="{1D6B5F18-1472-42D9-BCF5-F45FA8F6F123}" presName="BalanceSpacing1" presStyleCnt="0"/>
      <dgm:spPr/>
    </dgm:pt>
    <dgm:pt modelId="{7E71ED2D-035F-40D7-BD5B-676263CE1533}" type="pres">
      <dgm:prSet presAssocID="{4BF35CED-63F1-4C6A-8438-E3CB11012E3C}" presName="Accent1Text" presStyleLbl="node1" presStyleIdx="1" presStyleCnt="4"/>
      <dgm:spPr/>
      <dgm:t>
        <a:bodyPr/>
        <a:lstStyle/>
        <a:p>
          <a:endParaRPr lang="zh-TW" altLang="en-US"/>
        </a:p>
      </dgm:t>
    </dgm:pt>
    <dgm:pt modelId="{68A3C7F8-94CA-4A20-81D1-C6FCFC49E83D}" type="pres">
      <dgm:prSet presAssocID="{4BF35CED-63F1-4C6A-8438-E3CB11012E3C}" presName="spaceBetweenRectangles" presStyleCnt="0"/>
      <dgm:spPr/>
    </dgm:pt>
    <dgm:pt modelId="{28E5C619-705B-4BE8-B4E3-D04F0472A6D5}" type="pres">
      <dgm:prSet presAssocID="{3E19AE30-CE77-426C-AC5A-BC7C406FD582}" presName="composite" presStyleCnt="0"/>
      <dgm:spPr/>
    </dgm:pt>
    <dgm:pt modelId="{12988432-CECA-4E0F-A92C-EB27A60EFE12}" type="pres">
      <dgm:prSet presAssocID="{3E19AE30-CE77-426C-AC5A-BC7C406FD582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839B1E6-A9BC-47BF-AADF-6DFB218D39CE}" type="pres">
      <dgm:prSet presAssocID="{3E19AE30-CE77-426C-AC5A-BC7C406FD582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5783BDFF-0463-4608-A42A-9E45FC209822}" type="pres">
      <dgm:prSet presAssocID="{3E19AE30-CE77-426C-AC5A-BC7C406FD582}" presName="BalanceSpacing" presStyleCnt="0"/>
      <dgm:spPr/>
    </dgm:pt>
    <dgm:pt modelId="{CA3273BD-7B46-4162-82A0-85238075855A}" type="pres">
      <dgm:prSet presAssocID="{3E19AE30-CE77-426C-AC5A-BC7C406FD582}" presName="BalanceSpacing1" presStyleCnt="0"/>
      <dgm:spPr/>
    </dgm:pt>
    <dgm:pt modelId="{98DF5529-41F3-4375-B944-7E5378E026E5}" type="pres">
      <dgm:prSet presAssocID="{DF495284-EA14-4510-A1AB-028A08254789}" presName="Accent1Text" presStyleLbl="node1" presStyleIdx="3" presStyleCnt="4"/>
      <dgm:spPr/>
      <dgm:t>
        <a:bodyPr/>
        <a:lstStyle/>
        <a:p>
          <a:endParaRPr lang="zh-TW" altLang="en-US"/>
        </a:p>
      </dgm:t>
    </dgm:pt>
  </dgm:ptLst>
  <dgm:cxnLst>
    <dgm:cxn modelId="{186D3759-8C74-4653-9080-955020CBC684}" type="presOf" srcId="{1D6B5F18-1472-42D9-BCF5-F45FA8F6F123}" destId="{52587CCC-D2F9-4067-BBF7-326D8930A891}" srcOrd="0" destOrd="0" presId="urn:microsoft.com/office/officeart/2008/layout/AlternatingHexagons"/>
    <dgm:cxn modelId="{A7432249-8F43-405F-8B1F-E6852DD32FB0}" srcId="{17E577AB-9CDF-474F-BE2F-94D9FCDA8559}" destId="{1D6B5F18-1472-42D9-BCF5-F45FA8F6F123}" srcOrd="0" destOrd="0" parTransId="{7BDDDACF-2B33-47BB-AAF4-B1FBEE6F6977}" sibTransId="{4BF35CED-63F1-4C6A-8438-E3CB11012E3C}"/>
    <dgm:cxn modelId="{347322FB-2B51-4F3B-9F3E-5386668EC12F}" type="presOf" srcId="{4BF35CED-63F1-4C6A-8438-E3CB11012E3C}" destId="{7E71ED2D-035F-40D7-BD5B-676263CE1533}" srcOrd="0" destOrd="0" presId="urn:microsoft.com/office/officeart/2008/layout/AlternatingHexagons"/>
    <dgm:cxn modelId="{D361CB84-9E81-457C-9C23-74A9185A4112}" srcId="{17E577AB-9CDF-474F-BE2F-94D9FCDA8559}" destId="{3E19AE30-CE77-426C-AC5A-BC7C406FD582}" srcOrd="1" destOrd="0" parTransId="{ED38CF9B-DF5D-447E-854F-F23B1D902AEA}" sibTransId="{DF495284-EA14-4510-A1AB-028A08254789}"/>
    <dgm:cxn modelId="{A2C4B8AC-C7AB-41AA-9FB9-D2D112704138}" type="presOf" srcId="{DF495284-EA14-4510-A1AB-028A08254789}" destId="{98DF5529-41F3-4375-B944-7E5378E026E5}" srcOrd="0" destOrd="0" presId="urn:microsoft.com/office/officeart/2008/layout/AlternatingHexagons"/>
    <dgm:cxn modelId="{1E4B33CE-9128-4367-A883-A4020B61D63D}" type="presOf" srcId="{3E19AE30-CE77-426C-AC5A-BC7C406FD582}" destId="{12988432-CECA-4E0F-A92C-EB27A60EFE12}" srcOrd="0" destOrd="0" presId="urn:microsoft.com/office/officeart/2008/layout/AlternatingHexagons"/>
    <dgm:cxn modelId="{8B74DEB8-13C1-4166-BE8F-6AA9978D64DE}" type="presOf" srcId="{17E577AB-9CDF-474F-BE2F-94D9FCDA8559}" destId="{E95C3BD5-4B33-4135-A579-EC5EBC4FE97A}" srcOrd="0" destOrd="0" presId="urn:microsoft.com/office/officeart/2008/layout/AlternatingHexagons"/>
    <dgm:cxn modelId="{DDA4E8E3-031A-4805-94B5-6A32E3C7DF3F}" type="presParOf" srcId="{E95C3BD5-4B33-4135-A579-EC5EBC4FE97A}" destId="{D92773ED-890A-42B7-8D68-A55931B40878}" srcOrd="0" destOrd="0" presId="urn:microsoft.com/office/officeart/2008/layout/AlternatingHexagons"/>
    <dgm:cxn modelId="{795B3589-FA20-4686-8292-576DF4AA5BA8}" type="presParOf" srcId="{D92773ED-890A-42B7-8D68-A55931B40878}" destId="{52587CCC-D2F9-4067-BBF7-326D8930A891}" srcOrd="0" destOrd="0" presId="urn:microsoft.com/office/officeart/2008/layout/AlternatingHexagons"/>
    <dgm:cxn modelId="{2585FD1A-7DE3-4905-B890-0A45105F3038}" type="presParOf" srcId="{D92773ED-890A-42B7-8D68-A55931B40878}" destId="{50FF5AA3-B6FA-45D8-B119-910CEE438A3F}" srcOrd="1" destOrd="0" presId="urn:microsoft.com/office/officeart/2008/layout/AlternatingHexagons"/>
    <dgm:cxn modelId="{3E35E29A-B115-4569-9AE9-9FFD43115A08}" type="presParOf" srcId="{D92773ED-890A-42B7-8D68-A55931B40878}" destId="{1DB8BB22-39FB-4628-9B3F-033A5C78FB7B}" srcOrd="2" destOrd="0" presId="urn:microsoft.com/office/officeart/2008/layout/AlternatingHexagons"/>
    <dgm:cxn modelId="{E77E543A-CF33-4985-BBC9-A815328E3011}" type="presParOf" srcId="{D92773ED-890A-42B7-8D68-A55931B40878}" destId="{52F47232-DD57-4A6B-9492-1D30B366E58C}" srcOrd="3" destOrd="0" presId="urn:microsoft.com/office/officeart/2008/layout/AlternatingHexagons"/>
    <dgm:cxn modelId="{43705627-79DF-48C1-95A7-CBF83504C67F}" type="presParOf" srcId="{D92773ED-890A-42B7-8D68-A55931B40878}" destId="{7E71ED2D-035F-40D7-BD5B-676263CE1533}" srcOrd="4" destOrd="0" presId="urn:microsoft.com/office/officeart/2008/layout/AlternatingHexagons"/>
    <dgm:cxn modelId="{8D98BAB0-9EAD-470B-8CC0-00631BEE1B48}" type="presParOf" srcId="{E95C3BD5-4B33-4135-A579-EC5EBC4FE97A}" destId="{68A3C7F8-94CA-4A20-81D1-C6FCFC49E83D}" srcOrd="1" destOrd="0" presId="urn:microsoft.com/office/officeart/2008/layout/AlternatingHexagons"/>
    <dgm:cxn modelId="{AA920A72-50B1-4224-B899-D846A26E84F9}" type="presParOf" srcId="{E95C3BD5-4B33-4135-A579-EC5EBC4FE97A}" destId="{28E5C619-705B-4BE8-B4E3-D04F0472A6D5}" srcOrd="2" destOrd="0" presId="urn:microsoft.com/office/officeart/2008/layout/AlternatingHexagons"/>
    <dgm:cxn modelId="{D87169FC-1B80-4ABB-9EBC-859914808038}" type="presParOf" srcId="{28E5C619-705B-4BE8-B4E3-D04F0472A6D5}" destId="{12988432-CECA-4E0F-A92C-EB27A60EFE12}" srcOrd="0" destOrd="0" presId="urn:microsoft.com/office/officeart/2008/layout/AlternatingHexagons"/>
    <dgm:cxn modelId="{8BFD5801-4375-414A-8E9C-03031120FF9E}" type="presParOf" srcId="{28E5C619-705B-4BE8-B4E3-D04F0472A6D5}" destId="{4839B1E6-A9BC-47BF-AADF-6DFB218D39CE}" srcOrd="1" destOrd="0" presId="urn:microsoft.com/office/officeart/2008/layout/AlternatingHexagons"/>
    <dgm:cxn modelId="{4EF7F8E0-5957-4001-8352-EDAD6C5A864B}" type="presParOf" srcId="{28E5C619-705B-4BE8-B4E3-D04F0472A6D5}" destId="{5783BDFF-0463-4608-A42A-9E45FC209822}" srcOrd="2" destOrd="0" presId="urn:microsoft.com/office/officeart/2008/layout/AlternatingHexagons"/>
    <dgm:cxn modelId="{319AB751-2356-45B3-9AEF-B5059AEC7F78}" type="presParOf" srcId="{28E5C619-705B-4BE8-B4E3-D04F0472A6D5}" destId="{CA3273BD-7B46-4162-82A0-85238075855A}" srcOrd="3" destOrd="0" presId="urn:microsoft.com/office/officeart/2008/layout/AlternatingHexagons"/>
    <dgm:cxn modelId="{FF820EC9-774E-4C18-A7E4-C8E82C1FE60B}" type="presParOf" srcId="{28E5C619-705B-4BE8-B4E3-D04F0472A6D5}" destId="{98DF5529-41F3-4375-B944-7E5378E026E5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ED3B47-9419-43C8-9D7B-1670DB36B089}">
      <dsp:nvSpPr>
        <dsp:cNvPr id="0" name=""/>
        <dsp:cNvSpPr/>
      </dsp:nvSpPr>
      <dsp:spPr>
        <a:xfrm rot="10800000">
          <a:off x="1529395" y="1177"/>
          <a:ext cx="5472684" cy="603748"/>
        </a:xfrm>
        <a:prstGeom prst="homePlate">
          <a:avLst/>
        </a:prstGeom>
        <a:solidFill>
          <a:srgbClr val="D400E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236" tIns="99060" rIns="184912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600" kern="1200" smtClean="0"/>
            <a:t>學校介紹</a:t>
          </a:r>
          <a:endParaRPr lang="zh-TW" altLang="en-US" sz="2600" kern="1200"/>
        </a:p>
      </dsp:txBody>
      <dsp:txXfrm rot="10800000">
        <a:off x="1680332" y="1177"/>
        <a:ext cx="5321747" cy="603748"/>
      </dsp:txXfrm>
    </dsp:sp>
    <dsp:sp modelId="{2EAF4C8B-A386-468F-A607-4E5A06587C85}">
      <dsp:nvSpPr>
        <dsp:cNvPr id="0" name=""/>
        <dsp:cNvSpPr/>
      </dsp:nvSpPr>
      <dsp:spPr>
        <a:xfrm>
          <a:off x="1227520" y="1177"/>
          <a:ext cx="603748" cy="603748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F5DFEF-3EA8-469B-96EE-6471BE64C0CB}">
      <dsp:nvSpPr>
        <dsp:cNvPr id="0" name=""/>
        <dsp:cNvSpPr/>
      </dsp:nvSpPr>
      <dsp:spPr>
        <a:xfrm rot="10800000">
          <a:off x="1529395" y="785149"/>
          <a:ext cx="5472684" cy="603748"/>
        </a:xfrm>
        <a:prstGeom prst="homePlate">
          <a:avLst/>
        </a:prstGeom>
        <a:solidFill>
          <a:srgbClr val="D400E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236" tIns="99060" rIns="184912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600" kern="1200" smtClean="0"/>
            <a:t>資訊與網路中心介紹</a:t>
          </a:r>
          <a:endParaRPr lang="zh-TW" altLang="en-US" sz="2600" kern="1200"/>
        </a:p>
      </dsp:txBody>
      <dsp:txXfrm rot="10800000">
        <a:off x="1680332" y="785149"/>
        <a:ext cx="5321747" cy="603748"/>
      </dsp:txXfrm>
    </dsp:sp>
    <dsp:sp modelId="{DFF9485D-A93E-436E-9156-AC10BBB23A7D}">
      <dsp:nvSpPr>
        <dsp:cNvPr id="0" name=""/>
        <dsp:cNvSpPr/>
      </dsp:nvSpPr>
      <dsp:spPr>
        <a:xfrm>
          <a:off x="1227520" y="785149"/>
          <a:ext cx="603748" cy="603748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82957D-EDAE-49E0-AA57-1ECA102FC280}">
      <dsp:nvSpPr>
        <dsp:cNvPr id="0" name=""/>
        <dsp:cNvSpPr/>
      </dsp:nvSpPr>
      <dsp:spPr>
        <a:xfrm rot="10800000">
          <a:off x="1529395" y="1569121"/>
          <a:ext cx="5472684" cy="603748"/>
        </a:xfrm>
        <a:prstGeom prst="homePlate">
          <a:avLst/>
        </a:prstGeom>
        <a:solidFill>
          <a:srgbClr val="D400E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236" tIns="99060" rIns="184912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600" kern="1200" dirty="0" smtClean="0"/>
            <a:t>資訊業務</a:t>
          </a:r>
          <a:endParaRPr lang="zh-TW" altLang="en-US" sz="2600" kern="1200" dirty="0"/>
        </a:p>
      </dsp:txBody>
      <dsp:txXfrm rot="10800000">
        <a:off x="1680332" y="1569121"/>
        <a:ext cx="5321747" cy="603748"/>
      </dsp:txXfrm>
    </dsp:sp>
    <dsp:sp modelId="{B329E4EF-940D-4870-8DDC-C8A2DF1A6B48}">
      <dsp:nvSpPr>
        <dsp:cNvPr id="0" name=""/>
        <dsp:cNvSpPr/>
      </dsp:nvSpPr>
      <dsp:spPr>
        <a:xfrm>
          <a:off x="1227520" y="1569121"/>
          <a:ext cx="603748" cy="603748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2746AF-2DA6-4F43-8371-06B07C959373}">
      <dsp:nvSpPr>
        <dsp:cNvPr id="0" name=""/>
        <dsp:cNvSpPr/>
      </dsp:nvSpPr>
      <dsp:spPr>
        <a:xfrm rot="10800000">
          <a:off x="1529395" y="2353093"/>
          <a:ext cx="5472684" cy="603748"/>
        </a:xfrm>
        <a:prstGeom prst="homePlate">
          <a:avLst/>
        </a:prstGeom>
        <a:solidFill>
          <a:srgbClr val="D400E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236" tIns="99060" rIns="184912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600" kern="1200" dirty="0" smtClean="0"/>
            <a:t>全校網路概況</a:t>
          </a:r>
          <a:endParaRPr lang="zh-TW" altLang="en-US" sz="2600" kern="1200" dirty="0"/>
        </a:p>
      </dsp:txBody>
      <dsp:txXfrm rot="10800000">
        <a:off x="1680332" y="2353093"/>
        <a:ext cx="5321747" cy="603748"/>
      </dsp:txXfrm>
    </dsp:sp>
    <dsp:sp modelId="{B21BC432-51BF-4382-B24D-DEE68A6FB123}">
      <dsp:nvSpPr>
        <dsp:cNvPr id="0" name=""/>
        <dsp:cNvSpPr/>
      </dsp:nvSpPr>
      <dsp:spPr>
        <a:xfrm>
          <a:off x="1227520" y="2353093"/>
          <a:ext cx="603748" cy="603748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AD42D5-CDF2-4815-BDA3-AAD65B35CE76}">
      <dsp:nvSpPr>
        <dsp:cNvPr id="0" name=""/>
        <dsp:cNvSpPr/>
      </dsp:nvSpPr>
      <dsp:spPr>
        <a:xfrm rot="10800000">
          <a:off x="1529395" y="3137065"/>
          <a:ext cx="5472684" cy="603748"/>
        </a:xfrm>
        <a:prstGeom prst="homePlate">
          <a:avLst/>
        </a:prstGeom>
        <a:solidFill>
          <a:srgbClr val="D400E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236" tIns="99060" rIns="184912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600" kern="1200" dirty="0" smtClean="0"/>
            <a:t>桃園校區網路</a:t>
          </a:r>
          <a:endParaRPr lang="zh-TW" altLang="en-US" sz="2600" kern="1200" dirty="0"/>
        </a:p>
      </dsp:txBody>
      <dsp:txXfrm rot="10800000">
        <a:off x="1680332" y="3137065"/>
        <a:ext cx="5321747" cy="603748"/>
      </dsp:txXfrm>
    </dsp:sp>
    <dsp:sp modelId="{57A9CD87-F553-4D9F-9AA5-BFA690AD8677}">
      <dsp:nvSpPr>
        <dsp:cNvPr id="0" name=""/>
        <dsp:cNvSpPr/>
      </dsp:nvSpPr>
      <dsp:spPr>
        <a:xfrm>
          <a:off x="1227520" y="3137065"/>
          <a:ext cx="603748" cy="603748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87A218-C813-4A34-B3C8-0DA7489BBCE8}">
      <dsp:nvSpPr>
        <dsp:cNvPr id="0" name=""/>
        <dsp:cNvSpPr/>
      </dsp:nvSpPr>
      <dsp:spPr>
        <a:xfrm rot="10800000">
          <a:off x="1529395" y="3921036"/>
          <a:ext cx="5472684" cy="603748"/>
        </a:xfrm>
        <a:prstGeom prst="homePlate">
          <a:avLst/>
        </a:prstGeom>
        <a:solidFill>
          <a:srgbClr val="D400E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236" tIns="99060" rIns="184912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600" kern="1200" dirty="0" smtClean="0"/>
            <a:t>結語</a:t>
          </a:r>
          <a:endParaRPr lang="zh-TW" altLang="en-US" sz="2600" kern="1200" dirty="0"/>
        </a:p>
      </dsp:txBody>
      <dsp:txXfrm rot="10800000">
        <a:off x="1680332" y="3921036"/>
        <a:ext cx="5321747" cy="603748"/>
      </dsp:txXfrm>
    </dsp:sp>
    <dsp:sp modelId="{EAAD96A9-DFA3-4F19-BE94-A2F1785B1A2D}">
      <dsp:nvSpPr>
        <dsp:cNvPr id="0" name=""/>
        <dsp:cNvSpPr/>
      </dsp:nvSpPr>
      <dsp:spPr>
        <a:xfrm>
          <a:off x="1227520" y="3921036"/>
          <a:ext cx="603748" cy="603748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61C47F-7C47-49E1-A906-49E243C3484D}">
      <dsp:nvSpPr>
        <dsp:cNvPr id="0" name=""/>
        <dsp:cNvSpPr/>
      </dsp:nvSpPr>
      <dsp:spPr>
        <a:xfrm>
          <a:off x="2390923" y="1255"/>
          <a:ext cx="3447752" cy="1379100"/>
        </a:xfrm>
        <a:prstGeom prst="chevron">
          <a:avLst/>
        </a:prstGeom>
        <a:solidFill>
          <a:srgbClr val="FED2F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19050" rIns="0" bIns="1905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3000" kern="1200" dirty="0" smtClean="0">
              <a:solidFill>
                <a:schemeClr val="bg2">
                  <a:lumMod val="25000"/>
                </a:schemeClr>
              </a:solidFill>
            </a:rPr>
            <a:t>使用者永遠不滿足</a:t>
          </a:r>
          <a:endParaRPr lang="zh-TW" sz="3000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3080473" y="1255"/>
        <a:ext cx="2068652" cy="1379100"/>
      </dsp:txXfrm>
    </dsp:sp>
    <dsp:sp modelId="{D6A1E261-BB7D-4D8F-A7BD-7A7D7BC2DAAC}">
      <dsp:nvSpPr>
        <dsp:cNvPr id="0" name=""/>
        <dsp:cNvSpPr/>
      </dsp:nvSpPr>
      <dsp:spPr>
        <a:xfrm>
          <a:off x="2390923" y="1573431"/>
          <a:ext cx="3447752" cy="1379100"/>
        </a:xfrm>
        <a:prstGeom prst="chevron">
          <a:avLst/>
        </a:prstGeom>
        <a:solidFill>
          <a:srgbClr val="FED2F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19050" rIns="0" bIns="1905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3000" kern="1200" dirty="0" smtClean="0">
              <a:solidFill>
                <a:schemeClr val="bg2">
                  <a:lumMod val="25000"/>
                </a:schemeClr>
              </a:solidFill>
            </a:rPr>
            <a:t>資訊科技一直向前行</a:t>
          </a:r>
          <a:endParaRPr lang="zh-TW" sz="3000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3080473" y="1573431"/>
        <a:ext cx="2068652" cy="1379100"/>
      </dsp:txXfrm>
    </dsp:sp>
    <dsp:sp modelId="{28D42BE1-8690-4F16-B0F0-C233F4AB9D5B}">
      <dsp:nvSpPr>
        <dsp:cNvPr id="0" name=""/>
        <dsp:cNvSpPr/>
      </dsp:nvSpPr>
      <dsp:spPr>
        <a:xfrm>
          <a:off x="2390923" y="3145606"/>
          <a:ext cx="3447752" cy="13791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19050" rIns="0" bIns="1905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3000" kern="1200" dirty="0" smtClean="0"/>
            <a:t>資訊人員只有更努力吧</a:t>
          </a:r>
          <a:r>
            <a:rPr lang="en-US" sz="3000" kern="1200" dirty="0" smtClean="0"/>
            <a:t>!</a:t>
          </a:r>
          <a:endParaRPr lang="zh-TW" sz="3000" kern="1200" dirty="0"/>
        </a:p>
      </dsp:txBody>
      <dsp:txXfrm>
        <a:off x="3080473" y="3145606"/>
        <a:ext cx="2068652" cy="13791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587CCC-D2F9-4067-BBF7-326D8930A891}">
      <dsp:nvSpPr>
        <dsp:cNvPr id="0" name=""/>
        <dsp:cNvSpPr/>
      </dsp:nvSpPr>
      <dsp:spPr>
        <a:xfrm rot="5400000">
          <a:off x="3075993" y="136026"/>
          <a:ext cx="2020224" cy="175759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3600" kern="1200" smtClean="0"/>
            <a:t>感謝聆聽</a:t>
          </a:r>
          <a:endParaRPr lang="zh-TW" sz="3600" kern="1200"/>
        </a:p>
      </dsp:txBody>
      <dsp:txXfrm rot="-5400000">
        <a:off x="3481199" y="319530"/>
        <a:ext cx="1209811" cy="1390588"/>
      </dsp:txXfrm>
    </dsp:sp>
    <dsp:sp modelId="{50FF5AA3-B6FA-45D8-B119-910CEE438A3F}">
      <dsp:nvSpPr>
        <dsp:cNvPr id="0" name=""/>
        <dsp:cNvSpPr/>
      </dsp:nvSpPr>
      <dsp:spPr>
        <a:xfrm>
          <a:off x="5018237" y="408756"/>
          <a:ext cx="2254570" cy="1212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71ED2D-035F-40D7-BD5B-676263CE1533}">
      <dsp:nvSpPr>
        <dsp:cNvPr id="0" name=""/>
        <dsp:cNvSpPr/>
      </dsp:nvSpPr>
      <dsp:spPr>
        <a:xfrm rot="5400000">
          <a:off x="1177790" y="136026"/>
          <a:ext cx="2020224" cy="1757595"/>
        </a:xfrm>
        <a:prstGeom prst="hexagon">
          <a:avLst>
            <a:gd name="adj" fmla="val 25000"/>
            <a:gd name="vf" fmla="val 115470"/>
          </a:avLst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600" kern="1200"/>
        </a:p>
      </dsp:txBody>
      <dsp:txXfrm rot="-5400000">
        <a:off x="1582996" y="319530"/>
        <a:ext cx="1209811" cy="1390588"/>
      </dsp:txXfrm>
    </dsp:sp>
    <dsp:sp modelId="{12988432-CECA-4E0F-A92C-EB27A60EFE12}">
      <dsp:nvSpPr>
        <dsp:cNvPr id="0" name=""/>
        <dsp:cNvSpPr/>
      </dsp:nvSpPr>
      <dsp:spPr>
        <a:xfrm rot="5400000">
          <a:off x="2123255" y="1850793"/>
          <a:ext cx="2020224" cy="175759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3600" kern="1200" smtClean="0"/>
            <a:t>敬請指教</a:t>
          </a:r>
          <a:endParaRPr lang="zh-TW" sz="3600" kern="1200"/>
        </a:p>
      </dsp:txBody>
      <dsp:txXfrm rot="-5400000">
        <a:off x="2528461" y="2034297"/>
        <a:ext cx="1209811" cy="1390588"/>
      </dsp:txXfrm>
    </dsp:sp>
    <dsp:sp modelId="{4839B1E6-A9BC-47BF-AADF-6DFB218D39CE}">
      <dsp:nvSpPr>
        <dsp:cNvPr id="0" name=""/>
        <dsp:cNvSpPr/>
      </dsp:nvSpPr>
      <dsp:spPr>
        <a:xfrm>
          <a:off x="0" y="2123523"/>
          <a:ext cx="2181842" cy="1212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DF5529-41F3-4375-B944-7E5378E026E5}">
      <dsp:nvSpPr>
        <dsp:cNvPr id="0" name=""/>
        <dsp:cNvSpPr/>
      </dsp:nvSpPr>
      <dsp:spPr>
        <a:xfrm rot="5400000">
          <a:off x="4021458" y="1850793"/>
          <a:ext cx="2020224" cy="1757595"/>
        </a:xfrm>
        <a:prstGeom prst="hexagon">
          <a:avLst>
            <a:gd name="adj" fmla="val 25000"/>
            <a:gd name="vf" fmla="val 115470"/>
          </a:avLst>
        </a:prstGeom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600" kern="1200"/>
        </a:p>
      </dsp:txBody>
      <dsp:txXfrm rot="-5400000">
        <a:off x="4426664" y="2034297"/>
        <a:ext cx="1209811" cy="13905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5839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E4354D-050C-4EE3-989C-495F480FF12C}" type="datetimeFigureOut">
              <a:rPr lang="zh-TW" altLang="en-US" smtClean="0"/>
              <a:t>2021/4/19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1" y="9440648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5839" y="9440648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568AB8-9489-4264-B4F0-68764674C78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9729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5839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A9E0C6-BC56-41C4-921C-ABA3ADB07096}" type="datetimeFigureOut">
              <a:rPr lang="zh-TW" altLang="en-US" smtClean="0"/>
              <a:t>2021/4/19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0721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1" y="9440648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5839" y="9440648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749E2B-CF3E-4F1A-BB91-BAB4961DDC6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01476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49E2B-CF3E-4F1A-BB91-BAB4961DDC6E}" type="slidenum">
              <a:rPr lang="zh-TW" altLang="en-US" smtClean="0">
                <a:solidFill>
                  <a:prstClr val="black"/>
                </a:solidFill>
              </a:rPr>
              <a:pPr/>
              <a:t>7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986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49E2B-CF3E-4F1A-BB91-BAB4961DDC6E}" type="slidenum">
              <a:rPr lang="zh-TW" altLang="en-US" smtClean="0">
                <a:solidFill>
                  <a:prstClr val="black"/>
                </a:solidFill>
              </a:rPr>
              <a:pPr/>
              <a:t>8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4362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49E2B-CF3E-4F1A-BB91-BAB4961DDC6E}" type="slidenum">
              <a:rPr lang="zh-TW" altLang="en-US" smtClean="0">
                <a:solidFill>
                  <a:prstClr val="black"/>
                </a:solidFill>
              </a:rPr>
              <a:pPr/>
              <a:t>9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727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6886575" y="6356350"/>
            <a:ext cx="1835993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/ 40</a:t>
            </a:r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r>
              <a:rPr lang="en-US" altLang="zh-TW" dirty="0" smtClean="0"/>
              <a:t>/41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6886575" y="6356350"/>
            <a:ext cx="1835993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/ 40</a:t>
            </a: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6886575" y="6356350"/>
            <a:ext cx="1835993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/ 40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6886575" y="6356350"/>
            <a:ext cx="1835993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/ 40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11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316416" y="6000832"/>
            <a:ext cx="491356" cy="48437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chemeClr val="tx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6886575" y="6356350"/>
            <a:ext cx="1835993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/ 40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88367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6886575" y="6356350"/>
            <a:ext cx="1835993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/ 40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6886575" y="6356350"/>
            <a:ext cx="1835993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/ 40</a:t>
            </a: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>
          <a:xfrm>
            <a:off x="6886575" y="6356350"/>
            <a:ext cx="1835993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/ 40</a:t>
            </a:r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6886575" y="6356350"/>
            <a:ext cx="1835993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/ 40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>
          <a:xfrm>
            <a:off x="6886575" y="6356350"/>
            <a:ext cx="1835993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/ 40</a:t>
            </a:r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6886575" y="6356350"/>
            <a:ext cx="1835993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/ 40</a:t>
            </a: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 descr="Light horizontal"/>
          <p:cNvSpPr>
            <a:spLocks noChangeArrowheads="1"/>
          </p:cNvSpPr>
          <p:nvPr userDrawn="1"/>
        </p:nvSpPr>
        <p:spPr bwMode="gray">
          <a:xfrm>
            <a:off x="12700" y="6304211"/>
            <a:ext cx="9144000" cy="553789"/>
          </a:xfrm>
          <a:prstGeom prst="rect">
            <a:avLst/>
          </a:prstGeom>
          <a:pattFill prst="dkHorz">
            <a:fgClr>
              <a:schemeClr val="accent4">
                <a:lumMod val="40000"/>
                <a:lumOff val="60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/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3" name="직사각형 32"/>
          <p:cNvSpPr>
            <a:spLocks noChangeArrowheads="1"/>
          </p:cNvSpPr>
          <p:nvPr userDrawn="1"/>
        </p:nvSpPr>
        <p:spPr bwMode="auto">
          <a:xfrm>
            <a:off x="-540568" y="6556609"/>
            <a:ext cx="3600400" cy="301391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1400" b="1" i="1" dirty="0">
                <a:solidFill>
                  <a:srgbClr val="B1C8E7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ko-KR" sz="1400" b="1" i="1" dirty="0">
                <a:solidFill>
                  <a:srgbClr val="000000">
                    <a:lumMod val="65000"/>
                    <a:lumOff val="35000"/>
                  </a:srgbClr>
                </a:solidFill>
                <a:latin typeface="Times New Roman" pitchFamily="18" charset="0"/>
                <a:cs typeface="Times New Roman" pitchFamily="18" charset="0"/>
              </a:rPr>
              <a:t>ational </a:t>
            </a:r>
            <a:r>
              <a:rPr lang="en-US" altLang="ko-KR" sz="1400" b="1" i="1" dirty="0">
                <a:solidFill>
                  <a:srgbClr val="B1C8E7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ko-KR" sz="1400" b="1" i="1" dirty="0">
                <a:solidFill>
                  <a:srgbClr val="000000">
                    <a:lumMod val="65000"/>
                    <a:lumOff val="35000"/>
                  </a:srgbClr>
                </a:solidFill>
                <a:latin typeface="Times New Roman" pitchFamily="18" charset="0"/>
                <a:cs typeface="Times New Roman" pitchFamily="18" charset="0"/>
              </a:rPr>
              <a:t>aipei</a:t>
            </a:r>
            <a:r>
              <a:rPr lang="en-US" altLang="ko-KR" sz="1400" b="1" i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sz="1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altLang="zh-TW" sz="1400" b="1" i="1" dirty="0">
                <a:solidFill>
                  <a:srgbClr val="000000">
                    <a:lumMod val="65000"/>
                    <a:lumOff val="35000"/>
                  </a:srgbClr>
                </a:solidFill>
                <a:latin typeface="Times New Roman" pitchFamily="18" charset="0"/>
                <a:cs typeface="Times New Roman" pitchFamily="18" charset="0"/>
              </a:rPr>
              <a:t>niversity </a:t>
            </a:r>
            <a:r>
              <a:rPr lang="en-US" altLang="ko-KR" sz="1400" b="1" i="1" dirty="0">
                <a:solidFill>
                  <a:srgbClr val="000000">
                    <a:lumMod val="65000"/>
                    <a:lumOff val="35000"/>
                  </a:srgbClr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altLang="ko-KR" sz="1400" b="1" i="1" dirty="0">
                <a:solidFill>
                  <a:srgbClr val="B1C8E7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ko-KR" sz="1400" b="1" i="1" dirty="0">
                <a:solidFill>
                  <a:srgbClr val="000000">
                    <a:lumMod val="65000"/>
                    <a:lumOff val="35000"/>
                  </a:srgbClr>
                </a:solidFill>
                <a:latin typeface="Times New Roman" pitchFamily="18" charset="0"/>
                <a:cs typeface="Times New Roman" pitchFamily="18" charset="0"/>
              </a:rPr>
              <a:t>usiness</a:t>
            </a:r>
            <a:endParaRPr lang="ko-KR" altLang="en-US" sz="1400" b="1" i="1" dirty="0">
              <a:solidFill>
                <a:srgbClr val="000000">
                  <a:lumMod val="65000"/>
                  <a:lumOff val="3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 userDrawn="1"/>
        </p:nvPicPr>
        <p:blipFill>
          <a:blip r:embed="rId1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colorTemperature colorTemp="6065"/>
                    </a14:imgEffect>
                    <a14:imgEffect>
                      <a14:saturation sat="2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5304"/>
            <a:ext cx="9156700" cy="144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316416" y="6000832"/>
            <a:ext cx="491356" cy="48437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chemeClr val="tx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pic>
        <p:nvPicPr>
          <p:cNvPr id="5" name="圖片 4" descr="校名書法字.gif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662" y="6419925"/>
            <a:ext cx="3131338" cy="470855"/>
          </a:xfrm>
          <a:prstGeom prst="rect">
            <a:avLst/>
          </a:prstGeom>
        </p:spPr>
      </p:pic>
      <p:pic>
        <p:nvPicPr>
          <p:cNvPr id="20" name="圖片 19"/>
          <p:cNvPicPr>
            <a:picLocks noChangeAspect="1"/>
          </p:cNvPicPr>
          <p:nvPr userDrawn="1"/>
        </p:nvPicPr>
        <p:blipFill>
          <a:blip r:embed="rId17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0" y="-243407"/>
            <a:ext cx="9144000" cy="6926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2">
              <a:lumMod val="75000"/>
            </a:schemeClr>
          </a:solidFill>
          <a:latin typeface="微軟正黑體" panose="020B0604030504040204" pitchFamily="34" charset="-120"/>
          <a:ea typeface="微軟正黑體" panose="020B0604030504040204" pitchFamily="34" charset="-12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4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6.png"/><Relationship Id="rId10" Type="http://schemas.openxmlformats.org/officeDocument/2006/relationships/image" Target="../media/image18.png"/><Relationship Id="rId4" Type="http://schemas.openxmlformats.org/officeDocument/2006/relationships/image" Target="../media/image5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1470025"/>
          </a:xfrm>
        </p:spPr>
        <p:txBody>
          <a:bodyPr>
            <a:normAutofit/>
          </a:bodyPr>
          <a:lstStyle/>
          <a:p>
            <a:r>
              <a:rPr lang="zh-TW" altLang="en-US" dirty="0"/>
              <a:t>國立臺北商業大學</a:t>
            </a:r>
            <a:br>
              <a:rPr lang="zh-TW" altLang="en-US" dirty="0"/>
            </a:br>
            <a:r>
              <a:rPr lang="zh-TW" altLang="en-US" dirty="0"/>
              <a:t>資訊與網路</a:t>
            </a:r>
            <a:r>
              <a:rPr lang="zh-TW" altLang="en-US" dirty="0" smtClean="0"/>
              <a:t>中心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212976"/>
            <a:ext cx="6400800" cy="1752600"/>
          </a:xfrm>
        </p:spPr>
        <p:txBody>
          <a:bodyPr>
            <a:normAutofit/>
          </a:bodyPr>
          <a:lstStyle/>
          <a:p>
            <a:r>
              <a:rPr lang="zh-TW" altLang="en-US" dirty="0" smtClean="0"/>
              <a:t>報告人</a:t>
            </a:r>
            <a:r>
              <a:rPr lang="en-US" altLang="zh-TW" dirty="0" smtClean="0"/>
              <a:t>:</a:t>
            </a:r>
            <a:r>
              <a:rPr lang="zh-TW" altLang="en-US" dirty="0" smtClean="0"/>
              <a:t> 葉品宏 </a:t>
            </a:r>
            <a:r>
              <a:rPr lang="zh-TW" altLang="en-US" sz="2800" dirty="0" smtClean="0"/>
              <a:t>系統分析</a:t>
            </a:r>
            <a:r>
              <a:rPr lang="zh-TW" altLang="en-US" sz="2800" dirty="0"/>
              <a:t>師</a:t>
            </a:r>
            <a:endParaRPr lang="en-US" altLang="zh-TW" sz="2800" dirty="0"/>
          </a:p>
          <a:p>
            <a:endParaRPr lang="en-US" altLang="zh-TW" dirty="0" smtClean="0"/>
          </a:p>
          <a:p>
            <a:r>
              <a:rPr lang="zh-TW" altLang="en-US" dirty="0" smtClean="0"/>
              <a:t>日期</a:t>
            </a:r>
            <a:r>
              <a:rPr lang="en-US" altLang="zh-TW" dirty="0" smtClean="0"/>
              <a:t>:2021.4.29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3821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10</a:t>
            </a:fld>
            <a:endParaRPr lang="zh-TW" altLang="en-US" dirty="0"/>
          </a:p>
        </p:txBody>
      </p:sp>
      <p:grpSp>
        <p:nvGrpSpPr>
          <p:cNvPr id="4" name="群組 3"/>
          <p:cNvGrpSpPr/>
          <p:nvPr/>
        </p:nvGrpSpPr>
        <p:grpSpPr>
          <a:xfrm>
            <a:off x="0" y="716208"/>
            <a:ext cx="4393403" cy="515211"/>
            <a:chOff x="0" y="716208"/>
            <a:chExt cx="4393403" cy="515211"/>
          </a:xfrm>
        </p:grpSpPr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16208"/>
              <a:ext cx="3886203" cy="506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文字方塊 13"/>
            <p:cNvSpPr txBox="1">
              <a:spLocks noChangeArrowheads="1"/>
            </p:cNvSpPr>
            <p:nvPr/>
          </p:nvSpPr>
          <p:spPr bwMode="auto">
            <a:xfrm>
              <a:off x="179512" y="716208"/>
              <a:ext cx="3868492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TW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5pPr>
              <a:lvl6pPr marL="22860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6pPr>
              <a:lvl7pPr marL="27432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7pPr>
              <a:lvl8pPr marL="32004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8pPr>
              <a:lvl9pPr marL="36576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9pPr>
            </a:lstStyle>
            <a:p>
              <a:r>
                <a:rPr lang="zh-TW" altLang="en-US" sz="240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全校網路概況</a:t>
              </a:r>
            </a:p>
          </p:txBody>
        </p:sp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3966" y="725007"/>
              <a:ext cx="579437" cy="506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9" name="圖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358" y="1484784"/>
            <a:ext cx="7940242" cy="4617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9992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11</a:t>
            </a:fld>
            <a:endParaRPr lang="zh-TW" altLang="en-US" dirty="0"/>
          </a:p>
        </p:txBody>
      </p:sp>
      <p:grpSp>
        <p:nvGrpSpPr>
          <p:cNvPr id="4" name="群組 3"/>
          <p:cNvGrpSpPr/>
          <p:nvPr/>
        </p:nvGrpSpPr>
        <p:grpSpPr>
          <a:xfrm>
            <a:off x="0" y="716208"/>
            <a:ext cx="4393403" cy="515211"/>
            <a:chOff x="0" y="716208"/>
            <a:chExt cx="4393403" cy="515211"/>
          </a:xfrm>
        </p:grpSpPr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16208"/>
              <a:ext cx="3886203" cy="506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文字方塊 13"/>
            <p:cNvSpPr txBox="1">
              <a:spLocks noChangeArrowheads="1"/>
            </p:cNvSpPr>
            <p:nvPr/>
          </p:nvSpPr>
          <p:spPr bwMode="auto">
            <a:xfrm>
              <a:off x="179512" y="716208"/>
              <a:ext cx="3868492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TW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5pPr>
              <a:lvl6pPr marL="22860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6pPr>
              <a:lvl7pPr marL="27432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7pPr>
              <a:lvl8pPr marL="32004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8pPr>
              <a:lvl9pPr marL="36576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9pPr>
            </a:lstStyle>
            <a:p>
              <a:r>
                <a:rPr lang="zh-TW" altLang="en-US" sz="240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桃園校區網路</a:t>
              </a:r>
            </a:p>
          </p:txBody>
        </p:sp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3966" y="725007"/>
              <a:ext cx="579437" cy="506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8" name="圖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4433" y="1403648"/>
            <a:ext cx="6917940" cy="473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2589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horz"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有些地方訊號強度弱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跨校漫遊不通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本校人到他校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使用者使用的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device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不同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對使用者造成資安事件，無法管制</a:t>
            </a:r>
          </a:p>
          <a:p>
            <a:pPr marL="457200" indent="-457200"/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12</a:t>
            </a:fld>
            <a:endParaRPr lang="zh-TW" altLang="en-US"/>
          </a:p>
        </p:txBody>
      </p:sp>
      <p:grpSp>
        <p:nvGrpSpPr>
          <p:cNvPr id="6" name="群組 5"/>
          <p:cNvGrpSpPr/>
          <p:nvPr/>
        </p:nvGrpSpPr>
        <p:grpSpPr>
          <a:xfrm>
            <a:off x="0" y="716208"/>
            <a:ext cx="4716016" cy="523220"/>
            <a:chOff x="0" y="716208"/>
            <a:chExt cx="4393403" cy="523220"/>
          </a:xfrm>
        </p:grpSpPr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16208"/>
              <a:ext cx="3886203" cy="506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文字方塊 13"/>
            <p:cNvSpPr txBox="1">
              <a:spLocks noChangeArrowheads="1"/>
            </p:cNvSpPr>
            <p:nvPr/>
          </p:nvSpPr>
          <p:spPr bwMode="auto">
            <a:xfrm>
              <a:off x="179512" y="716208"/>
              <a:ext cx="386849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TW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5pPr>
              <a:lvl6pPr marL="22860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6pPr>
              <a:lvl7pPr marL="27432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7pPr>
              <a:lvl8pPr marL="32004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8pPr>
              <a:lvl9pPr marL="36576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9pPr>
            </a:lstStyle>
            <a:p>
              <a:r>
                <a:rPr lang="zh-TW" altLang="en-US" sz="280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校園無線網路遭遇問題</a:t>
              </a:r>
            </a:p>
          </p:txBody>
        </p:sp>
        <p:pic>
          <p:nvPicPr>
            <p:cNvPr id="9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3966" y="725007"/>
              <a:ext cx="579437" cy="506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9941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horz">
            <a:norm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使用者的隨身碟，感染病毒，影響網路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使用者對網路頻寬的需求不滿足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遇到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網路問題沒有詢問或可協助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人員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indent="-457200"/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13</a:t>
            </a:fld>
            <a:endParaRPr lang="zh-TW" altLang="en-US"/>
          </a:p>
        </p:txBody>
      </p:sp>
      <p:grpSp>
        <p:nvGrpSpPr>
          <p:cNvPr id="6" name="群組 5"/>
          <p:cNvGrpSpPr/>
          <p:nvPr/>
        </p:nvGrpSpPr>
        <p:grpSpPr>
          <a:xfrm>
            <a:off x="0" y="716208"/>
            <a:ext cx="4788024" cy="687440"/>
            <a:chOff x="0" y="716208"/>
            <a:chExt cx="4393403" cy="523220"/>
          </a:xfrm>
        </p:grpSpPr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16208"/>
              <a:ext cx="3886203" cy="506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文字方塊 13"/>
            <p:cNvSpPr txBox="1">
              <a:spLocks noChangeArrowheads="1"/>
            </p:cNvSpPr>
            <p:nvPr/>
          </p:nvSpPr>
          <p:spPr bwMode="auto">
            <a:xfrm>
              <a:off x="179512" y="716208"/>
              <a:ext cx="386849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TW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5pPr>
              <a:lvl6pPr marL="22860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6pPr>
              <a:lvl7pPr marL="27432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7pPr>
              <a:lvl8pPr marL="32004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8pPr>
              <a:lvl9pPr marL="36576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9pPr>
            </a:lstStyle>
            <a:p>
              <a:r>
                <a:rPr lang="zh-TW" altLang="en-US" sz="280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校園有線網路遭遇問題</a:t>
              </a:r>
            </a:p>
          </p:txBody>
        </p:sp>
        <p:pic>
          <p:nvPicPr>
            <p:cNvPr id="9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3966" y="725007"/>
              <a:ext cx="579437" cy="506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4628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14</a:t>
            </a:fld>
            <a:endParaRPr lang="zh-TW" altLang="en-US" dirty="0"/>
          </a:p>
        </p:txBody>
      </p:sp>
      <p:grpSp>
        <p:nvGrpSpPr>
          <p:cNvPr id="4" name="群組 3"/>
          <p:cNvGrpSpPr/>
          <p:nvPr/>
        </p:nvGrpSpPr>
        <p:grpSpPr>
          <a:xfrm>
            <a:off x="0" y="716208"/>
            <a:ext cx="4393403" cy="515211"/>
            <a:chOff x="0" y="716208"/>
            <a:chExt cx="4393403" cy="515211"/>
          </a:xfrm>
        </p:grpSpPr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16208"/>
              <a:ext cx="3886203" cy="506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文字方塊 13"/>
            <p:cNvSpPr txBox="1">
              <a:spLocks noChangeArrowheads="1"/>
            </p:cNvSpPr>
            <p:nvPr/>
          </p:nvSpPr>
          <p:spPr bwMode="auto">
            <a:xfrm>
              <a:off x="179512" y="716208"/>
              <a:ext cx="3868492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TW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5pPr>
              <a:lvl6pPr marL="22860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6pPr>
              <a:lvl7pPr marL="27432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7pPr>
              <a:lvl8pPr marL="32004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8pPr>
              <a:lvl9pPr marL="36576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9pPr>
            </a:lstStyle>
            <a:p>
              <a:r>
                <a:rPr lang="zh-TW" altLang="en-US" sz="240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結語</a:t>
              </a:r>
            </a:p>
          </p:txBody>
        </p:sp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3966" y="725007"/>
              <a:ext cx="579437" cy="506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10" name="資料庫圖表 9"/>
          <p:cNvGraphicFramePr/>
          <p:nvPr>
            <p:extLst>
              <p:ext uri="{D42A27DB-BD31-4B8C-83A1-F6EECF244321}">
                <p14:modId xmlns:p14="http://schemas.microsoft.com/office/powerpoint/2010/main" val="147724916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73611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15</a:t>
            </a:fld>
            <a:endParaRPr lang="zh-TW" altLang="en-US" dirty="0"/>
          </a:p>
        </p:txBody>
      </p:sp>
      <p:graphicFrame>
        <p:nvGraphicFramePr>
          <p:cNvPr id="5" name="資料庫圖表 4"/>
          <p:cNvGraphicFramePr/>
          <p:nvPr>
            <p:extLst>
              <p:ext uri="{D42A27DB-BD31-4B8C-83A1-F6EECF244321}">
                <p14:modId xmlns:p14="http://schemas.microsoft.com/office/powerpoint/2010/main" val="2045250251"/>
              </p:ext>
            </p:extLst>
          </p:nvPr>
        </p:nvGraphicFramePr>
        <p:xfrm>
          <a:off x="755576" y="1916832"/>
          <a:ext cx="7272808" cy="37444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65026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200022"/>
                </a:solidFill>
              </a:rPr>
              <a:t>大綱</a:t>
            </a:r>
            <a:endParaRPr lang="zh-TW" altLang="en-US" dirty="0"/>
          </a:p>
        </p:txBody>
      </p:sp>
      <p:graphicFrame>
        <p:nvGraphicFramePr>
          <p:cNvPr id="5" name="資料庫圖表 4"/>
          <p:cNvGraphicFramePr/>
          <p:nvPr>
            <p:extLst>
              <p:ext uri="{D42A27DB-BD31-4B8C-83A1-F6EECF244321}">
                <p14:modId xmlns:p14="http://schemas.microsoft.com/office/powerpoint/2010/main" val="243795299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3677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horz"/>
          <a:lstStyle/>
          <a:p>
            <a:pPr marL="457200" indent="-457200"/>
            <a:r>
              <a:rPr lang="zh-TW" altLang="en-US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本校自民國</a:t>
            </a:r>
            <a:r>
              <a:rPr lang="en-US" altLang="zh-TW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6</a:t>
            </a:r>
            <a:r>
              <a:rPr lang="zh-TW" altLang="en-US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年成立，</a:t>
            </a:r>
            <a:r>
              <a:rPr lang="zh-TW" altLang="en-US" dirty="0" smtClean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校友大多數任職於</a:t>
            </a:r>
            <a:r>
              <a:rPr lang="zh-TW" altLang="en-US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金融、商務</a:t>
            </a:r>
            <a:r>
              <a:rPr lang="zh-TW" altLang="en-US" dirty="0" smtClean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機構。</a:t>
            </a:r>
            <a:endParaRPr lang="en-US" altLang="zh-TW" dirty="0">
              <a:solidFill>
                <a:schemeClr val="tx2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indent="-457200"/>
            <a:r>
              <a:rPr lang="zh-TW" altLang="en-US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本校於</a:t>
            </a:r>
            <a:r>
              <a:rPr lang="en-US" altLang="zh-TW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103</a:t>
            </a:r>
            <a:r>
              <a:rPr lang="zh-TW" altLang="en-US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lang="en-US" altLang="zh-TW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8</a:t>
            </a:r>
            <a:r>
              <a:rPr lang="zh-TW" altLang="en-US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月奉准改名為「國立臺北商業大學」，分設財經、管理及創新經營等</a:t>
            </a:r>
            <a:r>
              <a:rPr lang="en-US" altLang="zh-TW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</a:t>
            </a:r>
            <a:r>
              <a:rPr lang="zh-TW" altLang="en-US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個學院。</a:t>
            </a:r>
            <a:endParaRPr lang="en-US" altLang="zh-TW" dirty="0">
              <a:solidFill>
                <a:schemeClr val="tx2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indent="-457200"/>
            <a:r>
              <a:rPr lang="zh-TW" altLang="en-US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目前職員</a:t>
            </a:r>
            <a:r>
              <a:rPr lang="en-US" altLang="zh-TW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97</a:t>
            </a:r>
            <a:r>
              <a:rPr lang="zh-TW" altLang="en-US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人、約僱</a:t>
            </a:r>
            <a:r>
              <a:rPr lang="en-US" altLang="zh-TW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111</a:t>
            </a:r>
            <a:r>
              <a:rPr lang="zh-TW" altLang="en-US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人、專兼任老師</a:t>
            </a:r>
            <a:r>
              <a:rPr lang="en-US" altLang="zh-TW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688</a:t>
            </a:r>
            <a:r>
              <a:rPr lang="zh-TW" altLang="en-US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人、全校學生人數</a:t>
            </a:r>
            <a:r>
              <a:rPr lang="en-US" altLang="zh-TW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9581</a:t>
            </a:r>
            <a:r>
              <a:rPr lang="zh-TW" altLang="en-US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人</a:t>
            </a:r>
            <a:r>
              <a:rPr lang="zh-TW" altLang="en-US" dirty="0" smtClean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3</a:t>
            </a:fld>
            <a:endParaRPr lang="zh-TW" altLang="en-US"/>
          </a:p>
        </p:txBody>
      </p:sp>
      <p:grpSp>
        <p:nvGrpSpPr>
          <p:cNvPr id="7" name="群組 6"/>
          <p:cNvGrpSpPr/>
          <p:nvPr/>
        </p:nvGrpSpPr>
        <p:grpSpPr>
          <a:xfrm>
            <a:off x="0" y="716208"/>
            <a:ext cx="4393403" cy="523220"/>
            <a:chOff x="0" y="716208"/>
            <a:chExt cx="4393403" cy="523220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16208"/>
              <a:ext cx="3886203" cy="506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文字方塊 13"/>
            <p:cNvSpPr txBox="1">
              <a:spLocks noChangeArrowheads="1"/>
            </p:cNvSpPr>
            <p:nvPr/>
          </p:nvSpPr>
          <p:spPr bwMode="auto">
            <a:xfrm>
              <a:off x="179512" y="716208"/>
              <a:ext cx="386849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TW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5pPr>
              <a:lvl6pPr marL="22860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6pPr>
              <a:lvl7pPr marL="27432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7pPr>
              <a:lvl8pPr marL="32004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8pPr>
              <a:lvl9pPr marL="36576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9pPr>
            </a:lstStyle>
            <a:p>
              <a:r>
                <a:rPr lang="zh-TW" altLang="en-US" sz="280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學校</a:t>
              </a:r>
              <a:r>
                <a:rPr lang="zh-TW" altLang="en-US" sz="28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介紹</a:t>
              </a:r>
              <a:r>
                <a:rPr lang="en-US" altLang="zh-TW" sz="28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(1)</a:t>
              </a:r>
              <a:endParaRPr lang="zh-TW" altLang="en-US" sz="2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pic>
          <p:nvPicPr>
            <p:cNvPr id="10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3966" y="725007"/>
              <a:ext cx="579437" cy="506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14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horz">
            <a:normAutofit fontScale="47500" lnSpcReduction="20000"/>
          </a:bodyPr>
          <a:lstStyle/>
          <a:p>
            <a:r>
              <a:rPr lang="zh-TW" altLang="en-US" dirty="0"/>
              <a:t>本校「三學院一中心」之架構如下：</a:t>
            </a:r>
          </a:p>
          <a:p>
            <a:r>
              <a:rPr lang="en-US" altLang="zh-TW" dirty="0"/>
              <a:t>(</a:t>
            </a:r>
            <a:r>
              <a:rPr lang="zh-TW" altLang="en-US" dirty="0"/>
              <a:t>一</a:t>
            </a:r>
            <a:r>
              <a:rPr lang="en-US" altLang="zh-TW" dirty="0"/>
              <a:t>)</a:t>
            </a:r>
            <a:r>
              <a:rPr lang="zh-TW" altLang="en-US" dirty="0"/>
              <a:t>財經學院</a:t>
            </a:r>
            <a:r>
              <a:rPr lang="en-US" altLang="zh-TW" dirty="0"/>
              <a:t>(</a:t>
            </a:r>
            <a:r>
              <a:rPr lang="zh-TW" altLang="en-US" dirty="0"/>
              <a:t>在台北校區</a:t>
            </a:r>
            <a:r>
              <a:rPr lang="en-US" altLang="zh-TW" dirty="0"/>
              <a:t>)</a:t>
            </a:r>
          </a:p>
          <a:p>
            <a:r>
              <a:rPr lang="en-US" altLang="zh-TW" dirty="0"/>
              <a:t>1</a:t>
            </a:r>
            <a:r>
              <a:rPr lang="zh-TW" altLang="en-US" dirty="0"/>
              <a:t>、財經博士班</a:t>
            </a:r>
          </a:p>
          <a:p>
            <a:r>
              <a:rPr lang="en-US" altLang="zh-TW" dirty="0"/>
              <a:t>2</a:t>
            </a:r>
            <a:r>
              <a:rPr lang="zh-TW" altLang="en-US" dirty="0"/>
              <a:t>、會計資訊系（會計資訊系會計財稅碩士班）</a:t>
            </a:r>
          </a:p>
          <a:p>
            <a:r>
              <a:rPr lang="en-US" altLang="zh-TW" dirty="0"/>
              <a:t>3</a:t>
            </a:r>
            <a:r>
              <a:rPr lang="zh-TW" altLang="en-US" dirty="0"/>
              <a:t>、財務金融系（財務金融系碩士班）</a:t>
            </a:r>
          </a:p>
          <a:p>
            <a:r>
              <a:rPr lang="en-US" altLang="zh-TW" dirty="0"/>
              <a:t>4</a:t>
            </a:r>
            <a:r>
              <a:rPr lang="zh-TW" altLang="en-US" dirty="0"/>
              <a:t>、財政稅務系（財政稅務系碩士班）</a:t>
            </a:r>
          </a:p>
          <a:p>
            <a:r>
              <a:rPr lang="en-US" altLang="zh-TW" dirty="0"/>
              <a:t>5</a:t>
            </a:r>
            <a:r>
              <a:rPr lang="zh-TW" altLang="en-US" dirty="0"/>
              <a:t>、國際商務系（國際商務系碩士班）</a:t>
            </a:r>
          </a:p>
          <a:p>
            <a:r>
              <a:rPr lang="en-US" altLang="zh-TW" dirty="0"/>
              <a:t>6</a:t>
            </a:r>
            <a:r>
              <a:rPr lang="zh-TW" altLang="en-US" dirty="0"/>
              <a:t>、貿易實務法律暨談判碩士學位學程</a:t>
            </a:r>
          </a:p>
          <a:p>
            <a:r>
              <a:rPr lang="en-US" altLang="zh-TW" dirty="0"/>
              <a:t>(</a:t>
            </a:r>
            <a:r>
              <a:rPr lang="zh-TW" altLang="en-US" dirty="0"/>
              <a:t>二</a:t>
            </a:r>
            <a:r>
              <a:rPr lang="en-US" altLang="zh-TW" dirty="0"/>
              <a:t>)</a:t>
            </a:r>
            <a:r>
              <a:rPr lang="zh-TW" altLang="en-US" dirty="0"/>
              <a:t>管理學院</a:t>
            </a:r>
            <a:r>
              <a:rPr lang="en-US" altLang="zh-TW" dirty="0"/>
              <a:t>(</a:t>
            </a:r>
            <a:r>
              <a:rPr lang="zh-TW" altLang="en-US" dirty="0"/>
              <a:t>在台北校區</a:t>
            </a:r>
            <a:r>
              <a:rPr lang="en-US" altLang="zh-TW" dirty="0"/>
              <a:t>)</a:t>
            </a:r>
          </a:p>
          <a:p>
            <a:r>
              <a:rPr lang="en-US" altLang="zh-TW" dirty="0"/>
              <a:t>1</a:t>
            </a:r>
            <a:r>
              <a:rPr lang="zh-TW" altLang="en-US" dirty="0"/>
              <a:t>、資訊與決策科學研究所</a:t>
            </a:r>
          </a:p>
          <a:p>
            <a:r>
              <a:rPr lang="en-US" altLang="zh-TW" dirty="0"/>
              <a:t>2</a:t>
            </a:r>
            <a:r>
              <a:rPr lang="zh-TW" altLang="en-US" dirty="0"/>
              <a:t>、企業管理系（企業管理系碩士班、企業管理系</a:t>
            </a:r>
            <a:r>
              <a:rPr lang="en-US" altLang="zh-TW" dirty="0"/>
              <a:t>EMBA</a:t>
            </a:r>
            <a:r>
              <a:rPr lang="zh-TW" altLang="en-US" dirty="0"/>
              <a:t>在職專班）</a:t>
            </a:r>
          </a:p>
          <a:p>
            <a:r>
              <a:rPr lang="en-US" altLang="zh-TW" dirty="0"/>
              <a:t>3</a:t>
            </a:r>
            <a:r>
              <a:rPr lang="zh-TW" altLang="en-US" dirty="0"/>
              <a:t>、資訊管理系</a:t>
            </a:r>
            <a:r>
              <a:rPr lang="en-US" altLang="zh-TW" dirty="0"/>
              <a:t>(</a:t>
            </a:r>
            <a:r>
              <a:rPr lang="zh-TW" altLang="en-US" dirty="0"/>
              <a:t>人工智慧與商業應用碩士班</a:t>
            </a:r>
            <a:r>
              <a:rPr lang="en-US" altLang="zh-TW" dirty="0"/>
              <a:t>)</a:t>
            </a:r>
          </a:p>
          <a:p>
            <a:r>
              <a:rPr lang="en-US" altLang="zh-TW" dirty="0"/>
              <a:t>4</a:t>
            </a:r>
            <a:r>
              <a:rPr lang="zh-TW" altLang="en-US" dirty="0"/>
              <a:t>、應用外語系</a:t>
            </a:r>
          </a:p>
          <a:p>
            <a:r>
              <a:rPr lang="en-US" altLang="zh-TW" dirty="0"/>
              <a:t>(</a:t>
            </a:r>
            <a:r>
              <a:rPr lang="zh-TW" altLang="en-US" dirty="0"/>
              <a:t>三</a:t>
            </a:r>
            <a:r>
              <a:rPr lang="en-US" altLang="zh-TW" dirty="0"/>
              <a:t>)</a:t>
            </a:r>
            <a:r>
              <a:rPr lang="zh-TW" altLang="en-US" dirty="0"/>
              <a:t>創新設計與經營學院</a:t>
            </a:r>
            <a:r>
              <a:rPr lang="en-US" altLang="zh-TW" dirty="0"/>
              <a:t>(</a:t>
            </a:r>
            <a:r>
              <a:rPr lang="zh-TW" altLang="en-US" dirty="0"/>
              <a:t>在桃園校區</a:t>
            </a:r>
            <a:r>
              <a:rPr lang="en-US" altLang="zh-TW" dirty="0"/>
              <a:t>)</a:t>
            </a:r>
          </a:p>
          <a:p>
            <a:r>
              <a:rPr lang="en-US" altLang="zh-TW" dirty="0"/>
              <a:t>1</a:t>
            </a:r>
            <a:r>
              <a:rPr lang="zh-TW" altLang="en-US" dirty="0"/>
              <a:t>、創意設計與經營研究所</a:t>
            </a:r>
          </a:p>
          <a:p>
            <a:r>
              <a:rPr lang="en-US" altLang="zh-TW" dirty="0"/>
              <a:t>2</a:t>
            </a:r>
            <a:r>
              <a:rPr lang="zh-TW" altLang="en-US" dirty="0"/>
              <a:t>、商業設計管理系</a:t>
            </a:r>
          </a:p>
          <a:p>
            <a:r>
              <a:rPr lang="en-US" altLang="zh-TW" dirty="0"/>
              <a:t>3</a:t>
            </a:r>
            <a:r>
              <a:rPr lang="zh-TW" altLang="en-US" dirty="0"/>
              <a:t>、創意科技與產品設計系</a:t>
            </a:r>
          </a:p>
          <a:p>
            <a:r>
              <a:rPr lang="en-US" altLang="zh-TW" dirty="0"/>
              <a:t>4</a:t>
            </a:r>
            <a:r>
              <a:rPr lang="zh-TW" altLang="en-US" dirty="0"/>
              <a:t>、數位多媒體設計系</a:t>
            </a:r>
          </a:p>
          <a:p>
            <a:r>
              <a:rPr lang="en-US" altLang="zh-TW" dirty="0"/>
              <a:t>(</a:t>
            </a:r>
            <a:r>
              <a:rPr lang="zh-TW" altLang="en-US" dirty="0"/>
              <a:t>四</a:t>
            </a:r>
            <a:r>
              <a:rPr lang="en-US" altLang="zh-TW" dirty="0"/>
              <a:t>)</a:t>
            </a:r>
            <a:r>
              <a:rPr lang="zh-TW" altLang="en-US" dirty="0"/>
              <a:t>通識教育中心</a:t>
            </a:r>
            <a:r>
              <a:rPr lang="en-US" altLang="zh-TW" dirty="0"/>
              <a:t>(</a:t>
            </a:r>
            <a:r>
              <a:rPr lang="zh-TW" altLang="en-US" dirty="0"/>
              <a:t>在台北校區</a:t>
            </a:r>
            <a:r>
              <a:rPr lang="en-US" altLang="zh-TW" dirty="0"/>
              <a:t>) 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4</a:t>
            </a:fld>
            <a:endParaRPr lang="zh-TW" altLang="en-US"/>
          </a:p>
        </p:txBody>
      </p:sp>
      <p:grpSp>
        <p:nvGrpSpPr>
          <p:cNvPr id="6" name="群組 5"/>
          <p:cNvGrpSpPr/>
          <p:nvPr/>
        </p:nvGrpSpPr>
        <p:grpSpPr>
          <a:xfrm>
            <a:off x="0" y="716208"/>
            <a:ext cx="4393403" cy="954107"/>
            <a:chOff x="0" y="716208"/>
            <a:chExt cx="4393403" cy="954107"/>
          </a:xfrm>
        </p:grpSpPr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16208"/>
              <a:ext cx="3886203" cy="506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文字方塊 13"/>
            <p:cNvSpPr txBox="1">
              <a:spLocks noChangeArrowheads="1"/>
            </p:cNvSpPr>
            <p:nvPr/>
          </p:nvSpPr>
          <p:spPr bwMode="auto">
            <a:xfrm>
              <a:off x="179512" y="716208"/>
              <a:ext cx="3868492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TW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5pPr>
              <a:lvl6pPr marL="22860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6pPr>
              <a:lvl7pPr marL="27432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7pPr>
              <a:lvl8pPr marL="32004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8pPr>
              <a:lvl9pPr marL="36576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9pPr>
            </a:lstStyle>
            <a:p>
              <a:r>
                <a:rPr lang="zh-TW" altLang="en-US" sz="280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學校</a:t>
              </a:r>
              <a:r>
                <a:rPr lang="zh-TW" altLang="en-US" sz="28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介紹</a:t>
              </a:r>
              <a:r>
                <a:rPr lang="en-US" altLang="zh-TW" sz="28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(2)</a:t>
              </a:r>
              <a:endParaRPr lang="zh-TW" altLang="en-US" sz="2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endParaRPr lang="zh-TW" altLang="en-US" sz="2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pic>
          <p:nvPicPr>
            <p:cNvPr id="9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3966" y="725007"/>
              <a:ext cx="579437" cy="506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0150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horz"/>
          <a:lstStyle/>
          <a:p>
            <a:pPr marL="457200" indent="-457200"/>
            <a:r>
              <a:rPr lang="zh-TW" altLang="en-US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組織現況及業務</a:t>
            </a:r>
            <a:r>
              <a:rPr lang="en-US" altLang="zh-TW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zh-TW" altLang="en-US" sz="3200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本校組織章程分為行政資訊組及系統網路組</a:t>
            </a:r>
            <a:endParaRPr lang="en-US" altLang="zh-TW" sz="3200" dirty="0">
              <a:solidFill>
                <a:schemeClr val="tx2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zh-TW" altLang="en-US" sz="3200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現有主任、行政資訊組長、技正、技佐、系統分析師各一人、程式設計師四人及程式設計員二人，共</a:t>
            </a:r>
            <a:r>
              <a:rPr lang="en-US" altLang="zh-TW" sz="3200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12</a:t>
            </a:r>
            <a:r>
              <a:rPr lang="zh-TW" altLang="en-US" sz="3200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人</a:t>
            </a:r>
            <a:endParaRPr lang="en-US" altLang="zh-TW" sz="3200" dirty="0">
              <a:solidFill>
                <a:schemeClr val="tx2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zh-TW" altLang="en-US" sz="3200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目前系統分析師派駐桃園校區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5</a:t>
            </a:fld>
            <a:endParaRPr lang="zh-TW" altLang="en-US"/>
          </a:p>
        </p:txBody>
      </p:sp>
      <p:grpSp>
        <p:nvGrpSpPr>
          <p:cNvPr id="6" name="群組 5"/>
          <p:cNvGrpSpPr/>
          <p:nvPr/>
        </p:nvGrpSpPr>
        <p:grpSpPr>
          <a:xfrm>
            <a:off x="0" y="716208"/>
            <a:ext cx="4644008" cy="954107"/>
            <a:chOff x="0" y="716208"/>
            <a:chExt cx="4393403" cy="954107"/>
          </a:xfrm>
        </p:grpSpPr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16208"/>
              <a:ext cx="3886203" cy="506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文字方塊 13"/>
            <p:cNvSpPr txBox="1">
              <a:spLocks noChangeArrowheads="1"/>
            </p:cNvSpPr>
            <p:nvPr/>
          </p:nvSpPr>
          <p:spPr bwMode="auto">
            <a:xfrm>
              <a:off x="179512" y="716208"/>
              <a:ext cx="3868492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TW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5pPr>
              <a:lvl6pPr marL="22860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6pPr>
              <a:lvl7pPr marL="27432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7pPr>
              <a:lvl8pPr marL="32004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8pPr>
              <a:lvl9pPr marL="36576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9pPr>
            </a:lstStyle>
            <a:p>
              <a:r>
                <a:rPr lang="zh-TW" altLang="en-US" sz="280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資訊與網路</a:t>
              </a:r>
              <a:r>
                <a:rPr lang="zh-TW" altLang="en-US" sz="28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中心介紹</a:t>
              </a:r>
              <a:r>
                <a:rPr lang="en-US" altLang="zh-TW" sz="280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(1)</a:t>
              </a:r>
              <a:endParaRPr lang="zh-TW" altLang="en-US" sz="2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endParaRPr lang="zh-TW" altLang="en-US" sz="2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pic>
          <p:nvPicPr>
            <p:cNvPr id="9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3966" y="725007"/>
              <a:ext cx="579437" cy="506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5709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horz"/>
          <a:lstStyle/>
          <a:p>
            <a:pPr marL="457200" indent="-457200"/>
            <a:r>
              <a:rPr lang="zh-TW" altLang="en-US" sz="4000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主要行政目標</a:t>
            </a:r>
            <a:r>
              <a:rPr lang="en-US" altLang="zh-TW" sz="4000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zh-TW" altLang="en-US" sz="3600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支援各學部教學活動</a:t>
            </a:r>
            <a:endParaRPr lang="en-US" altLang="zh-TW" sz="3600" dirty="0">
              <a:solidFill>
                <a:schemeClr val="tx2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zh-TW" altLang="en-US" sz="3600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確保網路通訊安全品質</a:t>
            </a:r>
            <a:endParaRPr lang="en-US" altLang="zh-TW" sz="3600" dirty="0">
              <a:solidFill>
                <a:schemeClr val="tx2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zh-TW" altLang="en-US" sz="3600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持續推動校務行政</a:t>
            </a:r>
            <a:r>
              <a:rPr lang="zh-TW" altLang="en-US" sz="3600" dirty="0" smtClean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電腦化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6</a:t>
            </a:fld>
            <a:endParaRPr lang="zh-TW" altLang="en-US"/>
          </a:p>
        </p:txBody>
      </p:sp>
      <p:grpSp>
        <p:nvGrpSpPr>
          <p:cNvPr id="6" name="群組 5"/>
          <p:cNvGrpSpPr/>
          <p:nvPr/>
        </p:nvGrpSpPr>
        <p:grpSpPr>
          <a:xfrm>
            <a:off x="0" y="716208"/>
            <a:ext cx="4644008" cy="954107"/>
            <a:chOff x="0" y="716208"/>
            <a:chExt cx="4393403" cy="954107"/>
          </a:xfrm>
        </p:grpSpPr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16208"/>
              <a:ext cx="3886203" cy="506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文字方塊 13"/>
            <p:cNvSpPr txBox="1">
              <a:spLocks noChangeArrowheads="1"/>
            </p:cNvSpPr>
            <p:nvPr/>
          </p:nvSpPr>
          <p:spPr bwMode="auto">
            <a:xfrm>
              <a:off x="179512" y="716208"/>
              <a:ext cx="3868492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TW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5pPr>
              <a:lvl6pPr marL="22860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6pPr>
              <a:lvl7pPr marL="27432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7pPr>
              <a:lvl8pPr marL="32004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8pPr>
              <a:lvl9pPr marL="36576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9pPr>
            </a:lstStyle>
            <a:p>
              <a:r>
                <a:rPr lang="zh-TW" altLang="en-US" sz="280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資訊與網路</a:t>
              </a:r>
              <a:r>
                <a:rPr lang="zh-TW" altLang="en-US" sz="28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中心介紹</a:t>
              </a:r>
              <a:r>
                <a:rPr lang="en-US" altLang="zh-TW" sz="28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(2)</a:t>
              </a:r>
              <a:endParaRPr lang="zh-TW" altLang="en-US" sz="2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endParaRPr lang="zh-TW" altLang="en-US" sz="2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pic>
          <p:nvPicPr>
            <p:cNvPr id="9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3966" y="725007"/>
              <a:ext cx="579437" cy="506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4077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標題 49"/>
          <p:cNvSpPr>
            <a:spLocks noGrp="1"/>
          </p:cNvSpPr>
          <p:nvPr>
            <p:ph type="title"/>
          </p:nvPr>
        </p:nvSpPr>
        <p:spPr>
          <a:effectLst>
            <a:softEdge rad="63500"/>
          </a:effectLst>
        </p:spPr>
        <p:txBody>
          <a:bodyPr/>
          <a:lstStyle/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3DA0BB7-265A-403C-9275-D587AB510EDC}" type="slidenum">
              <a:rPr lang="zh-TW" altLang="en-US" sz="1050" smtClean="0"/>
              <a:pPr/>
              <a:t>7</a:t>
            </a:fld>
            <a:endParaRPr lang="zh-TW" altLang="en-US" sz="1050" dirty="0"/>
          </a:p>
        </p:txBody>
      </p:sp>
      <p:grpSp>
        <p:nvGrpSpPr>
          <p:cNvPr id="1057" name="群組 1056"/>
          <p:cNvGrpSpPr/>
          <p:nvPr/>
        </p:nvGrpSpPr>
        <p:grpSpPr>
          <a:xfrm>
            <a:off x="0" y="716208"/>
            <a:ext cx="4393403" cy="523220"/>
            <a:chOff x="0" y="716208"/>
            <a:chExt cx="4393403" cy="523220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16208"/>
              <a:ext cx="3886203" cy="506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" name="文字方塊 13"/>
            <p:cNvSpPr txBox="1">
              <a:spLocks noChangeArrowheads="1"/>
            </p:cNvSpPr>
            <p:nvPr/>
          </p:nvSpPr>
          <p:spPr bwMode="auto">
            <a:xfrm>
              <a:off x="179512" y="716208"/>
              <a:ext cx="386849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TW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5pPr>
              <a:lvl6pPr marL="22860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6pPr>
              <a:lvl7pPr marL="27432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7pPr>
              <a:lvl8pPr marL="32004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8pPr>
              <a:lvl9pPr marL="36576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9pPr>
            </a:lstStyle>
            <a:p>
              <a:r>
                <a:rPr lang="zh-TW" altLang="en-US" sz="280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資訊</a:t>
              </a:r>
              <a:r>
                <a:rPr lang="zh-TW" altLang="en-US" sz="28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業務</a:t>
              </a:r>
              <a:r>
                <a:rPr lang="en-US" altLang="zh-TW" sz="28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(1)</a:t>
              </a:r>
              <a:endParaRPr lang="zh-TW" altLang="en-US" sz="2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3966" y="725007"/>
              <a:ext cx="579437" cy="506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" name="圖片 1"/>
          <p:cNvPicPr>
            <a:picLocks noChangeAspect="1"/>
          </p:cNvPicPr>
          <p:nvPr/>
        </p:nvPicPr>
        <p:blipFill rotWithShape="1"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00"/>
          <a:stretch/>
        </p:blipFill>
        <p:spPr>
          <a:xfrm>
            <a:off x="3813966" y="3255525"/>
            <a:ext cx="1336140" cy="1068912"/>
          </a:xfrm>
          <a:prstGeom prst="rect">
            <a:avLst/>
          </a:prstGeom>
        </p:spPr>
      </p:pic>
      <p:cxnSp>
        <p:nvCxnSpPr>
          <p:cNvPr id="7" name="直線接點 6"/>
          <p:cNvCxnSpPr>
            <a:endCxn id="2" idx="1"/>
          </p:cNvCxnSpPr>
          <p:nvPr/>
        </p:nvCxnSpPr>
        <p:spPr>
          <a:xfrm>
            <a:off x="409542" y="3789981"/>
            <a:ext cx="3404424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接點 11"/>
          <p:cNvCxnSpPr>
            <a:stCxn id="2" idx="3"/>
          </p:cNvCxnSpPr>
          <p:nvPr/>
        </p:nvCxnSpPr>
        <p:spPr>
          <a:xfrm flipV="1">
            <a:off x="5150106" y="3779672"/>
            <a:ext cx="3657666" cy="10309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接點 15"/>
          <p:cNvCxnSpPr>
            <a:endCxn id="2" idx="0"/>
          </p:cNvCxnSpPr>
          <p:nvPr/>
        </p:nvCxnSpPr>
        <p:spPr>
          <a:xfrm>
            <a:off x="4462038" y="1527259"/>
            <a:ext cx="19998" cy="1728266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接點 18"/>
          <p:cNvCxnSpPr>
            <a:stCxn id="2" idx="2"/>
          </p:cNvCxnSpPr>
          <p:nvPr/>
        </p:nvCxnSpPr>
        <p:spPr>
          <a:xfrm flipH="1">
            <a:off x="4481895" y="4324437"/>
            <a:ext cx="141" cy="179510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字方塊 35"/>
          <p:cNvSpPr txBox="1"/>
          <p:nvPr/>
        </p:nvSpPr>
        <p:spPr>
          <a:xfrm>
            <a:off x="2090060" y="3211989"/>
            <a:ext cx="1618089" cy="523220"/>
          </a:xfrm>
          <a:prstGeom prst="rect">
            <a:avLst/>
          </a:prstGeom>
          <a:solidFill>
            <a:srgbClr val="EEECE1">
              <a:alpha val="60000"/>
            </a:srgbClr>
          </a:solidFill>
        </p:spPr>
        <p:txBody>
          <a:bodyPr wrap="square" rtlCol="0">
            <a:spAutoFit/>
          </a:bodyPr>
          <a:lstStyle/>
          <a:p>
            <a:r>
              <a:rPr lang="zh-TW" altLang="en-US" sz="2800" b="1" dirty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資訊安全</a:t>
            </a:r>
          </a:p>
        </p:txBody>
      </p:sp>
      <p:sp>
        <p:nvSpPr>
          <p:cNvPr id="38" name="矩形 37"/>
          <p:cNvSpPr/>
          <p:nvPr/>
        </p:nvSpPr>
        <p:spPr>
          <a:xfrm>
            <a:off x="5148064" y="3284984"/>
            <a:ext cx="1872208" cy="523220"/>
          </a:xfrm>
          <a:prstGeom prst="rect">
            <a:avLst/>
          </a:prstGeom>
          <a:solidFill>
            <a:srgbClr val="EEECE1">
              <a:alpha val="60000"/>
            </a:srgbClr>
          </a:solidFill>
        </p:spPr>
        <p:txBody>
          <a:bodyPr wrap="square">
            <a:spAutoFit/>
          </a:bodyPr>
          <a:lstStyle/>
          <a:p>
            <a:r>
              <a:rPr lang="zh-TW" altLang="en-US" sz="2800" b="1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遠端服務</a:t>
            </a:r>
            <a:endParaRPr lang="zh-TW" altLang="en-US" sz="2800" b="1" dirty="0">
              <a:solidFill>
                <a:schemeClr val="tx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5" name="文字方塊 74"/>
          <p:cNvSpPr txBox="1"/>
          <p:nvPr/>
        </p:nvSpPr>
        <p:spPr>
          <a:xfrm>
            <a:off x="2113814" y="3818941"/>
            <a:ext cx="1700011" cy="523220"/>
          </a:xfrm>
          <a:prstGeom prst="rect">
            <a:avLst/>
          </a:prstGeom>
          <a:solidFill>
            <a:srgbClr val="EEECE1">
              <a:alpha val="60000"/>
            </a:srgbClr>
          </a:solidFill>
        </p:spPr>
        <p:txBody>
          <a:bodyPr wrap="square" rtlCol="0">
            <a:spAutoFit/>
          </a:bodyPr>
          <a:lstStyle/>
          <a:p>
            <a:r>
              <a:rPr lang="zh-TW" altLang="en-US" sz="2800" b="1" dirty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網路建設</a:t>
            </a:r>
          </a:p>
        </p:txBody>
      </p:sp>
      <p:sp>
        <p:nvSpPr>
          <p:cNvPr id="76" name="文字方塊 75"/>
          <p:cNvSpPr txBox="1"/>
          <p:nvPr/>
        </p:nvSpPr>
        <p:spPr>
          <a:xfrm>
            <a:off x="5148063" y="3820978"/>
            <a:ext cx="1702195" cy="523220"/>
          </a:xfrm>
          <a:prstGeom prst="rect">
            <a:avLst/>
          </a:prstGeom>
          <a:solidFill>
            <a:srgbClr val="EEECE1">
              <a:alpha val="60000"/>
            </a:srgbClr>
          </a:solidFill>
        </p:spPr>
        <p:txBody>
          <a:bodyPr wrap="square" rtlCol="0">
            <a:spAutoFit/>
          </a:bodyPr>
          <a:lstStyle/>
          <a:p>
            <a:r>
              <a:rPr lang="zh-TW" altLang="en-US" sz="2800" b="1" dirty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系統開發</a:t>
            </a:r>
          </a:p>
        </p:txBody>
      </p:sp>
      <p:pic>
        <p:nvPicPr>
          <p:cNvPr id="1026" name="Picture 2" descr="http://isotrack.org/images/ISO2700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992" y="1732950"/>
            <a:ext cx="2683967" cy="1228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群組 16"/>
          <p:cNvGrpSpPr/>
          <p:nvPr/>
        </p:nvGrpSpPr>
        <p:grpSpPr>
          <a:xfrm>
            <a:off x="5076056" y="4526945"/>
            <a:ext cx="1630187" cy="1288374"/>
            <a:chOff x="5030045" y="4526945"/>
            <a:chExt cx="1630187" cy="1288374"/>
          </a:xfrm>
        </p:grpSpPr>
        <p:pic>
          <p:nvPicPr>
            <p:cNvPr id="4" name="圖片 3"/>
            <p:cNvPicPr>
              <a:picLocks noChangeAspect="1"/>
            </p:cNvPicPr>
            <p:nvPr/>
          </p:nvPicPr>
          <p:blipFill rotWithShape="1">
            <a:blip r:embed="rId7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51" t="17450" r="17451" b="31101"/>
            <a:stretch/>
          </p:blipFill>
          <p:spPr>
            <a:xfrm>
              <a:off x="5030045" y="4526945"/>
              <a:ext cx="1630187" cy="1288374"/>
            </a:xfrm>
            <a:prstGeom prst="rect">
              <a:avLst/>
            </a:prstGeom>
          </p:spPr>
        </p:pic>
        <p:sp>
          <p:nvSpPr>
            <p:cNvPr id="5" name="文字方塊 4"/>
            <p:cNvSpPr txBox="1"/>
            <p:nvPr/>
          </p:nvSpPr>
          <p:spPr>
            <a:xfrm>
              <a:off x="5148064" y="4816363"/>
              <a:ext cx="136815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免學費</a:t>
              </a:r>
              <a:r>
                <a:rPr lang="en-US" altLang="zh-TW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/</a:t>
              </a:r>
            </a:p>
            <a:p>
              <a:pPr algn="ctr"/>
              <a:r>
                <a:rPr lang="zh-TW" altLang="en-US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就學優待</a:t>
              </a:r>
              <a:r>
                <a:rPr lang="en-US" altLang="zh-TW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/</a:t>
              </a:r>
              <a:r>
                <a:rPr lang="zh-TW" altLang="en-US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弱勢助學金</a:t>
              </a:r>
              <a:endPara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18" name="群組 17"/>
          <p:cNvGrpSpPr/>
          <p:nvPr/>
        </p:nvGrpSpPr>
        <p:grpSpPr>
          <a:xfrm>
            <a:off x="6706243" y="4361034"/>
            <a:ext cx="1630187" cy="1288374"/>
            <a:chOff x="6660232" y="4361034"/>
            <a:chExt cx="1630187" cy="1288374"/>
          </a:xfrm>
        </p:grpSpPr>
        <p:pic>
          <p:nvPicPr>
            <p:cNvPr id="125" name="圖片 124"/>
            <p:cNvPicPr>
              <a:picLocks noChangeAspect="1"/>
            </p:cNvPicPr>
            <p:nvPr/>
          </p:nvPicPr>
          <p:blipFill rotWithShape="1">
            <a:blip r:embed="rId7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51" t="17450" r="17451" b="31101"/>
            <a:stretch/>
          </p:blipFill>
          <p:spPr>
            <a:xfrm>
              <a:off x="6660232" y="4361034"/>
              <a:ext cx="1630187" cy="1288374"/>
            </a:xfrm>
            <a:prstGeom prst="rect">
              <a:avLst/>
            </a:prstGeom>
          </p:spPr>
        </p:pic>
        <p:sp>
          <p:nvSpPr>
            <p:cNvPr id="129" name="文字方塊 128"/>
            <p:cNvSpPr txBox="1"/>
            <p:nvPr/>
          </p:nvSpPr>
          <p:spPr>
            <a:xfrm>
              <a:off x="6791249" y="4725144"/>
              <a:ext cx="13681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專進教學評量資訊系統</a:t>
              </a:r>
              <a:endPara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pic>
        <p:nvPicPr>
          <p:cNvPr id="20" name="圖片 19"/>
          <p:cNvPicPr>
            <a:picLocks noChangeAspect="1"/>
          </p:cNvPicPr>
          <p:nvPr/>
        </p:nvPicPr>
        <p:blipFill rotWithShape="1">
          <a:blip r:embed="rId8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00"/>
          <a:stretch/>
        </p:blipFill>
        <p:spPr>
          <a:xfrm>
            <a:off x="406584" y="4361034"/>
            <a:ext cx="1700808" cy="1457584"/>
          </a:xfrm>
          <a:prstGeom prst="rect">
            <a:avLst/>
          </a:prstGeom>
        </p:spPr>
      </p:pic>
      <p:sp>
        <p:nvSpPr>
          <p:cNvPr id="21" name="文字方塊 20"/>
          <p:cNvSpPr txBox="1"/>
          <p:nvPr/>
        </p:nvSpPr>
        <p:spPr>
          <a:xfrm>
            <a:off x="2124792" y="4725144"/>
            <a:ext cx="2357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提升網路通訊品質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6" name="文字方塊 145"/>
          <p:cNvSpPr txBox="1"/>
          <p:nvPr/>
        </p:nvSpPr>
        <p:spPr>
          <a:xfrm>
            <a:off x="2124792" y="5186809"/>
            <a:ext cx="2337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改善網路流量負載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22" name="圖片 21"/>
          <p:cNvPicPr>
            <a:picLocks noChangeAspect="1"/>
          </p:cNvPicPr>
          <p:nvPr/>
        </p:nvPicPr>
        <p:blipFill rotWithShape="1">
          <a:blip r:embed="rId9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250"/>
          <a:stretch/>
        </p:blipFill>
        <p:spPr>
          <a:xfrm>
            <a:off x="6837260" y="1666194"/>
            <a:ext cx="1832094" cy="1589331"/>
          </a:xfrm>
          <a:prstGeom prst="rect">
            <a:avLst/>
          </a:prstGeom>
        </p:spPr>
      </p:pic>
      <p:sp>
        <p:nvSpPr>
          <p:cNvPr id="28" name="文字方塊 27"/>
          <p:cNvSpPr txBox="1"/>
          <p:nvPr/>
        </p:nvSpPr>
        <p:spPr>
          <a:xfrm>
            <a:off x="4712597" y="1891746"/>
            <a:ext cx="2357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檔案傳輸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文字方塊 28"/>
          <p:cNvSpPr txBox="1"/>
          <p:nvPr/>
        </p:nvSpPr>
        <p:spPr>
          <a:xfrm>
            <a:off x="4712597" y="2347009"/>
            <a:ext cx="2357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VPN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網路通訊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30478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標題 49"/>
          <p:cNvSpPr>
            <a:spLocks noGrp="1"/>
          </p:cNvSpPr>
          <p:nvPr>
            <p:ph type="title"/>
          </p:nvPr>
        </p:nvSpPr>
        <p:spPr>
          <a:effectLst>
            <a:softEdge rad="63500"/>
          </a:effectLst>
        </p:spPr>
        <p:txBody>
          <a:bodyPr/>
          <a:lstStyle/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3DA0BB7-265A-403C-9275-D587AB510EDC}" type="slidenum">
              <a:rPr lang="zh-TW" altLang="en-US" sz="1050" smtClean="0"/>
              <a:pPr/>
              <a:t>8</a:t>
            </a:fld>
            <a:endParaRPr lang="zh-TW" altLang="en-US" sz="1050" dirty="0"/>
          </a:p>
        </p:txBody>
      </p:sp>
      <p:grpSp>
        <p:nvGrpSpPr>
          <p:cNvPr id="1057" name="群組 1056"/>
          <p:cNvGrpSpPr/>
          <p:nvPr/>
        </p:nvGrpSpPr>
        <p:grpSpPr>
          <a:xfrm>
            <a:off x="0" y="716208"/>
            <a:ext cx="4393403" cy="523220"/>
            <a:chOff x="0" y="716208"/>
            <a:chExt cx="4393403" cy="523220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16208"/>
              <a:ext cx="3886203" cy="506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" name="文字方塊 13"/>
            <p:cNvSpPr txBox="1">
              <a:spLocks noChangeArrowheads="1"/>
            </p:cNvSpPr>
            <p:nvPr/>
          </p:nvSpPr>
          <p:spPr bwMode="auto">
            <a:xfrm>
              <a:off x="179512" y="716208"/>
              <a:ext cx="386849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TW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5pPr>
              <a:lvl6pPr marL="22860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6pPr>
              <a:lvl7pPr marL="27432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7pPr>
              <a:lvl8pPr marL="32004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8pPr>
              <a:lvl9pPr marL="36576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9pPr>
            </a:lstStyle>
            <a:p>
              <a:r>
                <a:rPr lang="zh-TW" altLang="en-US" sz="280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資訊</a:t>
              </a:r>
              <a:r>
                <a:rPr lang="zh-TW" altLang="en-US" sz="28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業務</a:t>
              </a:r>
              <a:r>
                <a:rPr lang="en-US" altLang="zh-TW" sz="28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(2)</a:t>
              </a:r>
              <a:endParaRPr lang="zh-TW" altLang="en-US" sz="2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3966" y="725007"/>
              <a:ext cx="579437" cy="506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" name="圖片 1"/>
          <p:cNvPicPr>
            <a:picLocks noChangeAspect="1"/>
          </p:cNvPicPr>
          <p:nvPr/>
        </p:nvPicPr>
        <p:blipFill rotWithShape="1"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00"/>
          <a:stretch/>
        </p:blipFill>
        <p:spPr>
          <a:xfrm>
            <a:off x="3720192" y="3275988"/>
            <a:ext cx="1336140" cy="1068912"/>
          </a:xfrm>
          <a:prstGeom prst="rect">
            <a:avLst/>
          </a:prstGeom>
        </p:spPr>
      </p:pic>
      <p:cxnSp>
        <p:nvCxnSpPr>
          <p:cNvPr id="7" name="直線接點 6"/>
          <p:cNvCxnSpPr>
            <a:endCxn id="2" idx="1"/>
          </p:cNvCxnSpPr>
          <p:nvPr/>
        </p:nvCxnSpPr>
        <p:spPr>
          <a:xfrm>
            <a:off x="315768" y="3810444"/>
            <a:ext cx="3404424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接點 11"/>
          <p:cNvCxnSpPr>
            <a:stCxn id="2" idx="3"/>
          </p:cNvCxnSpPr>
          <p:nvPr/>
        </p:nvCxnSpPr>
        <p:spPr>
          <a:xfrm flipV="1">
            <a:off x="5056332" y="3800135"/>
            <a:ext cx="3657666" cy="10309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接點 15"/>
          <p:cNvCxnSpPr>
            <a:endCxn id="2" idx="0"/>
          </p:cNvCxnSpPr>
          <p:nvPr/>
        </p:nvCxnSpPr>
        <p:spPr>
          <a:xfrm>
            <a:off x="4368264" y="1547722"/>
            <a:ext cx="19998" cy="1728266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字方塊 35"/>
          <p:cNvSpPr txBox="1"/>
          <p:nvPr/>
        </p:nvSpPr>
        <p:spPr>
          <a:xfrm>
            <a:off x="2051720" y="3284984"/>
            <a:ext cx="1762105" cy="523220"/>
          </a:xfrm>
          <a:prstGeom prst="rect">
            <a:avLst/>
          </a:prstGeom>
          <a:solidFill>
            <a:srgbClr val="EEECE1">
              <a:alpha val="60000"/>
            </a:srgbClr>
          </a:solidFill>
        </p:spPr>
        <p:txBody>
          <a:bodyPr wrap="square" rtlCol="0">
            <a:spAutoFit/>
          </a:bodyPr>
          <a:lstStyle/>
          <a:p>
            <a:r>
              <a:rPr lang="zh-TW" altLang="en-US" sz="2800" b="1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產官學</a:t>
            </a:r>
            <a:r>
              <a:rPr lang="zh-TW" altLang="en-US" sz="2800" b="1" dirty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研</a:t>
            </a:r>
          </a:p>
        </p:txBody>
      </p:sp>
      <p:sp>
        <p:nvSpPr>
          <p:cNvPr id="38" name="矩形 37"/>
          <p:cNvSpPr/>
          <p:nvPr/>
        </p:nvSpPr>
        <p:spPr>
          <a:xfrm>
            <a:off x="5148064" y="3284984"/>
            <a:ext cx="1872208" cy="523220"/>
          </a:xfrm>
          <a:prstGeom prst="rect">
            <a:avLst/>
          </a:prstGeom>
          <a:solidFill>
            <a:srgbClr val="EEECE1">
              <a:alpha val="60000"/>
            </a:srgbClr>
          </a:solidFill>
        </p:spPr>
        <p:txBody>
          <a:bodyPr wrap="square">
            <a:spAutoFit/>
          </a:bodyPr>
          <a:lstStyle/>
          <a:p>
            <a:r>
              <a:rPr lang="zh-TW" altLang="en-US" sz="2800" b="1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桃園校區</a:t>
            </a:r>
            <a:endParaRPr lang="zh-TW" altLang="en-US" sz="2800" b="1" dirty="0">
              <a:solidFill>
                <a:schemeClr val="tx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5" name="文字方塊 74"/>
          <p:cNvSpPr txBox="1"/>
          <p:nvPr/>
        </p:nvSpPr>
        <p:spPr>
          <a:xfrm>
            <a:off x="4387680" y="4270796"/>
            <a:ext cx="2488576" cy="523220"/>
          </a:xfrm>
          <a:prstGeom prst="rect">
            <a:avLst/>
          </a:prstGeom>
          <a:solidFill>
            <a:srgbClr val="EEECE1">
              <a:alpha val="69804"/>
            </a:srgbClr>
          </a:solidFill>
        </p:spPr>
        <p:txBody>
          <a:bodyPr wrap="square" rtlCol="0">
            <a:spAutoFit/>
          </a:bodyPr>
          <a:lstStyle/>
          <a:p>
            <a:r>
              <a:rPr lang="zh-TW" altLang="en-US" sz="2800" b="1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資訊訓練課程</a:t>
            </a:r>
            <a:endParaRPr lang="zh-TW" altLang="en-US" sz="2800" b="1" dirty="0">
              <a:solidFill>
                <a:schemeClr val="tx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 rotWithShape="1"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700"/>
          <a:stretch/>
        </p:blipFill>
        <p:spPr>
          <a:xfrm>
            <a:off x="308231" y="1854305"/>
            <a:ext cx="1378708" cy="1065736"/>
          </a:xfrm>
          <a:prstGeom prst="rect">
            <a:avLst/>
          </a:prstGeom>
        </p:spPr>
      </p:pic>
      <p:sp>
        <p:nvSpPr>
          <p:cNvPr id="9" name="直線圖說文字 1 (加上強調線) 8"/>
          <p:cNvSpPr/>
          <p:nvPr/>
        </p:nvSpPr>
        <p:spPr>
          <a:xfrm>
            <a:off x="2151978" y="1960148"/>
            <a:ext cx="2059982" cy="1079488"/>
          </a:xfrm>
          <a:prstGeom prst="accentCallout1">
            <a:avLst>
              <a:gd name="adj1" fmla="val 18750"/>
              <a:gd name="adj2" fmla="val -8333"/>
              <a:gd name="adj3" fmla="val 34438"/>
              <a:gd name="adj4" fmla="val -2837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3038" indent="-173038">
              <a:buFont typeface="Arial" panose="020B0604020202020204" pitchFamily="34" charset="0"/>
              <a:buChar char="•"/>
            </a:pPr>
            <a:r>
              <a:rPr lang="zh-TW" altLang="en-US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參與雲端</a:t>
            </a: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運算技術與應用</a:t>
            </a:r>
            <a:r>
              <a:rPr lang="zh-TW" altLang="en-US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聯盟</a:t>
            </a:r>
            <a:endParaRPr lang="en-US" altLang="zh-TW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產學合作</a:t>
            </a:r>
            <a:endParaRPr lang="zh-TW" altLang="en-US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0" name="圖片 9"/>
          <p:cNvPicPr>
            <a:picLocks noChangeAspect="1"/>
          </p:cNvPicPr>
          <p:nvPr/>
        </p:nvPicPr>
        <p:blipFill rotWithShape="1">
          <a:blip r:embed="rId7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700"/>
          <a:stretch/>
        </p:blipFill>
        <p:spPr>
          <a:xfrm>
            <a:off x="7584956" y="1854305"/>
            <a:ext cx="1222816" cy="945232"/>
          </a:xfrm>
          <a:prstGeom prst="rect">
            <a:avLst/>
          </a:prstGeom>
        </p:spPr>
      </p:pic>
      <p:cxnSp>
        <p:nvCxnSpPr>
          <p:cNvPr id="13" name="直線接點 12"/>
          <p:cNvCxnSpPr/>
          <p:nvPr/>
        </p:nvCxnSpPr>
        <p:spPr>
          <a:xfrm>
            <a:off x="7236296" y="1856970"/>
            <a:ext cx="0" cy="1067974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" name="直線接點 14"/>
          <p:cNvCxnSpPr>
            <a:endCxn id="10" idx="1"/>
          </p:cNvCxnSpPr>
          <p:nvPr/>
        </p:nvCxnSpPr>
        <p:spPr>
          <a:xfrm>
            <a:off x="7236296" y="2132856"/>
            <a:ext cx="348660" cy="194065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5" name="文字方塊 24"/>
          <p:cNvSpPr txBox="1"/>
          <p:nvPr/>
        </p:nvSpPr>
        <p:spPr>
          <a:xfrm>
            <a:off x="4860032" y="1700808"/>
            <a:ext cx="230425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電腦教室建置</a:t>
            </a:r>
            <a:endParaRPr lang="en-US" altLang="zh-TW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行政單位電腦購置</a:t>
            </a:r>
            <a:endParaRPr lang="en-US" altLang="zh-TW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資訊機房建置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26" name="圖片 25"/>
          <p:cNvPicPr>
            <a:picLocks noChangeAspect="1"/>
          </p:cNvPicPr>
          <p:nvPr/>
        </p:nvPicPr>
        <p:blipFill rotWithShape="1">
          <a:blip r:embed="rId8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1" t="11151" r="5900" b="25850"/>
          <a:stretch/>
        </p:blipFill>
        <p:spPr>
          <a:xfrm>
            <a:off x="997585" y="4611686"/>
            <a:ext cx="1558191" cy="1126403"/>
          </a:xfrm>
          <a:prstGeom prst="rect">
            <a:avLst/>
          </a:prstGeom>
        </p:spPr>
      </p:pic>
      <p:grpSp>
        <p:nvGrpSpPr>
          <p:cNvPr id="29" name="群組 28"/>
          <p:cNvGrpSpPr/>
          <p:nvPr/>
        </p:nvGrpSpPr>
        <p:grpSpPr>
          <a:xfrm>
            <a:off x="2771800" y="4765693"/>
            <a:ext cx="5259670" cy="1477328"/>
            <a:chOff x="3427130" y="4583236"/>
            <a:chExt cx="5259670" cy="1477328"/>
          </a:xfrm>
        </p:grpSpPr>
        <p:sp>
          <p:nvSpPr>
            <p:cNvPr id="27" name="矩形 26"/>
            <p:cNvSpPr/>
            <p:nvPr/>
          </p:nvSpPr>
          <p:spPr>
            <a:xfrm>
              <a:off x="3427130" y="4583236"/>
              <a:ext cx="2582758" cy="14773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TW" altLang="en-US" sz="2000" b="1" dirty="0">
                  <a:solidFill>
                    <a:srgbClr val="222222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資訊安全</a:t>
              </a:r>
              <a:r>
                <a:rPr lang="zh-TW" altLang="en-US" sz="2000" b="1" dirty="0" smtClean="0">
                  <a:solidFill>
                    <a:srgbClr val="222222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能力</a:t>
              </a:r>
              <a:endParaRPr lang="en-US" altLang="zh-TW" sz="2000" b="1" dirty="0" smtClean="0">
                <a:solidFill>
                  <a:srgbClr val="22222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TW" altLang="en-US" sz="20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保護智慧財產</a:t>
              </a:r>
              <a:r>
                <a:rPr lang="zh-TW" altLang="en-US" sz="20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觀念</a:t>
              </a:r>
              <a:endParaRPr lang="en-US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TW" altLang="en-US" sz="20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電腦技能</a:t>
              </a:r>
              <a:endParaRPr lang="en-US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216252" y="4583236"/>
              <a:ext cx="2470548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TW" altLang="en-US" sz="2000" b="1" dirty="0">
                  <a:solidFill>
                    <a:srgbClr val="222222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資訊系統</a:t>
              </a:r>
              <a:r>
                <a:rPr lang="zh-TW" altLang="en-US" sz="2000" b="1" dirty="0" smtClean="0">
                  <a:solidFill>
                    <a:srgbClr val="222222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操作</a:t>
              </a:r>
              <a:endParaRPr lang="en-US" altLang="zh-TW" sz="2000" b="1" dirty="0" smtClean="0">
                <a:solidFill>
                  <a:srgbClr val="22222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TW" altLang="en-US" sz="20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全校</a:t>
              </a:r>
              <a:r>
                <a:rPr lang="en-US" altLang="zh-TW" sz="20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ICT</a:t>
              </a:r>
              <a:r>
                <a:rPr lang="zh-TW" altLang="en-US" sz="20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智能素養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6585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文字方塊 45"/>
          <p:cNvSpPr txBox="1"/>
          <p:nvPr/>
        </p:nvSpPr>
        <p:spPr>
          <a:xfrm flipH="1">
            <a:off x="-1115816" y="816304"/>
            <a:ext cx="77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TW" altLang="en-US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0" name="標題 49"/>
          <p:cNvSpPr>
            <a:spLocks noGrp="1"/>
          </p:cNvSpPr>
          <p:nvPr>
            <p:ph type="title"/>
          </p:nvPr>
        </p:nvSpPr>
        <p:spPr>
          <a:effectLst>
            <a:softEdge rad="63500"/>
          </a:effectLst>
        </p:spPr>
        <p:txBody>
          <a:bodyPr/>
          <a:lstStyle/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3DA0BB7-265A-403C-9275-D587AB510EDC}" type="slidenum">
              <a:rPr lang="zh-TW" altLang="en-US" sz="1050" smtClean="0"/>
              <a:pPr/>
              <a:t>9</a:t>
            </a:fld>
            <a:endParaRPr lang="zh-TW" altLang="en-US" sz="1050" dirty="0"/>
          </a:p>
        </p:txBody>
      </p:sp>
      <p:grpSp>
        <p:nvGrpSpPr>
          <p:cNvPr id="1057" name="群組 1056"/>
          <p:cNvGrpSpPr/>
          <p:nvPr/>
        </p:nvGrpSpPr>
        <p:grpSpPr>
          <a:xfrm>
            <a:off x="0" y="716208"/>
            <a:ext cx="4393403" cy="515211"/>
            <a:chOff x="0" y="716208"/>
            <a:chExt cx="4393403" cy="515211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16208"/>
              <a:ext cx="3886203" cy="506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" name="文字方塊 13"/>
            <p:cNvSpPr txBox="1">
              <a:spLocks noChangeArrowheads="1"/>
            </p:cNvSpPr>
            <p:nvPr/>
          </p:nvSpPr>
          <p:spPr bwMode="auto">
            <a:xfrm>
              <a:off x="179512" y="716208"/>
              <a:ext cx="3868492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TW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5pPr>
              <a:lvl6pPr marL="22860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6pPr>
              <a:lvl7pPr marL="27432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7pPr>
              <a:lvl8pPr marL="32004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8pPr>
              <a:lvl9pPr marL="3657600" algn="l" defTabSz="914400" rtl="0" eaLnBrk="1" latinLnBrk="0" hangingPunct="1">
                <a:defRPr kumimoji="1" b="1" kern="1200">
                  <a:solidFill>
                    <a:schemeClr val="tx1"/>
                  </a:solidFill>
                  <a:latin typeface="Arial" pitchFamily="34" charset="0"/>
                  <a:ea typeface="新細明體" pitchFamily="18" charset="-120"/>
                  <a:cs typeface="+mn-cs"/>
                </a:defRPr>
              </a:lvl9pPr>
            </a:lstStyle>
            <a:p>
              <a:r>
                <a:rPr lang="zh-TW" altLang="en-US" sz="240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資訊</a:t>
              </a:r>
              <a:r>
                <a:rPr lang="zh-TW" altLang="en-US" sz="24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業務</a:t>
              </a:r>
              <a:r>
                <a:rPr lang="en-US" altLang="zh-TW" sz="24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(3)</a:t>
              </a:r>
              <a:endParaRPr lang="zh-TW" altLang="en-US" sz="2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3966" y="725007"/>
              <a:ext cx="579437" cy="506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" name="圖片 1"/>
          <p:cNvPicPr>
            <a:picLocks noChangeAspect="1"/>
          </p:cNvPicPr>
          <p:nvPr/>
        </p:nvPicPr>
        <p:blipFill rotWithShape="1"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00"/>
          <a:stretch/>
        </p:blipFill>
        <p:spPr>
          <a:xfrm>
            <a:off x="3813966" y="3255525"/>
            <a:ext cx="1336140" cy="1068912"/>
          </a:xfrm>
          <a:prstGeom prst="rect">
            <a:avLst/>
          </a:prstGeom>
        </p:spPr>
      </p:pic>
      <p:cxnSp>
        <p:nvCxnSpPr>
          <p:cNvPr id="7" name="直線接點 6"/>
          <p:cNvCxnSpPr>
            <a:endCxn id="2" idx="1"/>
          </p:cNvCxnSpPr>
          <p:nvPr/>
        </p:nvCxnSpPr>
        <p:spPr>
          <a:xfrm>
            <a:off x="409542" y="3789981"/>
            <a:ext cx="3404424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接點 11"/>
          <p:cNvCxnSpPr>
            <a:stCxn id="2" idx="3"/>
          </p:cNvCxnSpPr>
          <p:nvPr/>
        </p:nvCxnSpPr>
        <p:spPr>
          <a:xfrm flipV="1">
            <a:off x="5150106" y="3779672"/>
            <a:ext cx="3657666" cy="10309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接點 15"/>
          <p:cNvCxnSpPr>
            <a:endCxn id="2" idx="0"/>
          </p:cNvCxnSpPr>
          <p:nvPr/>
        </p:nvCxnSpPr>
        <p:spPr>
          <a:xfrm>
            <a:off x="4462038" y="1527259"/>
            <a:ext cx="19998" cy="1728266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接點 18"/>
          <p:cNvCxnSpPr>
            <a:stCxn id="2" idx="2"/>
          </p:cNvCxnSpPr>
          <p:nvPr/>
        </p:nvCxnSpPr>
        <p:spPr>
          <a:xfrm flipH="1">
            <a:off x="4481895" y="4324437"/>
            <a:ext cx="141" cy="179510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字方塊 35"/>
          <p:cNvSpPr txBox="1"/>
          <p:nvPr/>
        </p:nvSpPr>
        <p:spPr>
          <a:xfrm>
            <a:off x="2064015" y="3356992"/>
            <a:ext cx="1772099" cy="523220"/>
          </a:xfrm>
          <a:prstGeom prst="rect">
            <a:avLst/>
          </a:prstGeom>
          <a:solidFill>
            <a:srgbClr val="EEECE1">
              <a:alpha val="60000"/>
            </a:srgbClr>
          </a:solidFill>
        </p:spPr>
        <p:txBody>
          <a:bodyPr wrap="square" rtlCol="0">
            <a:spAutoFit/>
          </a:bodyPr>
          <a:lstStyle/>
          <a:p>
            <a:r>
              <a:rPr lang="zh-TW" altLang="en-US" sz="2800" b="1" dirty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支援教學</a:t>
            </a:r>
          </a:p>
        </p:txBody>
      </p:sp>
      <p:sp>
        <p:nvSpPr>
          <p:cNvPr id="38" name="矩形 37"/>
          <p:cNvSpPr/>
          <p:nvPr/>
        </p:nvSpPr>
        <p:spPr>
          <a:xfrm>
            <a:off x="5121980" y="3262358"/>
            <a:ext cx="2339102" cy="523220"/>
          </a:xfrm>
          <a:prstGeom prst="rect">
            <a:avLst/>
          </a:prstGeom>
          <a:solidFill>
            <a:srgbClr val="EEECE1">
              <a:alpha val="60000"/>
            </a:srgbClr>
          </a:solidFill>
        </p:spPr>
        <p:txBody>
          <a:bodyPr wrap="none">
            <a:spAutoFit/>
          </a:bodyPr>
          <a:lstStyle/>
          <a:p>
            <a:r>
              <a:rPr lang="zh-TW" altLang="zh-TW" sz="2800" b="1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資訊</a:t>
            </a:r>
            <a:r>
              <a:rPr lang="zh-TW" altLang="en-US" sz="2800" b="1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課程實習</a:t>
            </a:r>
            <a:endParaRPr lang="zh-TW" altLang="en-US" sz="2800" b="1" dirty="0">
              <a:solidFill>
                <a:schemeClr val="tx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5" name="文字方塊 74"/>
          <p:cNvSpPr txBox="1"/>
          <p:nvPr/>
        </p:nvSpPr>
        <p:spPr>
          <a:xfrm>
            <a:off x="1496891" y="3790196"/>
            <a:ext cx="2558139" cy="523220"/>
          </a:xfrm>
          <a:prstGeom prst="rect">
            <a:avLst/>
          </a:prstGeom>
          <a:solidFill>
            <a:srgbClr val="EEECE1">
              <a:alpha val="60000"/>
            </a:srgbClr>
          </a:solidFill>
        </p:spPr>
        <p:txBody>
          <a:bodyPr wrap="square" rtlCol="0">
            <a:spAutoFit/>
          </a:bodyPr>
          <a:lstStyle/>
          <a:p>
            <a:r>
              <a:rPr lang="zh-TW" altLang="en-US" sz="2800" b="1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網路支援服務</a:t>
            </a:r>
            <a:endParaRPr lang="zh-TW" altLang="en-US" sz="2800" b="1" dirty="0">
              <a:solidFill>
                <a:schemeClr val="tx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6" name="文字方塊 75"/>
          <p:cNvSpPr txBox="1"/>
          <p:nvPr/>
        </p:nvSpPr>
        <p:spPr>
          <a:xfrm>
            <a:off x="5148064" y="3820978"/>
            <a:ext cx="2448272" cy="523220"/>
          </a:xfrm>
          <a:prstGeom prst="rect">
            <a:avLst/>
          </a:prstGeom>
          <a:solidFill>
            <a:srgbClr val="EEECE1">
              <a:alpha val="60000"/>
            </a:srgbClr>
          </a:solidFill>
        </p:spPr>
        <p:txBody>
          <a:bodyPr wrap="square" rtlCol="0">
            <a:spAutoFit/>
          </a:bodyPr>
          <a:lstStyle/>
          <a:p>
            <a:r>
              <a:rPr lang="zh-TW" altLang="en-US" sz="2800" b="1" dirty="0" smtClean="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行政資訊服務</a:t>
            </a:r>
            <a:endParaRPr lang="zh-TW" altLang="en-US" sz="2800" b="1" dirty="0">
              <a:solidFill>
                <a:schemeClr val="tx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5207367" y="4321894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員工訓練講習用</a:t>
            </a:r>
            <a:endParaRPr lang="zh-TW" altLang="en-US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5188026" y="4727442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對外場地租用</a:t>
            </a:r>
            <a:endParaRPr lang="zh-TW" altLang="en-US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5192196" y="5157192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員工晉用考試</a:t>
            </a:r>
            <a:endParaRPr lang="zh-TW" altLang="en-US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5207367" y="5580712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產學合作</a:t>
            </a:r>
            <a:endParaRPr lang="zh-TW" altLang="en-US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053" name="群組 1052"/>
          <p:cNvGrpSpPr/>
          <p:nvPr/>
        </p:nvGrpSpPr>
        <p:grpSpPr>
          <a:xfrm>
            <a:off x="647514" y="4414882"/>
            <a:ext cx="2844365" cy="1822429"/>
            <a:chOff x="173009" y="4005064"/>
            <a:chExt cx="3115059" cy="2166922"/>
          </a:xfrm>
        </p:grpSpPr>
        <p:grpSp>
          <p:nvGrpSpPr>
            <p:cNvPr id="72" name="群組 71"/>
            <p:cNvGrpSpPr/>
            <p:nvPr/>
          </p:nvGrpSpPr>
          <p:grpSpPr>
            <a:xfrm>
              <a:off x="173826" y="4005064"/>
              <a:ext cx="1685902" cy="947276"/>
              <a:chOff x="173826" y="4209916"/>
              <a:chExt cx="1685902" cy="947276"/>
            </a:xfrm>
          </p:grpSpPr>
          <p:pic>
            <p:nvPicPr>
              <p:cNvPr id="69" name="圖片 68"/>
              <p:cNvPicPr>
                <a:picLocks noChangeAspect="1"/>
              </p:cNvPicPr>
              <p:nvPr/>
            </p:nvPicPr>
            <p:blipFill rotWithShape="1">
              <a:blip r:embed="rId6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0493" b="72302"/>
              <a:stretch/>
            </p:blipFill>
            <p:spPr>
              <a:xfrm>
                <a:off x="173826" y="4209916"/>
                <a:ext cx="1685902" cy="947276"/>
              </a:xfrm>
              <a:prstGeom prst="rect">
                <a:avLst/>
              </a:prstGeom>
            </p:spPr>
          </p:pic>
          <p:sp>
            <p:nvSpPr>
              <p:cNvPr id="55" name="矩形 54"/>
              <p:cNvSpPr/>
              <p:nvPr/>
            </p:nvSpPr>
            <p:spPr>
              <a:xfrm>
                <a:off x="611560" y="4375418"/>
                <a:ext cx="1005403" cy="33855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zh-TW" altLang="zh-TW" sz="1600" b="1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校園網路</a:t>
                </a:r>
                <a:endParaRPr lang="zh-TW" altLang="en-US" sz="1600" b="1" dirty="0"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grpSp>
          <p:nvGrpSpPr>
            <p:cNvPr id="71" name="群組 70"/>
            <p:cNvGrpSpPr/>
            <p:nvPr/>
          </p:nvGrpSpPr>
          <p:grpSpPr>
            <a:xfrm>
              <a:off x="1691680" y="4149080"/>
              <a:ext cx="1596388" cy="1986401"/>
              <a:chOff x="1691680" y="4287439"/>
              <a:chExt cx="1596388" cy="1986401"/>
            </a:xfrm>
          </p:grpSpPr>
          <p:pic>
            <p:nvPicPr>
              <p:cNvPr id="145" name="圖片 144"/>
              <p:cNvPicPr>
                <a:picLocks noChangeAspect="1"/>
              </p:cNvPicPr>
              <p:nvPr/>
            </p:nvPicPr>
            <p:blipFill rotWithShape="1">
              <a:blip r:embed="rId7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256" b="14144"/>
              <a:stretch/>
            </p:blipFill>
            <p:spPr>
              <a:xfrm>
                <a:off x="1905819" y="4287439"/>
                <a:ext cx="1382249" cy="1986401"/>
              </a:xfrm>
              <a:prstGeom prst="rect">
                <a:avLst/>
              </a:prstGeom>
            </p:spPr>
          </p:pic>
          <p:sp>
            <p:nvSpPr>
              <p:cNvPr id="70" name="矩形 69"/>
              <p:cNvSpPr/>
              <p:nvPr/>
            </p:nvSpPr>
            <p:spPr>
              <a:xfrm>
                <a:off x="1691680" y="5033447"/>
                <a:ext cx="444343" cy="4101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149" name="群組 148"/>
            <p:cNvGrpSpPr/>
            <p:nvPr/>
          </p:nvGrpSpPr>
          <p:grpSpPr>
            <a:xfrm>
              <a:off x="173009" y="5224710"/>
              <a:ext cx="1685902" cy="947276"/>
              <a:chOff x="173826" y="4209916"/>
              <a:chExt cx="1685902" cy="947276"/>
            </a:xfrm>
          </p:grpSpPr>
          <p:pic>
            <p:nvPicPr>
              <p:cNvPr id="150" name="圖片 149"/>
              <p:cNvPicPr>
                <a:picLocks noChangeAspect="1"/>
              </p:cNvPicPr>
              <p:nvPr/>
            </p:nvPicPr>
            <p:blipFill rotWithShape="1">
              <a:blip r:embed="rId6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0493" b="72302"/>
              <a:stretch/>
            </p:blipFill>
            <p:spPr>
              <a:xfrm>
                <a:off x="173826" y="4209916"/>
                <a:ext cx="1685902" cy="947276"/>
              </a:xfrm>
              <a:prstGeom prst="rect">
                <a:avLst/>
              </a:prstGeom>
            </p:spPr>
          </p:pic>
          <p:sp>
            <p:nvSpPr>
              <p:cNvPr id="151" name="矩形 150"/>
              <p:cNvSpPr/>
              <p:nvPr/>
            </p:nvSpPr>
            <p:spPr>
              <a:xfrm>
                <a:off x="615086" y="4379908"/>
                <a:ext cx="1005403" cy="33855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zh-TW" altLang="en-US" sz="1600" b="1" dirty="0" smtClean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學</a:t>
                </a:r>
                <a:r>
                  <a:rPr lang="zh-TW" altLang="en-US" sz="1600" b="1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術</a:t>
                </a:r>
                <a:r>
                  <a:rPr lang="zh-TW" altLang="zh-TW" sz="1600" b="1" dirty="0" smtClean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網路</a:t>
                </a:r>
                <a:endParaRPr lang="zh-TW" altLang="en-US" sz="1600" b="1" dirty="0"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</p:grpSp>
      <p:cxnSp>
        <p:nvCxnSpPr>
          <p:cNvPr id="74" name="直線接點 73"/>
          <p:cNvCxnSpPr>
            <a:stCxn id="53" idx="2"/>
          </p:cNvCxnSpPr>
          <p:nvPr/>
        </p:nvCxnSpPr>
        <p:spPr>
          <a:xfrm flipH="1">
            <a:off x="5668205" y="1990332"/>
            <a:ext cx="1238608" cy="4296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接點 78"/>
          <p:cNvCxnSpPr>
            <a:stCxn id="53" idx="2"/>
            <a:endCxn id="87" idx="0"/>
          </p:cNvCxnSpPr>
          <p:nvPr/>
        </p:nvCxnSpPr>
        <p:spPr>
          <a:xfrm>
            <a:off x="6906814" y="1990332"/>
            <a:ext cx="919471" cy="345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4" name="群組 1053"/>
          <p:cNvGrpSpPr/>
          <p:nvPr/>
        </p:nvGrpSpPr>
        <p:grpSpPr>
          <a:xfrm>
            <a:off x="4716850" y="1176456"/>
            <a:ext cx="4319648" cy="1717493"/>
            <a:chOff x="4669110" y="1064792"/>
            <a:chExt cx="4586190" cy="1823471"/>
          </a:xfrm>
        </p:grpSpPr>
        <p:pic>
          <p:nvPicPr>
            <p:cNvPr id="53" name="圖片 52"/>
            <p:cNvPicPr>
              <a:picLocks noChangeAspect="1"/>
            </p:cNvPicPr>
            <p:nvPr/>
          </p:nvPicPr>
          <p:blipFill rotWithShape="1">
            <a:blip r:embed="rId8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8500"/>
            <a:stretch/>
          </p:blipFill>
          <p:spPr>
            <a:xfrm>
              <a:off x="6464082" y="1064792"/>
              <a:ext cx="1060246" cy="864096"/>
            </a:xfrm>
            <a:prstGeom prst="rect">
              <a:avLst/>
            </a:prstGeom>
          </p:spPr>
        </p:pic>
        <p:sp>
          <p:nvSpPr>
            <p:cNvPr id="54" name="文字方塊 53"/>
            <p:cNvSpPr txBox="1"/>
            <p:nvPr/>
          </p:nvSpPr>
          <p:spPr>
            <a:xfrm>
              <a:off x="7637830" y="1534687"/>
              <a:ext cx="1617470" cy="48912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TW" altLang="en-US" sz="16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專題討論</a:t>
              </a:r>
              <a:endPara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77" name="圓角矩形 76"/>
            <p:cNvSpPr/>
            <p:nvPr/>
          </p:nvSpPr>
          <p:spPr>
            <a:xfrm>
              <a:off x="4906933" y="2345968"/>
              <a:ext cx="1439925" cy="54229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TW" altLang="en-US" sz="1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課後練習</a:t>
              </a:r>
              <a:endPara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7" name="圓角矩形 86"/>
            <p:cNvSpPr/>
            <p:nvPr/>
          </p:nvSpPr>
          <p:spPr>
            <a:xfrm>
              <a:off x="7144232" y="2295304"/>
              <a:ext cx="1652358" cy="54229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TW" altLang="en-US" sz="1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課程作業撰寫</a:t>
              </a:r>
              <a:endPara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28" name="圓角矩形 1027"/>
            <p:cNvSpPr/>
            <p:nvPr/>
          </p:nvSpPr>
          <p:spPr>
            <a:xfrm>
              <a:off x="4669110" y="1534562"/>
              <a:ext cx="1571379" cy="54229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TW" altLang="en-US" sz="1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證照考試</a:t>
              </a:r>
              <a:endPara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cxnSp>
        <p:nvCxnSpPr>
          <p:cNvPr id="1032" name="直線接點 1031"/>
          <p:cNvCxnSpPr>
            <a:stCxn id="53" idx="2"/>
          </p:cNvCxnSpPr>
          <p:nvPr/>
        </p:nvCxnSpPr>
        <p:spPr>
          <a:xfrm flipH="1" flipV="1">
            <a:off x="6262651" y="1927153"/>
            <a:ext cx="644162" cy="631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5" name="直線接點 1034"/>
          <p:cNvCxnSpPr>
            <a:stCxn id="53" idx="2"/>
          </p:cNvCxnSpPr>
          <p:nvPr/>
        </p:nvCxnSpPr>
        <p:spPr>
          <a:xfrm flipV="1">
            <a:off x="6906813" y="1901739"/>
            <a:ext cx="753178" cy="885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圖片 2"/>
          <p:cNvPicPr>
            <a:picLocks noChangeAspect="1"/>
          </p:cNvPicPr>
          <p:nvPr/>
        </p:nvPicPr>
        <p:blipFill rotWithShape="1">
          <a:blip r:embed="rId9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28"/>
          <a:stretch/>
        </p:blipFill>
        <p:spPr>
          <a:xfrm>
            <a:off x="2544227" y="1782687"/>
            <a:ext cx="1595725" cy="13447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57200" y="1826322"/>
            <a:ext cx="1396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日間學制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09542" y="2293195"/>
            <a:ext cx="1396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進修學制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92646" y="2747328"/>
            <a:ext cx="1858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空中進修學院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 rotWithShape="1">
          <a:blip r:embed="rId10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800" t="650" b="14301"/>
          <a:stretch/>
        </p:blipFill>
        <p:spPr>
          <a:xfrm>
            <a:off x="7404019" y="3926327"/>
            <a:ext cx="1376869" cy="1076305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50" t="18501" r="25850" b="32150"/>
          <a:stretch/>
        </p:blipFill>
        <p:spPr>
          <a:xfrm>
            <a:off x="4764418" y="4269741"/>
            <a:ext cx="375088" cy="383242"/>
          </a:xfrm>
          <a:prstGeom prst="rect">
            <a:avLst/>
          </a:prstGeom>
        </p:spPr>
      </p:pic>
      <p:pic>
        <p:nvPicPr>
          <p:cNvPr id="86" name="圖片 85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50" t="18501" r="25850" b="32150"/>
          <a:stretch/>
        </p:blipFill>
        <p:spPr>
          <a:xfrm>
            <a:off x="4772976" y="4677912"/>
            <a:ext cx="375088" cy="383242"/>
          </a:xfrm>
          <a:prstGeom prst="rect">
            <a:avLst/>
          </a:prstGeom>
        </p:spPr>
      </p:pic>
      <p:pic>
        <p:nvPicPr>
          <p:cNvPr id="88" name="圖片 87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50" t="18501" r="25850" b="32150"/>
          <a:stretch/>
        </p:blipFill>
        <p:spPr>
          <a:xfrm>
            <a:off x="4764418" y="5122363"/>
            <a:ext cx="375088" cy="383242"/>
          </a:xfrm>
          <a:prstGeom prst="rect">
            <a:avLst/>
          </a:prstGeom>
        </p:spPr>
      </p:pic>
      <p:pic>
        <p:nvPicPr>
          <p:cNvPr id="89" name="圖片 88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50" t="18501" r="25850" b="32150"/>
          <a:stretch/>
        </p:blipFill>
        <p:spPr>
          <a:xfrm>
            <a:off x="4746892" y="5558368"/>
            <a:ext cx="375088" cy="383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51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8452</TotalTime>
  <Words>648</Words>
  <Application>Microsoft Office PowerPoint</Application>
  <PresentationFormat>如螢幕大小 (4:3)</PresentationFormat>
  <Paragraphs>123</Paragraphs>
  <Slides>15</Slides>
  <Notes>3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15</vt:i4>
      </vt:variant>
    </vt:vector>
  </HeadingPairs>
  <TitlesOfParts>
    <vt:vector size="24" baseType="lpstr">
      <vt:lpstr>맑은 고딕</vt:lpstr>
      <vt:lpstr>微軟正黑體</vt:lpstr>
      <vt:lpstr>新細明體</vt:lpstr>
      <vt:lpstr>標楷體</vt:lpstr>
      <vt:lpstr>Arial</vt:lpstr>
      <vt:lpstr>Calibri</vt:lpstr>
      <vt:lpstr>Times New Roman</vt:lpstr>
      <vt:lpstr>Wingdings</vt:lpstr>
      <vt:lpstr>Office 佈景主題</vt:lpstr>
      <vt:lpstr>國立臺北商業大學 資訊與網路中心</vt:lpstr>
      <vt:lpstr>大綱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Windows 使用者</cp:lastModifiedBy>
  <cp:revision>651</cp:revision>
  <cp:lastPrinted>2015-11-06T03:13:51Z</cp:lastPrinted>
  <dcterms:modified xsi:type="dcterms:W3CDTF">2021-04-19T09:29:11Z</dcterms:modified>
</cp:coreProperties>
</file>