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61" r:id="rId3"/>
    <p:sldId id="257" r:id="rId4"/>
    <p:sldId id="341" r:id="rId5"/>
    <p:sldId id="351" r:id="rId6"/>
    <p:sldId id="378" r:id="rId7"/>
    <p:sldId id="377" r:id="rId8"/>
    <p:sldId id="379" r:id="rId9"/>
    <p:sldId id="372" r:id="rId10"/>
    <p:sldId id="391" r:id="rId11"/>
    <p:sldId id="392" r:id="rId12"/>
    <p:sldId id="389" r:id="rId13"/>
    <p:sldId id="390" r:id="rId14"/>
    <p:sldId id="318" r:id="rId15"/>
  </p:sldIdLst>
  <p:sldSz cx="9144000" cy="6858000" type="screen4x3"/>
  <p:notesSz cx="6797675" cy="9926638"/>
  <p:embeddedFontLst>
    <p:embeddedFont>
      <p:font typeface="標楷體" panose="03000509000000000000" pitchFamily="65" charset="-120"/>
      <p:regular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Tahoma" panose="020B0604030504040204" pitchFamily="34" charset="0"/>
      <p:regular r:id="rId23"/>
      <p:bold r:id="rId24"/>
    </p:embeddedFont>
    <p:embeddedFont>
      <p:font typeface="Wingdings 2" panose="05020102010507070707" pitchFamily="18" charset="2"/>
      <p:regular r:id="rId25"/>
    </p:embeddedFont>
    <p:embeddedFont>
      <p:font typeface="微軟正黑體" panose="020B0604030504040204" pitchFamily="34" charset="-120"/>
      <p:regular r:id="rId26"/>
      <p:bold r:id="rId27"/>
    </p:embeddedFont>
    <p:embeddedFont>
      <p:font typeface="標楷體" panose="03000509000000000000" pitchFamily="65" charset="-12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18613F-446E-4D78-A893-45A2F666B91F}">
  <a:tblStyle styleId="{5318613F-446E-4D78-A893-45A2F666B91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r">
              <a:defRPr sz="1200"/>
            </a:lvl1pPr>
          </a:lstStyle>
          <a:p>
            <a:fld id="{C61A3F01-808F-4563-BFE9-77266A676C55}" type="datetimeFigureOut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9427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532" y="9429427"/>
            <a:ext cx="2945553" cy="497212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r">
              <a:defRPr sz="1200"/>
            </a:lvl1pPr>
          </a:lstStyle>
          <a:p>
            <a:fld id="{781C11E0-BE12-46AC-BE19-D122FDC9F36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553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531" y="0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7827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7" tIns="46326" rIns="92677" bIns="46326" anchor="b" anchorCtr="0">
            <a:noAutofit/>
          </a:bodyPr>
          <a:lstStyle/>
          <a:p>
            <a:pPr algn="r">
              <a:buSzPts val="1200"/>
            </a:pPr>
            <a:fld id="{00000000-1234-1234-1234-123412341234}" type="slidenum">
              <a:rPr lang="en-US" sz="1200" smtClean="0"/>
              <a:pPr algn="r">
                <a:buSzPts val="1200"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5338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1" name="Google Shape;1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71295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654497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394933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6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679" name="Google Shape;679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20688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6644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45cb6dd65a_2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262" cy="4465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73" tIns="91873" rIns="91873" bIns="91873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593" name="Google Shape;593;g45cb6dd65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48932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055900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572265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73f3e06d6f_0_2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1" name="Google Shape;491;g73f3e06d6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0384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6f4f2460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430" name="Google Shape;430;g6f4f2460b9_0_0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300" cy="44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1" name="Google Shape;431;g6f4f2460b9_0_0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369725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515" name="Google Shape;515;p28:notes"/>
          <p:cNvSpPr txBox="1">
            <a:spLocks noGrp="1"/>
          </p:cNvSpPr>
          <p:nvPr>
            <p:ph type="body" idx="1"/>
          </p:nvPr>
        </p:nvSpPr>
        <p:spPr>
          <a:xfrm>
            <a:off x="679131" y="4716312"/>
            <a:ext cx="5439412" cy="4465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850" tIns="91850" rIns="91850" bIns="91850" anchor="t" anchorCtr="0">
            <a:noAutofit/>
          </a:bodyPr>
          <a:lstStyle/>
          <a:p>
            <a:pPr marL="22860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/>
          </a:p>
        </p:txBody>
      </p:sp>
      <p:sp>
        <p:nvSpPr>
          <p:cNvPr id="516" name="Google Shape;516;p28:notes"/>
          <p:cNvSpPr txBox="1">
            <a:spLocks noGrp="1"/>
          </p:cNvSpPr>
          <p:nvPr>
            <p:ph type="sldNum" idx="12"/>
          </p:nvPr>
        </p:nvSpPr>
        <p:spPr>
          <a:xfrm>
            <a:off x="3850531" y="9427827"/>
            <a:ext cx="2945553" cy="497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675" tIns="46325" rIns="92675" bIns="463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500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altLang="zh-TW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6287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1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8" y="762001"/>
            <a:ext cx="219398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4425" spc="-75" baseline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2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165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42889" indent="0" algn="ctr">
              <a:buNone/>
              <a:defRPr sz="1650"/>
            </a:lvl2pPr>
            <a:lvl3pPr marL="685777" indent="0" algn="ctr">
              <a:buNone/>
              <a:defRPr sz="1650"/>
            </a:lvl3pPr>
            <a:lvl4pPr marL="1028666" indent="0" algn="ctr">
              <a:buNone/>
              <a:defRPr sz="1500"/>
            </a:lvl4pPr>
            <a:lvl5pPr marL="1371554" indent="0" algn="ctr">
              <a:buNone/>
              <a:defRPr sz="1500"/>
            </a:lvl5pPr>
            <a:lvl6pPr marL="1714443" indent="0" algn="ctr">
              <a:buNone/>
              <a:defRPr sz="1500"/>
            </a:lvl6pPr>
            <a:lvl7pPr marL="2057331" indent="0" algn="ctr">
              <a:buNone/>
              <a:defRPr sz="1500"/>
            </a:lvl7pPr>
            <a:lvl8pPr marL="2400220" indent="0" algn="ctr">
              <a:buNone/>
              <a:defRPr sz="1500"/>
            </a:lvl8pPr>
            <a:lvl9pPr marL="2743109" indent="0" algn="ctr">
              <a:buNone/>
              <a:defRPr sz="15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20A24-ABD1-4C15-A90B-76EFD36FC71D}" type="datetime1">
              <a:rPr lang="zh-TW" altLang="en-US" smtClean="0"/>
              <a:t>2020/11/4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204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1DA67-33D2-4C2A-B5B5-D94B2F1FD771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363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5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85176-8E02-4653-83FD-38AE48D8A421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427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標題，文字及物件" type="txAndObj">
  <p:cSld name="標題，文字及物件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1592263" y="260350"/>
            <a:ext cx="7551737" cy="827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  <a:defRPr sz="32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900113" y="1484313"/>
            <a:ext cx="3811587" cy="461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864100" y="1484313"/>
            <a:ext cx="3811588" cy="461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2EE38499-09BA-4BA3-B048-BDE53198136A}" type="datetime1">
              <a:rPr lang="zh-TW" altLang="en-US" smtClean="0"/>
              <a:t>2020/11/4</a:t>
            </a:fld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7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物件" type="objOnly">
  <p:cSld name="物件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>
            <a:spLocks noGrp="1"/>
          </p:cNvSpPr>
          <p:nvPr>
            <p:ph type="body" idx="1"/>
          </p:nvPr>
        </p:nvSpPr>
        <p:spPr>
          <a:xfrm>
            <a:off x="900113" y="260350"/>
            <a:ext cx="8243887" cy="583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>
              <a:lnSpc>
                <a:spcPct val="120000"/>
              </a:lnSpc>
              <a:spcBef>
                <a:spcPts val="560"/>
              </a:spcBef>
              <a:spcAft>
                <a:spcPts val="0"/>
              </a:spcAft>
              <a:buClr>
                <a:srgbClr val="555DAB"/>
              </a:buClr>
              <a:buSzPts val="2800"/>
              <a:buFont typeface="Noto Sans Symbols"/>
              <a:buChar char="❑"/>
              <a:defRPr sz="28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8100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rgbClr val="555DAB"/>
              </a:buClr>
              <a:buSzPts val="2400"/>
              <a:buFont typeface="Noto Sans Symbols"/>
              <a:buChar char="➢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•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–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Char char="»"/>
              <a:defRPr sz="2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dt" idx="10"/>
          </p:nvPr>
        </p:nvSpPr>
        <p:spPr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557620EA-A768-461F-8845-BAF20DBFC411}" type="datetime1">
              <a:rPr lang="zh-TW" altLang="en-US" smtClean="0"/>
              <a:t>2020/11/4</a:t>
            </a:fld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49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64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8B9F4-4676-4AFF-89AF-E42D4A76662F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5" y="1298448"/>
            <a:ext cx="5486400" cy="3255264"/>
          </a:xfrm>
        </p:spPr>
        <p:txBody>
          <a:bodyPr anchor="b">
            <a:normAutofit/>
          </a:bodyPr>
          <a:lstStyle>
            <a:lvl1pPr>
              <a:defRPr sz="4425" b="0" spc="-75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65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5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4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3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2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0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4994-BD4E-4C8D-BC09-3200953A76E0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45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5" y="868680"/>
            <a:ext cx="260604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6C9E-1E1B-449D-B9D8-495A57AFB6A5}" type="datetime1">
              <a:rPr lang="zh-TW" altLang="en-US" smtClean="0"/>
              <a:t>2020/11/4</a:t>
            </a:fld>
            <a:endParaRPr lang="zh-TW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5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500" b="1"/>
            </a:lvl2pPr>
            <a:lvl3pPr marL="685777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4" indent="0">
              <a:buNone/>
              <a:defRPr sz="1200" b="1"/>
            </a:lvl5pPr>
            <a:lvl6pPr marL="1714443" indent="0">
              <a:buNone/>
              <a:defRPr sz="1200" b="1"/>
            </a:lvl6pPr>
            <a:lvl7pPr marL="2057331" indent="0">
              <a:buNone/>
              <a:defRPr sz="1200" b="1"/>
            </a:lvl7pPr>
            <a:lvl8pPr marL="2400220" indent="0">
              <a:buNone/>
              <a:defRPr sz="1200" b="1"/>
            </a:lvl8pPr>
            <a:lvl9pPr marL="2743109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5" y="1930936"/>
            <a:ext cx="2606040" cy="402336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8" y="1023588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5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889" indent="0">
              <a:buNone/>
              <a:defRPr sz="1500" b="1"/>
            </a:lvl2pPr>
            <a:lvl3pPr marL="685777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4" indent="0">
              <a:buNone/>
              <a:defRPr sz="1200" b="1"/>
            </a:lvl5pPr>
            <a:lvl6pPr marL="1714443" indent="0">
              <a:buNone/>
              <a:defRPr sz="1200" b="1"/>
            </a:lvl6pPr>
            <a:lvl7pPr marL="2057331" indent="0">
              <a:buNone/>
              <a:defRPr sz="1200" b="1"/>
            </a:lvl7pPr>
            <a:lvl8pPr marL="2400220" indent="0">
              <a:buNone/>
              <a:defRPr sz="1200" b="1"/>
            </a:lvl8pPr>
            <a:lvl9pPr marL="2743109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8" y="1930936"/>
            <a:ext cx="2606040" cy="402336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4A2D-18E6-4845-9A53-AE160B40E214}" type="datetime1">
              <a:rPr lang="zh-TW" altLang="en-US" smtClean="0"/>
              <a:t>2020/11/4</a:t>
            </a:fld>
            <a:endParaRPr lang="zh-TW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096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1261-3B40-471B-B8C6-A34C8990B36C}" type="datetime1">
              <a:rPr lang="zh-TW" altLang="en-US" smtClean="0"/>
              <a:t>2020/11/4</a:t>
            </a:fld>
            <a:endParaRPr lang="zh-TW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altLang="zh-TW" smtClean="0"/>
              <a:t>‹#›</a:t>
            </a:fld>
            <a:endParaRPr lang="zh-TW" altLang="en-US"/>
          </a:p>
        </p:txBody>
      </p:sp>
      <p:pic>
        <p:nvPicPr>
          <p:cNvPr id="9" name="圖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81B66-4371-4C52-B212-C37AF53E06E9}" type="datetime1">
              <a:rPr lang="zh-TW" altLang="en-US" smtClean="0"/>
              <a:t>2020/11/4</a:t>
            </a:fld>
            <a:endParaRPr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圖片 7" descr="大海浪 (半透明)" title="海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"/>
            <a:ext cx="9143999" cy="68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5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2400" b="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5" y="868680"/>
            <a:ext cx="5486400" cy="512064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050">
                <a:solidFill>
                  <a:srgbClr val="FFFFFF"/>
                </a:solidFill>
              </a:defRPr>
            </a:lvl1pPr>
            <a:lvl2pPr marL="342889" indent="0">
              <a:buNone/>
              <a:defRPr sz="900"/>
            </a:lvl2pPr>
            <a:lvl3pPr marL="685777" indent="0">
              <a:buNone/>
              <a:defRPr sz="750"/>
            </a:lvl3pPr>
            <a:lvl4pPr marL="1028666" indent="0">
              <a:buNone/>
              <a:defRPr sz="675"/>
            </a:lvl4pPr>
            <a:lvl5pPr marL="1371554" indent="0">
              <a:buNone/>
              <a:defRPr sz="675"/>
            </a:lvl5pPr>
            <a:lvl6pPr marL="1714443" indent="0">
              <a:buNone/>
              <a:defRPr sz="675"/>
            </a:lvl6pPr>
            <a:lvl7pPr marL="2057331" indent="0">
              <a:buNone/>
              <a:defRPr sz="675"/>
            </a:lvl7pPr>
            <a:lvl8pPr marL="2400220" indent="0">
              <a:buNone/>
              <a:defRPr sz="675"/>
            </a:lvl8pPr>
            <a:lvl9pPr marL="2743109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CC63-A4CB-4130-9160-BAF3466E65A5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73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5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889" indent="0">
              <a:buNone/>
              <a:defRPr sz="2100"/>
            </a:lvl2pPr>
            <a:lvl3pPr marL="685777" indent="0">
              <a:buNone/>
              <a:defRPr sz="1800"/>
            </a:lvl3pPr>
            <a:lvl4pPr marL="1028666" indent="0">
              <a:buNone/>
              <a:defRPr sz="1500"/>
            </a:lvl4pPr>
            <a:lvl5pPr marL="1371554" indent="0">
              <a:buNone/>
              <a:defRPr sz="1500"/>
            </a:lvl5pPr>
            <a:lvl6pPr marL="1714443" indent="0">
              <a:buNone/>
              <a:defRPr sz="1500"/>
            </a:lvl6pPr>
            <a:lvl7pPr marL="2057331" indent="0">
              <a:buNone/>
              <a:defRPr sz="1500"/>
            </a:lvl7pPr>
            <a:lvl8pPr marL="2400220" indent="0">
              <a:buNone/>
              <a:defRPr sz="1500"/>
            </a:lvl8pPr>
            <a:lvl9pPr marL="2743109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050">
                <a:solidFill>
                  <a:srgbClr val="FFFFFF"/>
                </a:solidFill>
              </a:defRPr>
            </a:lvl1pPr>
            <a:lvl2pPr marL="342889" indent="0">
              <a:buNone/>
              <a:defRPr sz="900"/>
            </a:lvl2pPr>
            <a:lvl3pPr marL="685777" indent="0">
              <a:buNone/>
              <a:defRPr sz="750"/>
            </a:lvl3pPr>
            <a:lvl4pPr marL="1028666" indent="0">
              <a:buNone/>
              <a:defRPr sz="675"/>
            </a:lvl4pPr>
            <a:lvl5pPr marL="1371554" indent="0">
              <a:buNone/>
              <a:defRPr sz="675"/>
            </a:lvl5pPr>
            <a:lvl6pPr marL="1714443" indent="0">
              <a:buNone/>
              <a:defRPr sz="675"/>
            </a:lvl6pPr>
            <a:lvl7pPr marL="2057331" indent="0">
              <a:buNone/>
              <a:defRPr sz="675"/>
            </a:lvl7pPr>
            <a:lvl8pPr marL="2400220" indent="0">
              <a:buNone/>
              <a:defRPr sz="675"/>
            </a:lvl8pPr>
            <a:lvl9pPr marL="2743109" indent="0">
              <a:buNone/>
              <a:defRPr sz="675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B34C5-F3B6-409B-A34A-2D9202A72451}" type="datetime1">
              <a:rPr lang="zh-TW" altLang="en-US" smtClean="0"/>
              <a:t>2020/11/4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2"/>
            <a:ext cx="4433638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68957" cy="70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2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9"/>
            <a:ext cx="2210611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8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6A0295-EBDC-41BB-AB67-0F1740E78908}" type="datetime1">
              <a:rPr lang="zh-TW" altLang="en-US" smtClean="0"/>
              <a:t>2020/11/4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2" y="6356352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1" y="6356352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accent1"/>
                </a:solidFill>
              </a:defRPr>
            </a:lvl1pPr>
          </a:lstStyle>
          <a:p>
            <a:fld id="{93FAC58A-B48C-4DB2-8B91-363AD8F0324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933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777" rtl="0" eaLnBrk="1" latinLnBrk="0" hangingPunct="1">
        <a:lnSpc>
          <a:spcPct val="90000"/>
        </a:lnSpc>
        <a:spcBef>
          <a:spcPct val="0"/>
        </a:spcBef>
        <a:buNone/>
        <a:defRPr sz="2700" kern="1200" spc="-45" baseline="0">
          <a:solidFill>
            <a:srgbClr val="FFFFFF"/>
          </a:solidFill>
          <a:latin typeface="標楷體" panose="03000509000000000000" pitchFamily="65" charset="-120"/>
          <a:ea typeface="標楷體" panose="03000509000000000000" pitchFamily="65" charset="-120"/>
          <a:cs typeface="+mj-cs"/>
        </a:defRPr>
      </a:lvl1pPr>
    </p:titleStyle>
    <p:bodyStyle>
      <a:lvl1pPr marL="137155" indent="-137155" algn="l" defTabSz="685777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1pPr>
      <a:lvl2pPr marL="514333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3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2pPr>
      <a:lvl3pPr marL="857221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20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3pPr>
      <a:lvl4pPr marL="1200110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542999" indent="-137155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885887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775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664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553" indent="-171444" algn="l" defTabSz="685777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9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6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4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3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1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09" algn="l" defTabSz="685777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appsstatus#hl=zh-TW&amp;v=statu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tanet_ncu@cc.ncu.edu.tw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wb.moe.edu.tw/index2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ctrTitle"/>
          </p:nvPr>
        </p:nvSpPr>
        <p:spPr>
          <a:xfrm>
            <a:off x="802386" y="1298448"/>
            <a:ext cx="6025134" cy="3255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buClr>
                <a:srgbClr val="003399"/>
              </a:buClr>
              <a:buSzPts val="4000"/>
            </a:pPr>
            <a:r>
              <a:rPr lang="zh-TW" altLang="en-US" sz="4000" b="1" dirty="0">
                <a:solidFill>
                  <a:srgbClr val="003399"/>
                </a:solidFill>
                <a:cs typeface="Arial"/>
              </a:rPr>
              <a:t>桃園區域網路</a:t>
            </a:r>
            <a:r>
              <a:rPr lang="zh-TW" altLang="en-US" sz="4000" b="1" dirty="0" smtClean="0">
                <a:solidFill>
                  <a:srgbClr val="003399"/>
                </a:solidFill>
                <a:cs typeface="Arial"/>
              </a:rPr>
              <a:t>中心</a:t>
            </a:r>
            <a:r>
              <a:rPr lang="en-US" altLang="zh-TW" sz="4000" b="1" dirty="0" smtClean="0">
                <a:solidFill>
                  <a:srgbClr val="003399"/>
                </a:solidFill>
                <a:cs typeface="Arial"/>
              </a:rPr>
              <a:t/>
            </a:r>
            <a:br>
              <a:rPr lang="en-US" altLang="zh-TW" sz="4000" b="1" dirty="0" smtClean="0">
                <a:solidFill>
                  <a:srgbClr val="003399"/>
                </a:solidFill>
                <a:cs typeface="Arial"/>
              </a:rPr>
            </a:br>
            <a:r>
              <a:rPr lang="zh-TW" altLang="en-US" sz="4000" b="1" dirty="0" smtClean="0">
                <a:solidFill>
                  <a:srgbClr val="003399"/>
                </a:solidFill>
                <a:cs typeface="Arial"/>
              </a:rPr>
              <a:t>管理委員會</a:t>
            </a:r>
            <a:r>
              <a:rPr lang="zh-TW" altLang="en-US" sz="4000" b="1" dirty="0">
                <a:solidFill>
                  <a:srgbClr val="003399"/>
                </a:solidFill>
                <a:cs typeface="Arial"/>
                <a:sym typeface="Arial"/>
              </a:rPr>
              <a:t/>
            </a:r>
            <a:br>
              <a:rPr lang="zh-TW" altLang="en-US" sz="4000" b="1" dirty="0">
                <a:solidFill>
                  <a:srgbClr val="003399"/>
                </a:solidFill>
                <a:cs typeface="Arial"/>
                <a:sym typeface="Arial"/>
              </a:rPr>
            </a:br>
            <a:r>
              <a:rPr lang="zh-TW" altLang="en-US" sz="4000" b="1" dirty="0">
                <a:solidFill>
                  <a:srgbClr val="003399"/>
                </a:solidFill>
                <a:cs typeface="Arial"/>
                <a:sym typeface="Arial"/>
              </a:rPr>
              <a:t>第</a:t>
            </a:r>
            <a:r>
              <a:rPr lang="en-US" altLang="zh-TW" sz="4000" b="1" dirty="0" smtClean="0">
                <a:solidFill>
                  <a:srgbClr val="003399"/>
                </a:solidFill>
                <a:cs typeface="Arial"/>
                <a:sym typeface="Arial"/>
              </a:rPr>
              <a:t>66</a:t>
            </a:r>
            <a:r>
              <a:rPr lang="zh-TW" altLang="en-US" sz="4000" b="1" dirty="0" smtClean="0">
                <a:solidFill>
                  <a:srgbClr val="003399"/>
                </a:solidFill>
                <a:cs typeface="Arial"/>
                <a:sym typeface="Arial"/>
              </a:rPr>
              <a:t>次</a:t>
            </a:r>
            <a:r>
              <a:rPr lang="zh-TW" altLang="en-US" sz="4000" b="1" dirty="0">
                <a:solidFill>
                  <a:srgbClr val="003399"/>
                </a:solidFill>
                <a:cs typeface="Arial"/>
                <a:sym typeface="Arial"/>
              </a:rPr>
              <a:t>會議</a:t>
            </a:r>
            <a:r>
              <a:rPr lang="en-US" sz="3200" b="1" i="0" u="none" dirty="0">
                <a:solidFill>
                  <a:srgbClr val="003399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Tahoma"/>
              </a:rPr>
              <a:t/>
            </a:r>
            <a:br>
              <a:rPr lang="en-US" sz="3200" b="1" i="0" u="none" dirty="0">
                <a:solidFill>
                  <a:srgbClr val="003399"/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Tahoma"/>
              </a:rPr>
            </a:br>
            <a:endParaRPr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4" name="Google Shape;154;p24"/>
          <p:cNvSpPr txBox="1">
            <a:spLocks noGrp="1"/>
          </p:cNvSpPr>
          <p:nvPr>
            <p:ph type="subTitle" idx="1"/>
          </p:nvPr>
        </p:nvSpPr>
        <p:spPr>
          <a:xfrm>
            <a:off x="1596888" y="3502342"/>
            <a:ext cx="5458506" cy="82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sz="2400" dirty="0" smtClean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單  位</a:t>
            </a:r>
            <a:r>
              <a:rPr 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 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桃園區域網路中心</a:t>
            </a:r>
            <a:endParaRPr sz="2400" b="0" i="0" u="none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400" dirty="0" err="1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報告人</a:t>
            </a:r>
            <a:r>
              <a:rPr lang="en-US" sz="24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 </a:t>
            </a:r>
            <a:r>
              <a:rPr lang="en-US" sz="2400" dirty="0" err="1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許時準組長</a:t>
            </a:r>
            <a:endParaRPr lang="en-US" sz="2400" dirty="0" smtClean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</a:pP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日  期</a:t>
            </a:r>
            <a:r>
              <a:rPr lang="en-US" altLang="zh-TW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:</a:t>
            </a:r>
            <a:r>
              <a:rPr lang="zh-TW" alt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20</a:t>
            </a:r>
            <a:r>
              <a:rPr lang="en-US" altLang="zh-TW" sz="2400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20</a:t>
            </a:r>
            <a:r>
              <a:rPr lang="en-US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/</a:t>
            </a:r>
            <a:r>
              <a:rPr lang="en-US" altLang="zh-TW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11</a:t>
            </a:r>
            <a:r>
              <a:rPr lang="en-US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/</a:t>
            </a:r>
            <a:r>
              <a:rPr lang="en-US" altLang="zh-TW" sz="2400" b="0" i="0" u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05</a:t>
            </a:r>
            <a:endParaRPr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8"/>
          <p:cNvSpPr txBox="1">
            <a:spLocks noGrp="1"/>
          </p:cNvSpPr>
          <p:nvPr>
            <p:ph type="title"/>
          </p:nvPr>
        </p:nvSpPr>
        <p:spPr>
          <a:xfrm>
            <a:off x="96715" y="1123839"/>
            <a:ext cx="2373923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BiauKai"/>
              <a:buNone/>
            </a:pPr>
            <a:r>
              <a:rPr lang="zh-TW" altLang="en-US" b="1" dirty="0">
                <a:solidFill>
                  <a:srgbClr val="1C4587"/>
                </a:solidFill>
              </a:rPr>
              <a:t>自動監測系統</a:t>
            </a:r>
            <a:r>
              <a:rPr lang="zh-TW" altLang="en-US" b="1" dirty="0" smtClean="0">
                <a:solidFill>
                  <a:srgbClr val="1C4587"/>
                </a:solidFill>
              </a:rPr>
              <a:t>結合 </a:t>
            </a:r>
            <a:r>
              <a:rPr lang="en-US" altLang="zh-TW" b="1" dirty="0" smtClean="0">
                <a:solidFill>
                  <a:srgbClr val="1C4587"/>
                </a:solidFill>
              </a:rPr>
              <a:t>Line</a:t>
            </a:r>
            <a:r>
              <a:rPr lang="zh-TW" altLang="en-US" b="1" dirty="0" smtClean="0">
                <a:solidFill>
                  <a:srgbClr val="1C4587"/>
                </a:solidFill>
              </a:rPr>
              <a:t> </a:t>
            </a:r>
            <a:r>
              <a:rPr lang="en-US" altLang="zh-TW" b="1" dirty="0">
                <a:solidFill>
                  <a:srgbClr val="1C4587"/>
                </a:solidFill>
              </a:rPr>
              <a:t>Notify</a:t>
            </a:r>
            <a:endParaRPr b="1" dirty="0">
              <a:solidFill>
                <a:srgbClr val="1C4587"/>
              </a:solidFill>
            </a:endParaRPr>
          </a:p>
        </p:txBody>
      </p:sp>
      <p:sp>
        <p:nvSpPr>
          <p:cNvPr id="519" name="Google Shape;519;p28"/>
          <p:cNvSpPr txBox="1">
            <a:spLocks noGrp="1"/>
          </p:cNvSpPr>
          <p:nvPr>
            <p:ph idx="1"/>
          </p:nvPr>
        </p:nvSpPr>
        <p:spPr>
          <a:xfrm>
            <a:off x="2901951" y="864108"/>
            <a:ext cx="5486400" cy="2274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altLang="zh-TW" sz="1800" dirty="0">
                <a:solidFill>
                  <a:schemeClr val="tx1"/>
                </a:solidFill>
                <a:cs typeface="Noto Sans Symbols"/>
                <a:sym typeface="Noto Sans Symbols"/>
              </a:rPr>
              <a:t>❑ </a:t>
            </a:r>
            <a:r>
              <a:rPr lang="en-US" sz="1800" dirty="0" err="1" smtClean="0">
                <a:solidFill>
                  <a:schemeClr val="dk1"/>
                </a:solidFill>
              </a:rPr>
              <a:t>桃園區網中心</a:t>
            </a:r>
            <a:r>
              <a:rPr lang="zh-TW" altLang="en-US" sz="1800" dirty="0" smtClean="0">
                <a:solidFill>
                  <a:schemeClr val="dk1"/>
                </a:solidFill>
              </a:rPr>
              <a:t>自行開發建置</a:t>
            </a:r>
            <a:r>
              <a:rPr lang="zh-TW" altLang="en-US" sz="1800" dirty="0"/>
              <a:t>自動監測</a:t>
            </a:r>
            <a:r>
              <a:rPr lang="zh-TW" altLang="en-US" sz="1800" dirty="0" smtClean="0"/>
              <a:t>系統</a:t>
            </a:r>
            <a:r>
              <a:rPr lang="en-US" sz="1800" dirty="0" smtClean="0">
                <a:solidFill>
                  <a:schemeClr val="dk1"/>
                </a:solidFill>
              </a:rPr>
              <a:t>，</a:t>
            </a:r>
            <a:r>
              <a:rPr lang="en-US" sz="1800" dirty="0" err="1">
                <a:solidFill>
                  <a:schemeClr val="dk1"/>
                </a:solidFill>
              </a:rPr>
              <a:t>監測重要網路設備、機房溫溼度，以確保網路及機房設備全年無休的正常運作</a:t>
            </a:r>
            <a:r>
              <a:rPr lang="en-US" sz="1800" dirty="0" smtClean="0">
                <a:solidFill>
                  <a:schemeClr val="dk1"/>
                </a:solidFill>
              </a:rPr>
              <a:t>。</a:t>
            </a:r>
            <a:endParaRPr sz="1800" dirty="0">
              <a:solidFill>
                <a:schemeClr val="dk1"/>
              </a:solidFill>
            </a:endParaRPr>
          </a:p>
          <a:p>
            <a:pPr marL="0" lvl="0" indent="0">
              <a:buSzPts val="1800"/>
              <a:buNone/>
            </a:pPr>
            <a:r>
              <a:rPr lang="en-US" altLang="zh-TW" sz="1800" dirty="0">
                <a:solidFill>
                  <a:schemeClr val="tx1"/>
                </a:solidFill>
                <a:cs typeface="Noto Sans Symbols"/>
                <a:sym typeface="Noto Sans Symbols"/>
              </a:rPr>
              <a:t>❑ </a:t>
            </a:r>
            <a:r>
              <a:rPr lang="en-US" sz="1800" dirty="0" err="1" smtClean="0">
                <a:solidFill>
                  <a:schemeClr val="dk1"/>
                </a:solidFill>
              </a:rPr>
              <a:t>區網中心並自行開發</a:t>
            </a:r>
            <a:r>
              <a:rPr lang="en-US" sz="1800" dirty="0" err="1">
                <a:solidFill>
                  <a:schemeClr val="dk1"/>
                </a:solidFill>
              </a:rPr>
              <a:t>LINE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Notify程式，即時發送LINE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n-US" sz="1800" dirty="0" err="1">
                <a:solidFill>
                  <a:schemeClr val="dk1"/>
                </a:solidFill>
              </a:rPr>
              <a:t>Notify訊息，讓網管人員隨時掌控機房環境及網路服務是否正常運作</a:t>
            </a:r>
            <a:r>
              <a:rPr lang="en-US" sz="1800" dirty="0">
                <a:solidFill>
                  <a:schemeClr val="dk1"/>
                </a:solidFill>
              </a:rPr>
              <a:t>。</a:t>
            </a: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520" name="Google Shape;52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3648" y="3068273"/>
            <a:ext cx="5824550" cy="2756599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28"/>
          <p:cNvSpPr txBox="1"/>
          <p:nvPr/>
        </p:nvSpPr>
        <p:spPr>
          <a:xfrm>
            <a:off x="3657899" y="5966775"/>
            <a:ext cx="3569377" cy="318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SzPts val="2800"/>
            </a:pPr>
            <a:r>
              <a:rPr lang="zh-TW" altLang="zh-TW" sz="1800" b="1" dirty="0">
                <a:latin typeface="標楷體" panose="03000509000000000000" pitchFamily="65" charset="-120"/>
                <a:ea typeface="標楷體" panose="03000509000000000000" pitchFamily="65" charset="-120"/>
                <a:cs typeface="Trebuchet MS"/>
                <a:sym typeface="Trebuchet MS"/>
              </a:rPr>
              <a:t>研究成果發表在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Microsoft JhengHei"/>
                <a:sym typeface="Microsoft JhengHei"/>
              </a:rPr>
              <a:t>TANET20</a:t>
            </a:r>
            <a:r>
              <a:rPr lang="en-US" sz="18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Microsoft JhengHei"/>
                <a:sym typeface="Microsoft JhengHei"/>
              </a:rPr>
              <a:t>20</a:t>
            </a:r>
            <a:r>
              <a:rPr lang="zh-TW" altLang="en-US" sz="1800" b="1" dirty="0" smtClean="0">
                <a:latin typeface="標楷體" panose="03000509000000000000" pitchFamily="65" charset="-120"/>
                <a:ea typeface="標楷體" panose="03000509000000000000" pitchFamily="65" charset="-120"/>
                <a:cs typeface="Microsoft JhengHei"/>
                <a:sym typeface="Microsoft JhengHei"/>
              </a:rPr>
              <a:t>研討會</a:t>
            </a:r>
            <a:endParaRPr sz="1800" b="1" i="0" u="none" strike="noStrike" cap="none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Microsoft JhengHei"/>
              <a:sym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71145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0373" y="1018331"/>
            <a:ext cx="2210611" cy="4601183"/>
          </a:xfrm>
        </p:spPr>
        <p:txBody>
          <a:bodyPr>
            <a:normAutofit/>
          </a:bodyPr>
          <a:lstStyle/>
          <a:p>
            <a:r>
              <a:rPr lang="zh-TW" altLang="en-US" b="1" dirty="0">
                <a:solidFill>
                  <a:srgbClr val="1C4587"/>
                </a:solidFill>
              </a:rPr>
              <a:t>自動監測</a:t>
            </a:r>
            <a:r>
              <a:rPr lang="zh-TW" altLang="en-US" b="1" dirty="0" smtClean="0">
                <a:solidFill>
                  <a:srgbClr val="1C4587"/>
                </a:solidFill>
              </a:rPr>
              <a:t>系統監測</a:t>
            </a:r>
            <a:r>
              <a:rPr lang="zh-TW" altLang="en-US" b="1" dirty="0">
                <a:solidFill>
                  <a:srgbClr val="1C4587"/>
                </a:solidFill>
              </a:rPr>
              <a:t>機制</a:t>
            </a:r>
            <a:endParaRPr lang="zh-TW" b="1" dirty="0">
              <a:solidFill>
                <a:srgbClr val="1C4587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789338" y="1106137"/>
            <a:ext cx="5402007" cy="2430903"/>
          </a:xfrm>
        </p:spPr>
        <p:txBody>
          <a:bodyPr>
            <a:normAutofit/>
          </a:bodyPr>
          <a:lstStyle/>
          <a:p>
            <a:endParaRPr lang="en-US" altLang="zh-TW" sz="2101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altLang="zh-TW" smtClean="0"/>
              <a:t>11</a:t>
            </a:fld>
            <a:endParaRPr lang="zh-TW" altLang="en-US"/>
          </a:p>
        </p:txBody>
      </p:sp>
      <p:pic>
        <p:nvPicPr>
          <p:cNvPr id="2050" name="Picture 2" descr="2020-08-20_1604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860" y="1430258"/>
            <a:ext cx="5743839" cy="344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78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b="1" dirty="0" smtClean="0">
                <a:solidFill>
                  <a:srgbClr val="1C4587"/>
                </a:solidFill>
              </a:rPr>
              <a:t>明年度有興趣</a:t>
            </a:r>
            <a:r>
              <a:rPr lang="zh-TW" altLang="en-US" b="1" dirty="0">
                <a:solidFill>
                  <a:srgbClr val="1C4587"/>
                </a:solidFill>
              </a:rPr>
              <a:t>的教育</a:t>
            </a:r>
            <a:r>
              <a:rPr lang="zh-TW" altLang="en-US" b="1" dirty="0" smtClean="0">
                <a:solidFill>
                  <a:srgbClr val="1C4587"/>
                </a:solidFill>
              </a:rPr>
              <a:t>訓練</a:t>
            </a:r>
            <a:endParaRPr dirty="0">
              <a:solidFill>
                <a:srgbClr val="1C4587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608299" y="1123839"/>
            <a:ext cx="5973726" cy="4967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資訊安全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智慧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網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管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數位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教材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製作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無人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值守網路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監控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❑Docker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、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Windows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及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Linux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主機架設安全性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防護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流量分流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資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安鑑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識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❑AD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建置</a:t>
            </a:r>
            <a:endParaRPr lang="zh-TW" altLang="en-US" sz="2400" dirty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en-US" sz="2400" b="0" i="1" u="none" strike="noStrike" cap="none" dirty="0">
              <a:solidFill>
                <a:schemeClr val="tx1"/>
              </a:solidFill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sz="24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934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b="1" dirty="0" smtClean="0">
                <a:solidFill>
                  <a:srgbClr val="1C4587"/>
                </a:solidFill>
              </a:rPr>
              <a:t>需要</a:t>
            </a:r>
            <a:r>
              <a:rPr lang="zh-TW" altLang="en-US" b="1" dirty="0">
                <a:solidFill>
                  <a:srgbClr val="1C4587"/>
                </a:solidFill>
              </a:rPr>
              <a:t>區網中心協助的</a:t>
            </a:r>
            <a:r>
              <a:rPr lang="zh-TW" altLang="en-US" b="1" dirty="0" smtClean="0">
                <a:solidFill>
                  <a:srgbClr val="1C4587"/>
                </a:solidFill>
              </a:rPr>
              <a:t>事項</a:t>
            </a:r>
            <a:endParaRPr dirty="0">
              <a:solidFill>
                <a:srgbClr val="1C4587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687429" y="836597"/>
            <a:ext cx="5973726" cy="3637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感謝持續幫忙頻寬升速事宜</a:t>
            </a:r>
          </a:p>
          <a:p>
            <a:pPr marL="285750" marR="8758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❑google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的服務不是很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穩定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/>
            </a:r>
            <a:b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</a:b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請參考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: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G 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Suite 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狀態資訊主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頁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/>
            </a:r>
            <a:b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</a:b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  <a:hlinkClick r:id="rId3"/>
              </a:rPr>
              <a:t>https://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  <a:hlinkClick r:id="rId3"/>
              </a:rPr>
              <a:t>www.google.com/appsstatus#hl=zh-TW&amp;v=status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協助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資訊系統向上集中事宜</a:t>
            </a: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希望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能協助直接介接桃園區網</a:t>
            </a: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sz="24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2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6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fld id="{00000000-1234-1234-1234-123412341234}" type="slidenum">
              <a:rPr lang="en-US" sz="1300" b="1" i="0" u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14</a:t>
            </a:fld>
            <a:endParaRPr/>
          </a:p>
        </p:txBody>
      </p:sp>
      <p:sp>
        <p:nvSpPr>
          <p:cNvPr id="682" name="Google Shape;682;p86"/>
          <p:cNvSpPr txBox="1"/>
          <p:nvPr/>
        </p:nvSpPr>
        <p:spPr>
          <a:xfrm>
            <a:off x="6259143" y="2283046"/>
            <a:ext cx="39751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3200"/>
              <a:buFont typeface="Tahoma"/>
              <a:buNone/>
            </a:pPr>
            <a:r>
              <a:rPr lang="en-US" sz="3200" b="1" i="1" u="none" dirty="0">
                <a:solidFill>
                  <a:srgbClr val="808080"/>
                </a:solidFill>
                <a:latin typeface="Tahoma"/>
                <a:ea typeface="Tahoma"/>
                <a:cs typeface="Tahoma"/>
                <a:sym typeface="Tahoma"/>
              </a:rPr>
              <a:t>Thank You!</a:t>
            </a:r>
            <a:endParaRPr dirty="0"/>
          </a:p>
        </p:txBody>
      </p:sp>
      <p:pic>
        <p:nvPicPr>
          <p:cNvPr id="683" name="Google Shape;683;p86" descr="j03012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5324" y="2155898"/>
            <a:ext cx="4105275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4" name="Google Shape;684;p86"/>
          <p:cNvSpPr txBox="1">
            <a:spLocks noGrp="1"/>
          </p:cNvSpPr>
          <p:nvPr>
            <p:ph type="body" idx="1"/>
          </p:nvPr>
        </p:nvSpPr>
        <p:spPr>
          <a:xfrm>
            <a:off x="2037798" y="845141"/>
            <a:ext cx="6675990" cy="3067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780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3600" b="0" i="0" u="none" dirty="0" err="1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桃園</a:t>
            </a:r>
            <a:r>
              <a:rPr lang="zh-TW" alt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區域</a:t>
            </a:r>
            <a:r>
              <a:rPr 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網</a:t>
            </a:r>
            <a:r>
              <a:rPr lang="zh-TW" altLang="en-US" sz="3600" b="0" i="0" u="none" dirty="0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路</a:t>
            </a:r>
            <a:r>
              <a:rPr lang="en-US" sz="3600" b="0" i="0" u="none" dirty="0" err="1" smtClean="0">
                <a:solidFill>
                  <a:srgbClr val="262699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"/>
                <a:sym typeface="Arial"/>
              </a:rPr>
              <a:t>中心</a:t>
            </a:r>
            <a:endParaRPr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85" name="Google Shape;685;p86"/>
          <p:cNvSpPr txBox="1"/>
          <p:nvPr/>
        </p:nvSpPr>
        <p:spPr>
          <a:xfrm>
            <a:off x="6615112" y="61150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235" y="493101"/>
            <a:ext cx="7178188" cy="622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Tahoma"/>
              <a:buNone/>
            </a:pPr>
            <a:r>
              <a:rPr lang="en-US" sz="3200" b="1" i="0" u="none" dirty="0">
                <a:solidFill>
                  <a:srgbClr val="003399"/>
                </a:solidFill>
                <a:cs typeface="Tahoma"/>
                <a:sym typeface="Tahoma"/>
              </a:rPr>
              <a:t> </a:t>
            </a:r>
            <a:r>
              <a:rPr lang="en-US" sz="3200" b="1" i="0" u="none" dirty="0" err="1">
                <a:solidFill>
                  <a:srgbClr val="003399"/>
                </a:solidFill>
                <a:cs typeface="Arial"/>
                <a:sym typeface="Arial"/>
              </a:rPr>
              <a:t>報告大綱</a:t>
            </a:r>
            <a:endParaRPr dirty="0"/>
          </a:p>
        </p:txBody>
      </p:sp>
      <p:sp>
        <p:nvSpPr>
          <p:cNvPr id="161" name="Google Shape;161;p25"/>
          <p:cNvSpPr txBox="1">
            <a:spLocks noGrp="1"/>
          </p:cNvSpPr>
          <p:nvPr>
            <p:ph idx="1"/>
          </p:nvPr>
        </p:nvSpPr>
        <p:spPr>
          <a:xfrm>
            <a:off x="2861817" y="1704449"/>
            <a:ext cx="5486400" cy="414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3600" b="0" i="0" u="none" dirty="0">
                <a:solidFill>
                  <a:srgbClr val="000000"/>
                </a:solidFill>
                <a:cs typeface="Trebuchet MS"/>
                <a:sym typeface="Trebuchet MS"/>
              </a:rPr>
              <a:t>1</a:t>
            </a:r>
            <a:r>
              <a:rPr lang="en-US" sz="3600" b="0" i="0" u="none" dirty="0" smtClean="0">
                <a:solidFill>
                  <a:srgbClr val="000000"/>
                </a:solidFill>
                <a:cs typeface="Trebuchet MS"/>
                <a:sym typeface="Trebuchet MS"/>
              </a:rPr>
              <a:t>.</a:t>
            </a:r>
            <a:r>
              <a:rPr lang="zh-TW" altLang="en-US" sz="3600" dirty="0" smtClean="0">
                <a:solidFill>
                  <a:srgbClr val="000000"/>
                </a:solidFill>
              </a:rPr>
              <a:t>服務窗口</a:t>
            </a: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altLang="zh-TW" sz="3600" dirty="0" smtClean="0">
              <a:solidFill>
                <a:srgbClr val="000000"/>
              </a:solidFill>
            </a:endParaRPr>
          </a:p>
          <a:p>
            <a:pPr marL="533400" lvl="0" indent="-533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altLang="zh-TW" sz="3600" dirty="0" smtClean="0">
                <a:solidFill>
                  <a:srgbClr val="000000"/>
                </a:solidFill>
              </a:rPr>
              <a:t>2.</a:t>
            </a:r>
            <a:r>
              <a:rPr lang="zh-TW" altLang="en-US" sz="3600" dirty="0" smtClean="0">
                <a:solidFill>
                  <a:srgbClr val="000000"/>
                </a:solidFill>
              </a:rPr>
              <a:t>報告事項</a:t>
            </a:r>
            <a:endParaRPr sz="3600" dirty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>
                <a:solidFill>
                  <a:srgbClr val="003399"/>
                </a:solidFill>
                <a:cs typeface="Arial"/>
              </a:rPr>
              <a:t>服務窗口</a:t>
            </a:r>
          </a:p>
        </p:txBody>
      </p:sp>
      <p:graphicFrame>
        <p:nvGraphicFramePr>
          <p:cNvPr id="2" name="內容版面配置區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50827158"/>
              </p:ext>
            </p:extLst>
          </p:nvPr>
        </p:nvGraphicFramePr>
        <p:xfrm>
          <a:off x="2727959" y="799989"/>
          <a:ext cx="5892165" cy="3772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995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職稱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姓名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電話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組長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許時準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57507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顧問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呂芳發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57506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資料管理師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周小慧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57510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1159">
                <a:tc>
                  <a:txBody>
                    <a:bodyPr/>
                    <a:lstStyle/>
                    <a:p>
                      <a:r>
                        <a:rPr lang="zh-TW" altLang="en-US" sz="200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技正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張二川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</a:t>
                      </a:r>
                      <a:r>
                        <a:rPr lang="en-US" altLang="zh-TW" sz="200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. 57512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7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專任助理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陳奕翰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tc>
                  <a:txBody>
                    <a:bodyPr/>
                    <a:lstStyle/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03-4227151 ext. 57514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44824" marR="4482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3AF46-E5C2-4C10-A315-CD7F368E51DC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sp>
        <p:nvSpPr>
          <p:cNvPr id="3" name="文字方塊 2"/>
          <p:cNvSpPr txBox="1"/>
          <p:nvPr/>
        </p:nvSpPr>
        <p:spPr>
          <a:xfrm>
            <a:off x="2753089" y="4571999"/>
            <a:ext cx="5222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1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連絡電話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:(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03)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－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4227151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＃</a:t>
            </a:r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57555</a:t>
            </a:r>
            <a:r>
              <a:rPr lang="zh-TW" altLang="en-US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，＃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57566	</a:t>
            </a:r>
          </a:p>
          <a:p>
            <a:pPr algn="l"/>
            <a:r>
              <a:rPr lang="en-US" altLang="zh-TW" sz="1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	</a:t>
            </a:r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聯絡信箱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: </a:t>
            </a:r>
            <a:r>
              <a:rPr lang="en-US" altLang="zh-TW" sz="1600" b="1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tanet_ncu@cc.ncu.edu.tw</a:t>
            </a:r>
            <a:endParaRPr lang="en-US" altLang="zh-TW" sz="16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en-US" altLang="zh-TW" sz="1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r>
              <a:rPr lang="zh-TW" altLang="en-US" sz="1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</a:t>
            </a:r>
            <a:endParaRPr lang="zh-TW" altLang="en-US" sz="1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502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75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6" name="Google Shape;596;p7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None/>
            </a:pPr>
            <a:r>
              <a:rPr lang="zh-TW" altLang="en-US" sz="3200" b="1" dirty="0" smtClean="0">
                <a:solidFill>
                  <a:srgbClr val="003399"/>
                </a:solidFill>
              </a:rPr>
              <a:t>報告事項</a:t>
            </a:r>
            <a:endParaRPr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98" name="Google Shape;598;p75"/>
          <p:cNvSpPr txBox="1"/>
          <p:nvPr/>
        </p:nvSpPr>
        <p:spPr>
          <a:xfrm>
            <a:off x="6813333" y="6441282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599" name="Google Shape;599;p75"/>
          <p:cNvSpPr txBox="1"/>
          <p:nvPr/>
        </p:nvSpPr>
        <p:spPr>
          <a:xfrm>
            <a:off x="6678178" y="6310314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endParaRPr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5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b="1" dirty="0">
                <a:solidFill>
                  <a:srgbClr val="1C4587"/>
                </a:solidFill>
              </a:rPr>
              <a:t>推動資源公鑰基礎</a:t>
            </a:r>
            <a:r>
              <a:rPr lang="zh-TW" altLang="en-US" b="1" dirty="0" smtClean="0">
                <a:solidFill>
                  <a:srgbClr val="1C4587"/>
                </a:solidFill>
              </a:rPr>
              <a:t>建設安全路</a:t>
            </a:r>
            <a:r>
              <a:rPr lang="zh-TW" altLang="en-US" b="1" dirty="0">
                <a:solidFill>
                  <a:srgbClr val="1C4587"/>
                </a:solidFill>
              </a:rPr>
              <a:t>由</a:t>
            </a:r>
            <a:r>
              <a:rPr lang="zh-TW" altLang="en-US" b="1" dirty="0" smtClean="0">
                <a:solidFill>
                  <a:srgbClr val="1C4587"/>
                </a:solidFill>
              </a:rPr>
              <a:t>策略</a:t>
            </a:r>
            <a:endParaRPr dirty="0">
              <a:solidFill>
                <a:srgbClr val="1C4587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dirty="0"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813794" y="940652"/>
            <a:ext cx="5653198" cy="5262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0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教育部於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109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年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8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28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日檢送「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BGP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路由管理維運會議紀錄」</a:t>
            </a:r>
            <a:r>
              <a:rPr lang="zh-TW" altLang="en-US" sz="2000" u="sng" dirty="0" smtClean="0">
                <a:solidFill>
                  <a:srgbClr val="0070C0"/>
                </a:solidFill>
                <a:cs typeface="Noto Sans Symbols"/>
                <a:sym typeface="Noto Sans Symbols"/>
              </a:rPr>
              <a:t>階段</a:t>
            </a:r>
            <a:r>
              <a:rPr lang="zh-TW" altLang="en-US" sz="2000" u="sng" dirty="0">
                <a:solidFill>
                  <a:srgbClr val="0070C0"/>
                </a:solidFill>
                <a:cs typeface="Noto Sans Symbols"/>
                <a:sym typeface="Noto Sans Symbols"/>
              </a:rPr>
              <a:t>性推動</a:t>
            </a:r>
            <a:r>
              <a:rPr lang="en-US" altLang="zh-TW" sz="2000" u="sng" dirty="0">
                <a:solidFill>
                  <a:srgbClr val="0070C0"/>
                </a:solidFill>
                <a:cs typeface="Noto Sans Symbols"/>
                <a:sym typeface="Noto Sans Symbols"/>
              </a:rPr>
              <a:t>RPKI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(Resource Public Key Infrastructure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，資源公鑰基礎建設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)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安全路由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策略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將</a:t>
            </a:r>
            <a:r>
              <a:rPr lang="en-US" altLang="zh-TW" sz="2000" dirty="0" err="1">
                <a:solidFill>
                  <a:schemeClr val="tx1"/>
                </a:solidFill>
                <a:cs typeface="Noto Sans Symbols"/>
                <a:sym typeface="Noto Sans Symbols"/>
              </a:rPr>
              <a:t>TANet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所配置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IP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位址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(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配置於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ASN1659)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進行台灣網路資訊中心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(TWNIC)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之「路由來源授權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(ROA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)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的登錄。未來將視國際趨勢，啟用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RPKI VALIDATOR 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相關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BGP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路由安全服務。</a:t>
            </a:r>
            <a:endParaRPr lang="en-US" altLang="zh-TW" sz="20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各學校都有</a:t>
            </a:r>
            <a:r>
              <a:rPr lang="en-US" altLang="zh-TW" sz="2000" dirty="0" err="1">
                <a:solidFill>
                  <a:srgbClr val="0070C0"/>
                </a:solidFill>
                <a:cs typeface="Noto Sans Symbols"/>
                <a:sym typeface="Noto Sans Symbols"/>
              </a:rPr>
              <a:t>TANet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 IP 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位址配置於其他自治號碼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(AS Number)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，即非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ASN1659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，請報部由教育部進行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ROA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登錄。如各校自行申請的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IP/ASN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，則自行進行</a:t>
            </a:r>
            <a:r>
              <a:rPr lang="en-US" altLang="zh-TW" sz="2000" dirty="0">
                <a:solidFill>
                  <a:srgbClr val="0070C0"/>
                </a:solidFill>
                <a:cs typeface="Noto Sans Symbols"/>
                <a:sym typeface="Noto Sans Symbols"/>
              </a:rPr>
              <a:t>ROA</a:t>
            </a:r>
            <a:r>
              <a:rPr lang="zh-TW" altLang="en-US" sz="2000" dirty="0">
                <a:solidFill>
                  <a:srgbClr val="0070C0"/>
                </a:solidFill>
                <a:cs typeface="Noto Sans Symbols"/>
                <a:sym typeface="Noto Sans Symbols"/>
              </a:rPr>
              <a:t>登錄</a:t>
            </a:r>
            <a:r>
              <a:rPr lang="zh-TW" altLang="en-US" sz="2000" dirty="0" smtClean="0">
                <a:solidFill>
                  <a:srgbClr val="0070C0"/>
                </a:solidFill>
                <a:cs typeface="Noto Sans Symbols"/>
                <a:sym typeface="Noto Sans Symbols"/>
              </a:rPr>
              <a:t>。</a:t>
            </a:r>
            <a:endParaRPr lang="en-US" altLang="zh-TW" sz="2000" dirty="0" smtClean="0">
              <a:solidFill>
                <a:srgbClr val="0070C0"/>
              </a:solidFill>
              <a:sym typeface="Arial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000" dirty="0">
                <a:solidFill>
                  <a:schemeClr val="tx1"/>
                </a:solidFill>
                <a:cs typeface="Noto Sans Symbols"/>
                <a:sym typeface="Noto Sans Symbols"/>
              </a:rPr>
              <a:t>參考網址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：</a:t>
            </a:r>
            <a:r>
              <a:rPr lang="en-US" altLang="zh-TW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https</a:t>
            </a:r>
            <a:r>
              <a:rPr lang="en-US" altLang="zh-TW" sz="2000" dirty="0">
                <a:solidFill>
                  <a:schemeClr val="tx1"/>
                </a:solidFill>
                <a:cs typeface="Noto Sans Symbols"/>
                <a:sym typeface="Noto Sans Symbols"/>
              </a:rPr>
              <a:t>://rpki.tw/RPKI_service.html </a:t>
            </a:r>
            <a:r>
              <a:rPr lang="zh-TW" altLang="en-US" sz="20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</a:t>
            </a:r>
            <a:endParaRPr sz="2000" b="0" i="0" u="none" strike="noStrike" cap="none" dirty="0">
              <a:solidFill>
                <a:schemeClr val="tx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83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b="1" dirty="0">
                <a:solidFill>
                  <a:srgbClr val="1C4587"/>
                </a:solidFill>
              </a:rPr>
              <a:t>資通安全通報</a:t>
            </a:r>
            <a:r>
              <a:rPr lang="zh-TW" altLang="en-US" b="1" dirty="0" smtClean="0">
                <a:solidFill>
                  <a:srgbClr val="1C4587"/>
                </a:solidFill>
              </a:rPr>
              <a:t>演練</a:t>
            </a:r>
            <a:endParaRPr dirty="0">
              <a:solidFill>
                <a:srgbClr val="1C4587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822585" y="833693"/>
            <a:ext cx="5367302" cy="3637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b="0" i="0" u="none" strike="noStrike" cap="none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「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教育部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109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年學術與部屬機關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(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構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)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分組資通安全通報演練計畫」。本年度演練計畫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，桃園區網屬於第一梯次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，演練日期為 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7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日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至 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11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日。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本年度實際演練已於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109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年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9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月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11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日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全部完成，本區網所有參加演練學校全部在時效內完成通報與應變演練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。</a:t>
            </a:r>
            <a:endParaRPr lang="zh-TW" altLang="en-US" sz="2400" dirty="0">
              <a:solidFill>
                <a:schemeClr val="tx1"/>
              </a:solidFill>
              <a:cs typeface="Noto Sans Symbols"/>
              <a:sym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40793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73f3e06d6f_0_2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3200"/>
              <a:buFont typeface="Arial"/>
              <a:buNone/>
            </a:pPr>
            <a:r>
              <a:rPr lang="en-US" b="1" dirty="0" err="1">
                <a:solidFill>
                  <a:srgbClr val="1C4587"/>
                </a:solidFill>
              </a:rPr>
              <a:t>資安事件</a:t>
            </a:r>
            <a:r>
              <a:rPr lang="en-US" b="1" dirty="0">
                <a:solidFill>
                  <a:srgbClr val="1C4587"/>
                </a:solidFill>
              </a:rPr>
              <a:t/>
            </a:r>
            <a:br>
              <a:rPr lang="en-US" b="1" dirty="0">
                <a:solidFill>
                  <a:srgbClr val="1C4587"/>
                </a:solidFill>
              </a:rPr>
            </a:br>
            <a:r>
              <a:rPr lang="en-US" b="1" dirty="0" err="1">
                <a:solidFill>
                  <a:srgbClr val="1C4587"/>
                </a:solidFill>
              </a:rPr>
              <a:t>統計</a:t>
            </a:r>
            <a:endParaRPr b="1" dirty="0">
              <a:solidFill>
                <a:srgbClr val="1C4587"/>
              </a:solidFill>
            </a:endParaRPr>
          </a:p>
        </p:txBody>
      </p:sp>
      <p:sp>
        <p:nvSpPr>
          <p:cNvPr id="494" name="Google Shape;494;g73f3e06d6f_0_2"/>
          <p:cNvSpPr txBox="1"/>
          <p:nvPr/>
        </p:nvSpPr>
        <p:spPr>
          <a:xfrm>
            <a:off x="6948487" y="657225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300"/>
              <a:buFont typeface="Tahoma"/>
              <a:buNone/>
            </a:pPr>
            <a:fld id="{00000000-1234-1234-1234-123412341234}" type="slidenum">
              <a:rPr lang="en-US" sz="1300" b="1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95" name="Google Shape;495;g73f3e06d6f_0_2"/>
          <p:cNvGraphicFramePr/>
          <p:nvPr>
            <p:extLst>
              <p:ext uri="{D42A27DB-BD31-4B8C-83A1-F6EECF244321}">
                <p14:modId xmlns:p14="http://schemas.microsoft.com/office/powerpoint/2010/main" val="199528356"/>
              </p:ext>
            </p:extLst>
          </p:nvPr>
        </p:nvGraphicFramePr>
        <p:xfrm>
          <a:off x="2718060" y="987398"/>
          <a:ext cx="6291375" cy="4550950"/>
        </p:xfrm>
        <a:graphic>
          <a:graphicData uri="http://schemas.openxmlformats.org/drawingml/2006/table">
            <a:tbl>
              <a:tblPr>
                <a:solidFill>
                  <a:srgbClr val="9FD1C7"/>
                </a:solidFill>
              </a:tblPr>
              <a:tblGrid>
                <a:gridCol w="377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資料統計：2019/1/1-2019/10/25</a:t>
                      </a:r>
                      <a:endParaRPr sz="1800" b="1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　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桃園區域網路中心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1. 1、2級資安事件處理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　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　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(1)通報平均時數：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小時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0.05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(2)應變處理平均時數：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小時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0.00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(3)事件處理平均時數：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小時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1.05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(4)通報完成率：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百分比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100%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(5)事件完成率：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百分比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100</a:t>
                      </a: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%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2. 3、4級資安事件通報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　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無　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3.資安事件通報審核平均時數：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小時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0.87</a:t>
                      </a:r>
                      <a:endParaRPr sz="1800" b="0" i="0" u="none" strike="noStrike" cap="none">
                        <a:solidFill>
                          <a:srgbClr val="FF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8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聯絡相關資訊完整度：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百分比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altLang="zh-TW" sz="1800" u="none" strike="noStrike" cap="none" baseline="0" dirty="0" smtClean="0">
                          <a:solidFill>
                            <a:schemeClr val="tx1"/>
                          </a:solidFill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100</a:t>
                      </a:r>
                      <a:r>
                        <a:rPr lang="en-US" sz="1800" u="none" strike="noStrike" cap="none" baseline="0" dirty="0" smtClean="0">
                          <a:solidFill>
                            <a:schemeClr val="tx1"/>
                          </a:solidFill>
                          <a:latin typeface="DFKai-SB"/>
                          <a:ea typeface="DFKai-SB"/>
                          <a:cs typeface="DFKai-SB"/>
                          <a:sym typeface="DFKai-SB"/>
                        </a:rPr>
                        <a:t>%</a:t>
                      </a:r>
                      <a:endParaRPr sz="1800" b="0" i="0" u="none" strike="noStrike" cap="none" baseline="0" dirty="0">
                        <a:solidFill>
                          <a:schemeClr val="tx1"/>
                        </a:solidFill>
                        <a:latin typeface="DFKai-SB"/>
                        <a:ea typeface="DFKai-SB"/>
                        <a:cs typeface="DFKai-SB"/>
                        <a:sym typeface="DFKai-SB"/>
                      </a:endParaRPr>
                    </a:p>
                  </a:txBody>
                  <a:tcPr marL="9525" marR="9525" marT="9525" marB="0" anchor="ctr">
                    <a:solidFill>
                      <a:srgbClr val="FFD663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78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f4f2460b9_0_0"/>
          <p:cNvSpPr txBox="1">
            <a:spLocks noGrp="1"/>
          </p:cNvSpPr>
          <p:nvPr>
            <p:ph type="title"/>
          </p:nvPr>
        </p:nvSpPr>
        <p:spPr>
          <a:xfrm>
            <a:off x="189689" y="1123839"/>
            <a:ext cx="2210700" cy="46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SzPts val="2700"/>
            </a:pPr>
            <a:r>
              <a:rPr lang="zh-TW" altLang="en-US" b="1" dirty="0" smtClean="0">
                <a:solidFill>
                  <a:srgbClr val="1C4587"/>
                </a:solidFill>
              </a:rPr>
              <a:t>教育部「</a:t>
            </a:r>
            <a:r>
              <a:rPr lang="zh-TW" altLang="en-US" b="1" dirty="0">
                <a:solidFill>
                  <a:srgbClr val="1C4587"/>
                </a:solidFill>
              </a:rPr>
              <a:t>不當資訊防護系統</a:t>
            </a:r>
            <a:r>
              <a:rPr lang="zh-TW" altLang="en-US" b="1" dirty="0" smtClean="0">
                <a:solidFill>
                  <a:srgbClr val="1C4587"/>
                </a:solidFill>
              </a:rPr>
              <a:t>」</a:t>
            </a:r>
            <a:endParaRPr dirty="0">
              <a:solidFill>
                <a:srgbClr val="1C4587"/>
              </a:solidFill>
            </a:endParaRPr>
          </a:p>
        </p:txBody>
      </p:sp>
      <p:sp>
        <p:nvSpPr>
          <p:cNvPr id="435" name="Google Shape;435;g6f4f2460b9_0_0"/>
          <p:cNvSpPr txBox="1">
            <a:spLocks noGrp="1"/>
          </p:cNvSpPr>
          <p:nvPr>
            <p:ph type="sldNum" idx="12"/>
          </p:nvPr>
        </p:nvSpPr>
        <p:spPr>
          <a:xfrm>
            <a:off x="7975601" y="6356352"/>
            <a:ext cx="1148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8" name="Google Shape;445;p37"/>
          <p:cNvSpPr>
            <a:spLocks noGrp="1"/>
          </p:cNvSpPr>
          <p:nvPr>
            <p:ph idx="1"/>
          </p:nvPr>
        </p:nvSpPr>
        <p:spPr>
          <a:xfrm>
            <a:off x="2608299" y="1123839"/>
            <a:ext cx="5973726" cy="45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桃園市網、金門縣網、連江縣網、桃園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區網轄下高中職連線學校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流量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109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年導入</a:t>
            </a:r>
            <a:r>
              <a:rPr lang="zh-TW" altLang="en-US" sz="2400" dirty="0">
                <a:solidFill>
                  <a:schemeClr val="tx1"/>
                </a:solidFill>
                <a:cs typeface="Noto Sans Symbols"/>
                <a:sym typeface="Noto Sans Symbols"/>
              </a:rPr>
              <a:t>到「不當資訊防護系統」防護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範圍。</a:t>
            </a:r>
            <a:endParaRPr lang="en-US" altLang="zh-TW" sz="2400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en-US" altLang="zh-TW" sz="2400" dirty="0" smtClean="0">
              <a:solidFill>
                <a:schemeClr val="tx1"/>
              </a:solidFill>
              <a:sym typeface="Arial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❑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除原有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port 53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、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80</a:t>
            </a:r>
            <a:r>
              <a:rPr lang="zh-TW" altLang="en-US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，新增 </a:t>
            </a: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port 443 ( DNS over HTTPS</a:t>
            </a:r>
            <a: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  <a:t>)</a:t>
            </a:r>
            <a:br>
              <a:rPr lang="en-US" altLang="zh-TW" sz="2400" dirty="0" smtClean="0">
                <a:solidFill>
                  <a:schemeClr val="tx1"/>
                </a:solidFill>
                <a:cs typeface="Noto Sans Symbols"/>
                <a:sym typeface="Noto Sans Symbols"/>
              </a:rPr>
            </a:br>
            <a:endParaRPr lang="en-US" altLang="zh-TW" sz="2400" i="1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TW" sz="2400" dirty="0">
                <a:solidFill>
                  <a:schemeClr val="tx1"/>
                </a:solidFill>
                <a:cs typeface="Noto Sans Symbols"/>
                <a:sym typeface="Noto Sans Symbols"/>
              </a:rPr>
              <a:t>❑ </a:t>
            </a:r>
            <a:r>
              <a:rPr lang="en-US" altLang="zh-TW" sz="2400" i="1" dirty="0" smtClean="0">
                <a:solidFill>
                  <a:schemeClr val="tx1"/>
                </a:solidFill>
                <a:cs typeface="Noto Sans Symbols"/>
                <a:sym typeface="Noto Sans Symbols"/>
                <a:hlinkClick r:id="rId3"/>
              </a:rPr>
              <a:t>http</a:t>
            </a:r>
            <a:r>
              <a:rPr lang="en-US" altLang="zh-TW" sz="2400" i="1" dirty="0">
                <a:solidFill>
                  <a:schemeClr val="tx1"/>
                </a:solidFill>
                <a:cs typeface="Noto Sans Symbols"/>
                <a:sym typeface="Noto Sans Symbols"/>
                <a:hlinkClick r:id="rId3"/>
              </a:rPr>
              <a:t>://twb.moe.edu.tw/index2.html</a:t>
            </a:r>
            <a:endParaRPr lang="en-US" altLang="zh-TW" sz="2400" i="1" dirty="0" smtClean="0">
              <a:solidFill>
                <a:schemeClr val="tx1"/>
              </a:solidFill>
              <a:cs typeface="Noto Sans Symbols"/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lang="en-US" sz="2400" b="0" i="1" u="none" strike="noStrike" cap="none" dirty="0">
              <a:solidFill>
                <a:schemeClr val="tx1"/>
              </a:solidFill>
              <a:sym typeface="Noto Sans Symbols"/>
            </a:endParaRPr>
          </a:p>
          <a:p>
            <a:pPr marL="285750" marR="87580" lvl="0" indent="-285750">
              <a:lnSpc>
                <a:spcPct val="120000"/>
              </a:lnSpc>
              <a:spcBef>
                <a:spcPts val="0"/>
              </a:spcBef>
              <a:buNone/>
            </a:pPr>
            <a:endParaRPr sz="24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8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框架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框架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AC-0016_OpenSourceSIEM的導入與應用</Template>
  <TotalTime>5234</TotalTime>
  <Words>630</Words>
  <Application>Microsoft Office PowerPoint</Application>
  <PresentationFormat>如螢幕大小 (4:3)</PresentationFormat>
  <Paragraphs>118</Paragraphs>
  <Slides>14</Slides>
  <Notes>12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4" baseType="lpstr">
      <vt:lpstr>Arial</vt:lpstr>
      <vt:lpstr>標楷體</vt:lpstr>
      <vt:lpstr>Noto Sans Symbols</vt:lpstr>
      <vt:lpstr>Trebuchet MS</vt:lpstr>
      <vt:lpstr>Tahoma</vt:lpstr>
      <vt:lpstr>Wingdings 2</vt:lpstr>
      <vt:lpstr>微軟正黑體</vt:lpstr>
      <vt:lpstr>BiauKai</vt:lpstr>
      <vt:lpstr>標楷體</vt:lpstr>
      <vt:lpstr>框架</vt:lpstr>
      <vt:lpstr>桃園區域網路中心 管理委員會 第66次會議 </vt:lpstr>
      <vt:lpstr>PowerPoint 簡報</vt:lpstr>
      <vt:lpstr> 報告大綱</vt:lpstr>
      <vt:lpstr>服務窗口</vt:lpstr>
      <vt:lpstr>報告事項</vt:lpstr>
      <vt:lpstr>推動資源公鑰基礎建設安全路由策略</vt:lpstr>
      <vt:lpstr>資通安全通報演練</vt:lpstr>
      <vt:lpstr>資安事件 統計</vt:lpstr>
      <vt:lpstr>教育部「不當資訊防護系統」</vt:lpstr>
      <vt:lpstr>自動監測系統結合 Line Notify</vt:lpstr>
      <vt:lpstr>自動監測系統監測機制</vt:lpstr>
      <vt:lpstr>明年度有興趣的教育訓練</vt:lpstr>
      <vt:lpstr>需要區網中心協助的事項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桃園區網中心 107年度年終報告</dc:title>
  <dc:creator>star star</dc:creator>
  <cp:lastModifiedBy>center20</cp:lastModifiedBy>
  <cp:revision>135</cp:revision>
  <cp:lastPrinted>2018-11-09T09:56:31Z</cp:lastPrinted>
  <dcterms:modified xsi:type="dcterms:W3CDTF">2020-11-04T06:50:34Z</dcterms:modified>
</cp:coreProperties>
</file>