
<file path=[Content_Types].xml><?xml version="1.0" encoding="utf-8"?>
<Types xmlns="http://schemas.openxmlformats.org/package/2006/content-types">
  <Default Extension="png" ContentType="image/pn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24"/>
  </p:notesMasterIdLst>
  <p:handoutMasterIdLst>
    <p:handoutMasterId r:id="rId25"/>
  </p:handoutMasterIdLst>
  <p:sldIdLst>
    <p:sldId id="258" r:id="rId2"/>
    <p:sldId id="306" r:id="rId3"/>
    <p:sldId id="290" r:id="rId4"/>
    <p:sldId id="281" r:id="rId5"/>
    <p:sldId id="321" r:id="rId6"/>
    <p:sldId id="283" r:id="rId7"/>
    <p:sldId id="312" r:id="rId8"/>
    <p:sldId id="309" r:id="rId9"/>
    <p:sldId id="276" r:id="rId10"/>
    <p:sldId id="317" r:id="rId11"/>
    <p:sldId id="318" r:id="rId12"/>
    <p:sldId id="319" r:id="rId13"/>
    <p:sldId id="291" r:id="rId14"/>
    <p:sldId id="292" r:id="rId15"/>
    <p:sldId id="313" r:id="rId16"/>
    <p:sldId id="305" r:id="rId17"/>
    <p:sldId id="325" r:id="rId18"/>
    <p:sldId id="323" r:id="rId19"/>
    <p:sldId id="324" r:id="rId20"/>
    <p:sldId id="320" r:id="rId21"/>
    <p:sldId id="314" r:id="rId22"/>
    <p:sldId id="278" r:id="rId23"/>
  </p:sldIdLst>
  <p:sldSz cx="9144000" cy="6858000" type="screen4x3"/>
  <p:notesSz cx="9945688" cy="6811963"/>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預設章節" id="{9761FF97-E48D-44F3-914B-A03747613FC3}">
          <p14:sldIdLst>
            <p14:sldId id="258"/>
            <p14:sldId id="306"/>
            <p14:sldId id="290"/>
            <p14:sldId id="281"/>
            <p14:sldId id="321"/>
            <p14:sldId id="283"/>
            <p14:sldId id="312"/>
            <p14:sldId id="309"/>
            <p14:sldId id="276"/>
            <p14:sldId id="317"/>
            <p14:sldId id="318"/>
            <p14:sldId id="319"/>
            <p14:sldId id="291"/>
            <p14:sldId id="292"/>
            <p14:sldId id="313"/>
            <p14:sldId id="305"/>
            <p14:sldId id="325"/>
            <p14:sldId id="323"/>
            <p14:sldId id="324"/>
            <p14:sldId id="320"/>
            <p14:sldId id="314"/>
            <p14:sldId id="27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46" userDrawn="1">
          <p15:clr>
            <a:srgbClr val="A4A3A4"/>
          </p15:clr>
        </p15:guide>
        <p15:guide id="2" pos="3133"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CAD3"/>
    <a:srgbClr val="FFCD00"/>
    <a:srgbClr val="FF3D01"/>
    <a:srgbClr val="A6D86E"/>
    <a:srgbClr val="E20000"/>
    <a:srgbClr val="FF5019"/>
    <a:srgbClr val="D63300"/>
    <a:srgbClr val="FA3C00"/>
    <a:srgbClr val="FF6600"/>
    <a:srgbClr val="DA34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8603FDC-E32A-4AB5-989C-0864C3EAD2B8}" styleName="佈景主題樣式 2 - 輔色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佈景主題樣式 1 - 輔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佈景主題樣式 1 - 輔色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佈景主題樣式 1 - 輔色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佈景主題樣式 1 - 輔色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8B1032C-EA38-4F05-BA0D-38AFFFC7BED3}" styleName="淺色樣式 3 - 輔色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E25E649-3F16-4E02-A733-19D2CDBF48F0}" styleName="中等深淺樣式 3 - 輔色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中等深淺樣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中等深淺樣式 2 - 輔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391" autoAdjust="0"/>
  </p:normalViewPr>
  <p:slideViewPr>
    <p:cSldViewPr>
      <p:cViewPr varScale="1">
        <p:scale>
          <a:sx n="115" d="100"/>
          <a:sy n="115" d="100"/>
        </p:scale>
        <p:origin x="147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117" d="100"/>
          <a:sy n="117" d="100"/>
        </p:scale>
        <p:origin x="1200" y="90"/>
      </p:cViewPr>
      <p:guideLst>
        <p:guide orient="horz" pos="2146"/>
        <p:guide pos="313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5" y="0"/>
            <a:ext cx="4309799" cy="340598"/>
          </a:xfrm>
          <a:prstGeom prst="rect">
            <a:avLst/>
          </a:prstGeom>
          <a:noFill/>
          <a:ln w="9525">
            <a:noFill/>
            <a:miter lim="800000"/>
            <a:headEnd/>
            <a:tailEnd/>
          </a:ln>
          <a:effectLst/>
        </p:spPr>
        <p:txBody>
          <a:bodyPr vert="horz" wrap="square" lIns="92251" tIns="46126" rIns="92251" bIns="46126" numCol="1" anchor="t" anchorCtr="0" compatLnSpc="1">
            <a:prstTxWarp prst="textNoShape">
              <a:avLst/>
            </a:prstTxWarp>
          </a:bodyPr>
          <a:lstStyle>
            <a:lvl1pPr eaLnBrk="0" hangingPunct="0">
              <a:defRPr sz="1200"/>
            </a:lvl1pPr>
          </a:lstStyle>
          <a:p>
            <a:endParaRPr lang="en-US" altLang="zh-TW"/>
          </a:p>
        </p:txBody>
      </p:sp>
      <p:sp>
        <p:nvSpPr>
          <p:cNvPr id="54275" name="Rectangle 3"/>
          <p:cNvSpPr>
            <a:spLocks noGrp="1" noChangeArrowheads="1"/>
          </p:cNvSpPr>
          <p:nvPr>
            <p:ph type="dt" sz="quarter" idx="1"/>
          </p:nvPr>
        </p:nvSpPr>
        <p:spPr bwMode="auto">
          <a:xfrm>
            <a:off x="5633592" y="0"/>
            <a:ext cx="4309799" cy="340598"/>
          </a:xfrm>
          <a:prstGeom prst="rect">
            <a:avLst/>
          </a:prstGeom>
          <a:noFill/>
          <a:ln w="9525">
            <a:noFill/>
            <a:miter lim="800000"/>
            <a:headEnd/>
            <a:tailEnd/>
          </a:ln>
          <a:effectLst/>
        </p:spPr>
        <p:txBody>
          <a:bodyPr vert="horz" wrap="square" lIns="92251" tIns="46126" rIns="92251" bIns="46126" numCol="1" anchor="t" anchorCtr="0" compatLnSpc="1">
            <a:prstTxWarp prst="textNoShape">
              <a:avLst/>
            </a:prstTxWarp>
          </a:bodyPr>
          <a:lstStyle>
            <a:lvl1pPr algn="r" eaLnBrk="0" hangingPunct="0">
              <a:defRPr sz="1200"/>
            </a:lvl1pPr>
          </a:lstStyle>
          <a:p>
            <a:fld id="{88BF1681-1A38-48CD-A1D2-E0EB9A4B7AEA}" type="datetimeFigureOut">
              <a:rPr lang="zh-TW" altLang="en-US"/>
              <a:pPr/>
              <a:t>2020/5/15</a:t>
            </a:fld>
            <a:endParaRPr lang="en-US" altLang="zh-TW"/>
          </a:p>
        </p:txBody>
      </p:sp>
      <p:sp>
        <p:nvSpPr>
          <p:cNvPr id="54276" name="Rectangle 4"/>
          <p:cNvSpPr>
            <a:spLocks noGrp="1" noChangeArrowheads="1"/>
          </p:cNvSpPr>
          <p:nvPr>
            <p:ph type="ftr" sz="quarter" idx="2"/>
          </p:nvPr>
        </p:nvSpPr>
        <p:spPr bwMode="auto">
          <a:xfrm>
            <a:off x="5" y="6470183"/>
            <a:ext cx="4309799" cy="340598"/>
          </a:xfrm>
          <a:prstGeom prst="rect">
            <a:avLst/>
          </a:prstGeom>
          <a:noFill/>
          <a:ln w="9525">
            <a:noFill/>
            <a:miter lim="800000"/>
            <a:headEnd/>
            <a:tailEnd/>
          </a:ln>
          <a:effectLst/>
        </p:spPr>
        <p:txBody>
          <a:bodyPr vert="horz" wrap="square" lIns="92251" tIns="46126" rIns="92251" bIns="46126" numCol="1" anchor="b" anchorCtr="0" compatLnSpc="1">
            <a:prstTxWarp prst="textNoShape">
              <a:avLst/>
            </a:prstTxWarp>
          </a:bodyPr>
          <a:lstStyle>
            <a:lvl1pPr eaLnBrk="0" hangingPunct="0">
              <a:defRPr sz="1200"/>
            </a:lvl1pPr>
          </a:lstStyle>
          <a:p>
            <a:endParaRPr lang="en-US" altLang="zh-TW"/>
          </a:p>
        </p:txBody>
      </p:sp>
      <p:sp>
        <p:nvSpPr>
          <p:cNvPr id="54277" name="Rectangle 5"/>
          <p:cNvSpPr>
            <a:spLocks noGrp="1" noChangeArrowheads="1"/>
          </p:cNvSpPr>
          <p:nvPr>
            <p:ph type="sldNum" sz="quarter" idx="3"/>
          </p:nvPr>
        </p:nvSpPr>
        <p:spPr bwMode="auto">
          <a:xfrm>
            <a:off x="5633592" y="6470183"/>
            <a:ext cx="4309799" cy="340598"/>
          </a:xfrm>
          <a:prstGeom prst="rect">
            <a:avLst/>
          </a:prstGeom>
          <a:noFill/>
          <a:ln w="9525">
            <a:noFill/>
            <a:miter lim="800000"/>
            <a:headEnd/>
            <a:tailEnd/>
          </a:ln>
          <a:effectLst/>
        </p:spPr>
        <p:txBody>
          <a:bodyPr vert="horz" wrap="square" lIns="92251" tIns="46126" rIns="92251" bIns="46126" numCol="1" anchor="b" anchorCtr="0" compatLnSpc="1">
            <a:prstTxWarp prst="textNoShape">
              <a:avLst/>
            </a:prstTxWarp>
          </a:bodyPr>
          <a:lstStyle>
            <a:lvl1pPr algn="r" eaLnBrk="0" hangingPunct="0">
              <a:defRPr sz="1200"/>
            </a:lvl1pPr>
          </a:lstStyle>
          <a:p>
            <a:fld id="{9EC15C06-85C0-4FB7-8852-CA85194C688C}" type="slidenum">
              <a:rPr lang="zh-TW" altLang="en-US"/>
              <a:pPr/>
              <a:t>‹#›</a:t>
            </a:fld>
            <a:endParaRPr lang="en-US" altLang="zh-TW"/>
          </a:p>
        </p:txBody>
      </p:sp>
    </p:spTree>
    <p:extLst>
      <p:ext uri="{BB962C8B-B14F-4D97-AF65-F5344CB8AC3E}">
        <p14:creationId xmlns:p14="http://schemas.microsoft.com/office/powerpoint/2010/main" val="23517910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hdr" sz="quarter"/>
          </p:nvPr>
        </p:nvSpPr>
        <p:spPr bwMode="auto">
          <a:xfrm>
            <a:off x="5" y="0"/>
            <a:ext cx="4309799" cy="340598"/>
          </a:xfrm>
          <a:prstGeom prst="rect">
            <a:avLst/>
          </a:prstGeom>
          <a:noFill/>
          <a:ln w="9525">
            <a:noFill/>
            <a:miter lim="800000"/>
            <a:headEnd/>
            <a:tailEnd/>
          </a:ln>
          <a:effectLst/>
        </p:spPr>
        <p:txBody>
          <a:bodyPr vert="horz" wrap="square" lIns="92251" tIns="46126" rIns="92251" bIns="46126" numCol="1" anchor="t" anchorCtr="0" compatLnSpc="1">
            <a:prstTxWarp prst="textNoShape">
              <a:avLst/>
            </a:prstTxWarp>
          </a:bodyPr>
          <a:lstStyle>
            <a:lvl1pPr>
              <a:defRPr sz="1200"/>
            </a:lvl1pPr>
          </a:lstStyle>
          <a:p>
            <a:endParaRPr lang="en-US" altLang="zh-TW"/>
          </a:p>
        </p:txBody>
      </p:sp>
      <p:sp>
        <p:nvSpPr>
          <p:cNvPr id="109571" name="Rectangle 3"/>
          <p:cNvSpPr>
            <a:spLocks noGrp="1" noChangeArrowheads="1"/>
          </p:cNvSpPr>
          <p:nvPr>
            <p:ph type="dt" idx="1"/>
          </p:nvPr>
        </p:nvSpPr>
        <p:spPr bwMode="auto">
          <a:xfrm>
            <a:off x="5633592" y="0"/>
            <a:ext cx="4309799" cy="340598"/>
          </a:xfrm>
          <a:prstGeom prst="rect">
            <a:avLst/>
          </a:prstGeom>
          <a:noFill/>
          <a:ln w="9525">
            <a:noFill/>
            <a:miter lim="800000"/>
            <a:headEnd/>
            <a:tailEnd/>
          </a:ln>
          <a:effectLst/>
        </p:spPr>
        <p:txBody>
          <a:bodyPr vert="horz" wrap="square" lIns="92251" tIns="46126" rIns="92251" bIns="46126" numCol="1" anchor="t" anchorCtr="0" compatLnSpc="1">
            <a:prstTxWarp prst="textNoShape">
              <a:avLst/>
            </a:prstTxWarp>
          </a:bodyPr>
          <a:lstStyle>
            <a:lvl1pPr algn="r">
              <a:defRPr sz="1200"/>
            </a:lvl1pPr>
          </a:lstStyle>
          <a:p>
            <a:endParaRPr lang="en-US" altLang="zh-TW"/>
          </a:p>
        </p:txBody>
      </p:sp>
      <p:sp>
        <p:nvSpPr>
          <p:cNvPr id="26628" name="Rectangle 4"/>
          <p:cNvSpPr>
            <a:spLocks noGrp="1" noRot="1" noChangeAspect="1" noChangeArrowheads="1" noTextEdit="1"/>
          </p:cNvSpPr>
          <p:nvPr>
            <p:ph type="sldImg" idx="2"/>
          </p:nvPr>
        </p:nvSpPr>
        <p:spPr bwMode="auto">
          <a:xfrm>
            <a:off x="3268663" y="511175"/>
            <a:ext cx="3408362" cy="2555875"/>
          </a:xfrm>
          <a:prstGeom prst="rect">
            <a:avLst/>
          </a:prstGeom>
          <a:noFill/>
          <a:ln w="9525">
            <a:solidFill>
              <a:srgbClr val="000000"/>
            </a:solidFill>
            <a:miter lim="800000"/>
            <a:headEnd/>
            <a:tailEnd/>
          </a:ln>
        </p:spPr>
      </p:sp>
      <p:sp>
        <p:nvSpPr>
          <p:cNvPr id="109573" name="Rectangle 5"/>
          <p:cNvSpPr>
            <a:spLocks noGrp="1" noChangeArrowheads="1"/>
          </p:cNvSpPr>
          <p:nvPr>
            <p:ph type="body" sz="quarter" idx="3"/>
          </p:nvPr>
        </p:nvSpPr>
        <p:spPr bwMode="auto">
          <a:xfrm>
            <a:off x="994570" y="3235682"/>
            <a:ext cx="7956550" cy="3065384"/>
          </a:xfrm>
          <a:prstGeom prst="rect">
            <a:avLst/>
          </a:prstGeom>
          <a:noFill/>
          <a:ln w="9525">
            <a:noFill/>
            <a:miter lim="800000"/>
            <a:headEnd/>
            <a:tailEnd/>
          </a:ln>
          <a:effectLst/>
        </p:spPr>
        <p:txBody>
          <a:bodyPr vert="horz" wrap="square" lIns="92251" tIns="46126" rIns="92251" bIns="46126" numCol="1" anchor="t" anchorCtr="0" compatLnSpc="1">
            <a:prstTxWarp prst="textNoShape">
              <a:avLst/>
            </a:prstTxWarp>
          </a:bodyPr>
          <a:lstStyle/>
          <a:p>
            <a:pPr lvl="0"/>
            <a:r>
              <a:rPr lang="zh-TW" altLang="en-US" noProof="0" smtClean="0"/>
              <a:t>按一下以編輯母片</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p>
        </p:txBody>
      </p:sp>
      <p:sp>
        <p:nvSpPr>
          <p:cNvPr id="109574" name="Rectangle 6"/>
          <p:cNvSpPr>
            <a:spLocks noGrp="1" noChangeArrowheads="1"/>
          </p:cNvSpPr>
          <p:nvPr>
            <p:ph type="ftr" sz="quarter" idx="4"/>
          </p:nvPr>
        </p:nvSpPr>
        <p:spPr bwMode="auto">
          <a:xfrm>
            <a:off x="5" y="6470183"/>
            <a:ext cx="4309799" cy="340598"/>
          </a:xfrm>
          <a:prstGeom prst="rect">
            <a:avLst/>
          </a:prstGeom>
          <a:noFill/>
          <a:ln w="9525">
            <a:noFill/>
            <a:miter lim="800000"/>
            <a:headEnd/>
            <a:tailEnd/>
          </a:ln>
          <a:effectLst/>
        </p:spPr>
        <p:txBody>
          <a:bodyPr vert="horz" wrap="square" lIns="92251" tIns="46126" rIns="92251" bIns="46126" numCol="1" anchor="b" anchorCtr="0" compatLnSpc="1">
            <a:prstTxWarp prst="textNoShape">
              <a:avLst/>
            </a:prstTxWarp>
          </a:bodyPr>
          <a:lstStyle>
            <a:lvl1pPr>
              <a:defRPr sz="1200"/>
            </a:lvl1pPr>
          </a:lstStyle>
          <a:p>
            <a:endParaRPr lang="en-US" altLang="zh-TW"/>
          </a:p>
        </p:txBody>
      </p:sp>
      <p:sp>
        <p:nvSpPr>
          <p:cNvPr id="109575" name="Rectangle 7"/>
          <p:cNvSpPr>
            <a:spLocks noGrp="1" noChangeArrowheads="1"/>
          </p:cNvSpPr>
          <p:nvPr>
            <p:ph type="sldNum" sz="quarter" idx="5"/>
          </p:nvPr>
        </p:nvSpPr>
        <p:spPr bwMode="auto">
          <a:xfrm>
            <a:off x="5633592" y="6470183"/>
            <a:ext cx="4309799" cy="340598"/>
          </a:xfrm>
          <a:prstGeom prst="rect">
            <a:avLst/>
          </a:prstGeom>
          <a:noFill/>
          <a:ln w="9525">
            <a:noFill/>
            <a:miter lim="800000"/>
            <a:headEnd/>
            <a:tailEnd/>
          </a:ln>
          <a:effectLst/>
        </p:spPr>
        <p:txBody>
          <a:bodyPr vert="horz" wrap="square" lIns="92251" tIns="46126" rIns="92251" bIns="46126" numCol="1" anchor="b" anchorCtr="0" compatLnSpc="1">
            <a:prstTxWarp prst="textNoShape">
              <a:avLst/>
            </a:prstTxWarp>
          </a:bodyPr>
          <a:lstStyle>
            <a:lvl1pPr algn="r">
              <a:defRPr sz="1200"/>
            </a:lvl1pPr>
          </a:lstStyle>
          <a:p>
            <a:fld id="{84BD4CEF-4B6C-4CA4-8123-5E7B429365B4}" type="slidenum">
              <a:rPr lang="zh-TW" altLang="en-US"/>
              <a:pPr/>
              <a:t>‹#›</a:t>
            </a:fld>
            <a:endParaRPr lang="en-US" altLang="zh-TW"/>
          </a:p>
        </p:txBody>
      </p:sp>
    </p:spTree>
    <p:extLst>
      <p:ext uri="{BB962C8B-B14F-4D97-AF65-F5344CB8AC3E}">
        <p14:creationId xmlns:p14="http://schemas.microsoft.com/office/powerpoint/2010/main" val="28308057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p:spPr>
        <p:txBody>
          <a:bodyPr/>
          <a:lstStyle/>
          <a:p>
            <a:endParaRPr lang="zh-TW" altLang="en-US" smtClean="0">
              <a:latin typeface="Arial" charset="0"/>
            </a:endParaRPr>
          </a:p>
        </p:txBody>
      </p:sp>
    </p:spTree>
    <p:extLst>
      <p:ext uri="{BB962C8B-B14F-4D97-AF65-F5344CB8AC3E}">
        <p14:creationId xmlns:p14="http://schemas.microsoft.com/office/powerpoint/2010/main" val="28187482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err="1" smtClean="0"/>
              <a:t>TANetRoaming</a:t>
            </a:r>
            <a:r>
              <a:rPr lang="zh-TW" altLang="en-US" dirty="0" smtClean="0"/>
              <a:t>和</a:t>
            </a:r>
            <a:r>
              <a:rPr lang="en-US" altLang="zh-TW" dirty="0" err="1" smtClean="0"/>
              <a:t>eduroam</a:t>
            </a:r>
            <a:r>
              <a:rPr lang="zh-TW" altLang="en-US" dirty="0" smtClean="0"/>
              <a:t>架構都是一樣，架構不需再調整</a:t>
            </a:r>
            <a:endParaRPr lang="en-US" altLang="zh-TW" dirty="0" smtClean="0"/>
          </a:p>
          <a:p>
            <a:r>
              <a:rPr lang="zh-TW" altLang="en-US" dirty="0" smtClean="0"/>
              <a:t>差別於無線控制器和</a:t>
            </a:r>
            <a:r>
              <a:rPr lang="en-US" altLang="zh-TW" dirty="0" smtClean="0"/>
              <a:t>Radius</a:t>
            </a:r>
            <a:r>
              <a:rPr lang="zh-TW" altLang="en-US" dirty="0" smtClean="0"/>
              <a:t>再做帳號驗證系統的時候的加解密方式不一樣</a:t>
            </a:r>
            <a:endParaRPr lang="zh-TW" altLang="en-US" dirty="0"/>
          </a:p>
        </p:txBody>
      </p:sp>
      <p:sp>
        <p:nvSpPr>
          <p:cNvPr id="4" name="投影片編號版面配置區 3"/>
          <p:cNvSpPr>
            <a:spLocks noGrp="1"/>
          </p:cNvSpPr>
          <p:nvPr>
            <p:ph type="sldNum" sz="quarter" idx="10"/>
          </p:nvPr>
        </p:nvSpPr>
        <p:spPr/>
        <p:txBody>
          <a:bodyPr/>
          <a:lstStyle/>
          <a:p>
            <a:fld id="{84BD4CEF-4B6C-4CA4-8123-5E7B429365B4}" type="slidenum">
              <a:rPr lang="zh-TW" altLang="en-US" smtClean="0"/>
              <a:pPr/>
              <a:t>9</a:t>
            </a:fld>
            <a:endParaRPr lang="en-US" altLang="zh-TW"/>
          </a:p>
        </p:txBody>
      </p:sp>
    </p:spTree>
    <p:extLst>
      <p:ext uri="{BB962C8B-B14F-4D97-AF65-F5344CB8AC3E}">
        <p14:creationId xmlns:p14="http://schemas.microsoft.com/office/powerpoint/2010/main" val="796993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err="1" smtClean="0"/>
              <a:t>TANetRoaming</a:t>
            </a:r>
            <a:r>
              <a:rPr lang="zh-TW" altLang="en-US" dirty="0" smtClean="0"/>
              <a:t>和</a:t>
            </a:r>
            <a:r>
              <a:rPr lang="en-US" altLang="zh-TW" dirty="0" err="1" smtClean="0"/>
              <a:t>eduroam</a:t>
            </a:r>
            <a:r>
              <a:rPr lang="zh-TW" altLang="en-US" dirty="0" smtClean="0"/>
              <a:t>架構都是一樣，架構不需再調整</a:t>
            </a:r>
            <a:endParaRPr lang="en-US" altLang="zh-TW" dirty="0" smtClean="0"/>
          </a:p>
          <a:p>
            <a:r>
              <a:rPr lang="zh-TW" altLang="en-US" dirty="0" smtClean="0"/>
              <a:t>差別於無線控制器和</a:t>
            </a:r>
            <a:r>
              <a:rPr lang="en-US" altLang="zh-TW" dirty="0" smtClean="0"/>
              <a:t>Radius</a:t>
            </a:r>
            <a:r>
              <a:rPr lang="zh-TW" altLang="en-US" dirty="0" smtClean="0"/>
              <a:t>再做帳號驗證系統的時候的加解密方式不一樣</a:t>
            </a:r>
            <a:endParaRPr lang="zh-TW" altLang="en-US" dirty="0"/>
          </a:p>
        </p:txBody>
      </p:sp>
      <p:sp>
        <p:nvSpPr>
          <p:cNvPr id="4" name="投影片編號版面配置區 3"/>
          <p:cNvSpPr>
            <a:spLocks noGrp="1"/>
          </p:cNvSpPr>
          <p:nvPr>
            <p:ph type="sldNum" sz="quarter" idx="10"/>
          </p:nvPr>
        </p:nvSpPr>
        <p:spPr/>
        <p:txBody>
          <a:bodyPr/>
          <a:lstStyle/>
          <a:p>
            <a:fld id="{84BD4CEF-4B6C-4CA4-8123-5E7B429365B4}" type="slidenum">
              <a:rPr lang="zh-TW" altLang="en-US" smtClean="0"/>
              <a:pPr/>
              <a:t>10</a:t>
            </a:fld>
            <a:endParaRPr lang="en-US" altLang="zh-TW"/>
          </a:p>
        </p:txBody>
      </p:sp>
    </p:spTree>
    <p:extLst>
      <p:ext uri="{BB962C8B-B14F-4D97-AF65-F5344CB8AC3E}">
        <p14:creationId xmlns:p14="http://schemas.microsoft.com/office/powerpoint/2010/main" val="15875133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err="1" smtClean="0"/>
              <a:t>TANetRoaming</a:t>
            </a:r>
            <a:r>
              <a:rPr lang="zh-TW" altLang="en-US" dirty="0" smtClean="0"/>
              <a:t>和</a:t>
            </a:r>
            <a:r>
              <a:rPr lang="en-US" altLang="zh-TW" dirty="0" err="1" smtClean="0"/>
              <a:t>eduroam</a:t>
            </a:r>
            <a:r>
              <a:rPr lang="zh-TW" altLang="en-US" dirty="0" smtClean="0"/>
              <a:t>架構都是一樣，架構不需再調整</a:t>
            </a:r>
            <a:endParaRPr lang="en-US" altLang="zh-TW" dirty="0" smtClean="0"/>
          </a:p>
          <a:p>
            <a:r>
              <a:rPr lang="zh-TW" altLang="en-US" dirty="0" smtClean="0"/>
              <a:t>差別於無線控制器和</a:t>
            </a:r>
            <a:r>
              <a:rPr lang="en-US" altLang="zh-TW" dirty="0" smtClean="0"/>
              <a:t>Radius</a:t>
            </a:r>
            <a:r>
              <a:rPr lang="zh-TW" altLang="en-US" dirty="0" smtClean="0"/>
              <a:t>再做帳號驗證系統的時候的加解密方式不一樣</a:t>
            </a:r>
            <a:endParaRPr lang="zh-TW" altLang="en-US" dirty="0"/>
          </a:p>
        </p:txBody>
      </p:sp>
      <p:sp>
        <p:nvSpPr>
          <p:cNvPr id="4" name="投影片編號版面配置區 3"/>
          <p:cNvSpPr>
            <a:spLocks noGrp="1"/>
          </p:cNvSpPr>
          <p:nvPr>
            <p:ph type="sldNum" sz="quarter" idx="10"/>
          </p:nvPr>
        </p:nvSpPr>
        <p:spPr/>
        <p:txBody>
          <a:bodyPr/>
          <a:lstStyle/>
          <a:p>
            <a:fld id="{84BD4CEF-4B6C-4CA4-8123-5E7B429365B4}" type="slidenum">
              <a:rPr lang="zh-TW" altLang="en-US" smtClean="0"/>
              <a:pPr/>
              <a:t>11</a:t>
            </a:fld>
            <a:endParaRPr lang="en-US" altLang="zh-TW"/>
          </a:p>
        </p:txBody>
      </p:sp>
    </p:spTree>
    <p:extLst>
      <p:ext uri="{BB962C8B-B14F-4D97-AF65-F5344CB8AC3E}">
        <p14:creationId xmlns:p14="http://schemas.microsoft.com/office/powerpoint/2010/main" val="41033575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p:spPr>
        <p:txBody>
          <a:bodyPr/>
          <a:lstStyle/>
          <a:p>
            <a:endParaRPr lang="zh-TW" altLang="en-US" smtClean="0">
              <a:latin typeface="Arial" charset="0"/>
            </a:endParaRPr>
          </a:p>
        </p:txBody>
      </p:sp>
    </p:spTree>
    <p:extLst>
      <p:ext uri="{BB962C8B-B14F-4D97-AF65-F5344CB8AC3E}">
        <p14:creationId xmlns:p14="http://schemas.microsoft.com/office/powerpoint/2010/main" val="12910293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p:spPr>
        <p:txBody>
          <a:bodyPr/>
          <a:lstStyle/>
          <a:p>
            <a:endParaRPr lang="zh-TW" altLang="en-US" smtClean="0">
              <a:latin typeface="Arial" charset="0"/>
            </a:endParaRPr>
          </a:p>
        </p:txBody>
      </p:sp>
    </p:spTree>
    <p:extLst>
      <p:ext uri="{BB962C8B-B14F-4D97-AF65-F5344CB8AC3E}">
        <p14:creationId xmlns:p14="http://schemas.microsoft.com/office/powerpoint/2010/main" val="19742679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84BD4CEF-4B6C-4CA4-8123-5E7B429365B4}" type="slidenum">
              <a:rPr lang="zh-TW" altLang="en-US" smtClean="0"/>
              <a:pPr/>
              <a:t>14</a:t>
            </a:fld>
            <a:endParaRPr lang="en-US" altLang="zh-TW"/>
          </a:p>
        </p:txBody>
      </p:sp>
    </p:spTree>
    <p:extLst>
      <p:ext uri="{BB962C8B-B14F-4D97-AF65-F5344CB8AC3E}">
        <p14:creationId xmlns:p14="http://schemas.microsoft.com/office/powerpoint/2010/main" val="23866888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84BD4CEF-4B6C-4CA4-8123-5E7B429365B4}" type="slidenum">
              <a:rPr lang="zh-TW" altLang="en-US" smtClean="0"/>
              <a:pPr/>
              <a:t>17</a:t>
            </a:fld>
            <a:endParaRPr lang="en-US" altLang="zh-TW"/>
          </a:p>
        </p:txBody>
      </p:sp>
    </p:spTree>
    <p:extLst>
      <p:ext uri="{BB962C8B-B14F-4D97-AF65-F5344CB8AC3E}">
        <p14:creationId xmlns:p14="http://schemas.microsoft.com/office/powerpoint/2010/main" val="36397811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84BD4CEF-4B6C-4CA4-8123-5E7B429365B4}" type="slidenum">
              <a:rPr lang="zh-TW" altLang="en-US" smtClean="0"/>
              <a:pPr/>
              <a:t>18</a:t>
            </a:fld>
            <a:endParaRPr lang="en-US" altLang="zh-TW"/>
          </a:p>
        </p:txBody>
      </p:sp>
    </p:spTree>
    <p:extLst>
      <p:ext uri="{BB962C8B-B14F-4D97-AF65-F5344CB8AC3E}">
        <p14:creationId xmlns:p14="http://schemas.microsoft.com/office/powerpoint/2010/main" val="10863772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84BD4CEF-4B6C-4CA4-8123-5E7B429365B4}" type="slidenum">
              <a:rPr lang="zh-TW" altLang="en-US" smtClean="0"/>
              <a:pPr/>
              <a:t>20</a:t>
            </a:fld>
            <a:endParaRPr lang="en-US" altLang="zh-TW"/>
          </a:p>
        </p:txBody>
      </p:sp>
    </p:spTree>
    <p:extLst>
      <p:ext uri="{BB962C8B-B14F-4D97-AF65-F5344CB8AC3E}">
        <p14:creationId xmlns:p14="http://schemas.microsoft.com/office/powerpoint/2010/main" val="6294842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a:noFill/>
          <a:ln/>
        </p:spPr>
        <p:txBody>
          <a:bodyPr/>
          <a:lstStyle/>
          <a:p>
            <a:endParaRPr lang="zh-TW" altLang="en-US" smtClean="0">
              <a:latin typeface="Arial" charset="0"/>
            </a:endParaRPr>
          </a:p>
        </p:txBody>
      </p:sp>
    </p:spTree>
    <p:extLst>
      <p:ext uri="{BB962C8B-B14F-4D97-AF65-F5344CB8AC3E}">
        <p14:creationId xmlns:p14="http://schemas.microsoft.com/office/powerpoint/2010/main" val="3970955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84BD4CEF-4B6C-4CA4-8123-5E7B429365B4}" type="slidenum">
              <a:rPr lang="zh-TW" altLang="en-US" smtClean="0"/>
              <a:pPr/>
              <a:t>1</a:t>
            </a:fld>
            <a:endParaRPr lang="en-US" altLang="zh-TW"/>
          </a:p>
        </p:txBody>
      </p:sp>
    </p:spTree>
    <p:extLst>
      <p:ext uri="{BB962C8B-B14F-4D97-AF65-F5344CB8AC3E}">
        <p14:creationId xmlns:p14="http://schemas.microsoft.com/office/powerpoint/2010/main" val="252664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zh-TW" altLang="en-US" dirty="0" smtClean="0"/>
              <a:t>目前約有</a:t>
            </a:r>
            <a:r>
              <a:rPr lang="en-US" altLang="zh-TW" dirty="0" smtClean="0"/>
              <a:t>109</a:t>
            </a:r>
            <a:r>
              <a:rPr lang="zh-TW" altLang="en-US" dirty="0" smtClean="0"/>
              <a:t>個國家加入</a:t>
            </a:r>
            <a:r>
              <a:rPr lang="en-US" altLang="zh-TW" dirty="0" err="1" smtClean="0"/>
              <a:t>eduroam</a:t>
            </a:r>
            <a:r>
              <a:rPr lang="zh-TW" altLang="en-US" dirty="0" smtClean="0"/>
              <a:t>的服務</a:t>
            </a:r>
          </a:p>
          <a:p>
            <a:endParaRPr lang="zh-TW" altLang="en-US" dirty="0"/>
          </a:p>
        </p:txBody>
      </p:sp>
      <p:sp>
        <p:nvSpPr>
          <p:cNvPr id="4" name="投影片編號版面配置區 3"/>
          <p:cNvSpPr>
            <a:spLocks noGrp="1"/>
          </p:cNvSpPr>
          <p:nvPr>
            <p:ph type="sldNum" sz="quarter" idx="10"/>
          </p:nvPr>
        </p:nvSpPr>
        <p:spPr/>
        <p:txBody>
          <a:bodyPr/>
          <a:lstStyle/>
          <a:p>
            <a:fld id="{84BD4CEF-4B6C-4CA4-8123-5E7B429365B4}" type="slidenum">
              <a:rPr lang="zh-TW" altLang="en-US" smtClean="0"/>
              <a:pPr/>
              <a:t>2</a:t>
            </a:fld>
            <a:endParaRPr lang="en-US" altLang="zh-TW"/>
          </a:p>
        </p:txBody>
      </p:sp>
    </p:spTree>
    <p:extLst>
      <p:ext uri="{BB962C8B-B14F-4D97-AF65-F5344CB8AC3E}">
        <p14:creationId xmlns:p14="http://schemas.microsoft.com/office/powerpoint/2010/main" val="2714599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網頁認證比較</a:t>
            </a:r>
            <a:endParaRPr lang="en-US" altLang="zh-TW" dirty="0" smtClean="0"/>
          </a:p>
          <a:p>
            <a:endParaRPr lang="en-US" altLang="zh-TW" dirty="0" smtClean="0"/>
          </a:p>
          <a:p>
            <a:r>
              <a:rPr lang="zh-TW" altLang="en-US" dirty="0" smtClean="0"/>
              <a:t>漫遊中心每天都有</a:t>
            </a:r>
            <a:r>
              <a:rPr lang="en-US" altLang="zh-TW" dirty="0" smtClean="0"/>
              <a:t>6</a:t>
            </a:r>
            <a:r>
              <a:rPr lang="zh-TW" altLang="en-US" dirty="0" smtClean="0"/>
              <a:t>萬筆的帳號再進行交換，每個月約有</a:t>
            </a:r>
            <a:r>
              <a:rPr lang="en-US" altLang="zh-TW" dirty="0" smtClean="0"/>
              <a:t>22</a:t>
            </a:r>
            <a:r>
              <a:rPr lang="zh-TW" altLang="en-US" dirty="0" smtClean="0"/>
              <a:t>萬筆認證帳號，其中只有</a:t>
            </a:r>
            <a:r>
              <a:rPr lang="en-US" altLang="zh-TW" dirty="0" smtClean="0"/>
              <a:t>10%</a:t>
            </a:r>
            <a:r>
              <a:rPr lang="zh-TW" altLang="en-US" dirty="0" smtClean="0"/>
              <a:t>的人使用</a:t>
            </a:r>
            <a:r>
              <a:rPr lang="en-US" altLang="zh-TW" dirty="0" smtClean="0"/>
              <a:t>EAP-802.1X</a:t>
            </a:r>
            <a:r>
              <a:rPr lang="zh-TW" altLang="en-US" dirty="0" smtClean="0"/>
              <a:t>，其他人都是使用網頁認證</a:t>
            </a:r>
            <a:endParaRPr lang="en-US" altLang="zh-TW" dirty="0" smtClean="0"/>
          </a:p>
          <a:p>
            <a:r>
              <a:rPr lang="zh-TW" altLang="en-US" dirty="0" smtClean="0"/>
              <a:t>網頁認證在過程中是採用明碼傳輸，所以只有有經過</a:t>
            </a:r>
            <a:r>
              <a:rPr lang="en-US" altLang="zh-TW" dirty="0" smtClean="0"/>
              <a:t>Radius</a:t>
            </a:r>
            <a:r>
              <a:rPr lang="zh-TW" altLang="en-US" dirty="0" smtClean="0"/>
              <a:t> </a:t>
            </a:r>
            <a:r>
              <a:rPr lang="en-US" altLang="zh-TW" dirty="0" smtClean="0"/>
              <a:t>Proxy</a:t>
            </a:r>
            <a:r>
              <a:rPr lang="zh-TW" altLang="en-US" dirty="0" smtClean="0"/>
              <a:t>都會記錄密碼，會造成資安上的漏洞</a:t>
            </a:r>
            <a:endParaRPr lang="en-US" altLang="zh-TW" dirty="0" smtClean="0"/>
          </a:p>
          <a:p>
            <a:r>
              <a:rPr lang="en-US" altLang="zh-TW" dirty="0" smtClean="0"/>
              <a:t>EAP-802.1X</a:t>
            </a:r>
            <a:r>
              <a:rPr lang="zh-TW" altLang="en-US" dirty="0" smtClean="0"/>
              <a:t>驗證過程中，會產生</a:t>
            </a:r>
            <a:r>
              <a:rPr lang="en-US" altLang="zh-TW" dirty="0" smtClean="0"/>
              <a:t>VPN</a:t>
            </a:r>
            <a:r>
              <a:rPr lang="zh-TW" altLang="en-US" dirty="0" smtClean="0"/>
              <a:t>的通道進行認證，認證完成後也只會顯示</a:t>
            </a:r>
            <a:r>
              <a:rPr lang="en-US" altLang="zh-TW" dirty="0" smtClean="0"/>
              <a:t>Accept</a:t>
            </a:r>
            <a:r>
              <a:rPr lang="zh-TW" altLang="en-US" dirty="0" smtClean="0"/>
              <a:t>或是</a:t>
            </a:r>
            <a:r>
              <a:rPr lang="en-US" altLang="zh-TW" dirty="0" smtClean="0"/>
              <a:t>Reject</a:t>
            </a:r>
            <a:r>
              <a:rPr lang="zh-TW" altLang="en-US" dirty="0" smtClean="0"/>
              <a:t>不會有明碼的問題</a:t>
            </a:r>
            <a:endParaRPr lang="zh-TW" altLang="en-US" dirty="0"/>
          </a:p>
        </p:txBody>
      </p:sp>
      <p:sp>
        <p:nvSpPr>
          <p:cNvPr id="4" name="投影片編號版面配置區 3"/>
          <p:cNvSpPr>
            <a:spLocks noGrp="1"/>
          </p:cNvSpPr>
          <p:nvPr>
            <p:ph type="sldNum" sz="quarter" idx="10"/>
          </p:nvPr>
        </p:nvSpPr>
        <p:spPr/>
        <p:txBody>
          <a:bodyPr/>
          <a:lstStyle/>
          <a:p>
            <a:fld id="{84BD4CEF-4B6C-4CA4-8123-5E7B429365B4}" type="slidenum">
              <a:rPr lang="zh-TW" altLang="en-US" smtClean="0"/>
              <a:pPr/>
              <a:t>3</a:t>
            </a:fld>
            <a:endParaRPr lang="en-US" altLang="zh-TW"/>
          </a:p>
        </p:txBody>
      </p:sp>
    </p:spTree>
    <p:extLst>
      <p:ext uri="{BB962C8B-B14F-4D97-AF65-F5344CB8AC3E}">
        <p14:creationId xmlns:p14="http://schemas.microsoft.com/office/powerpoint/2010/main" val="39631916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err="1" smtClean="0"/>
              <a:t>TANetRoaming</a:t>
            </a:r>
            <a:r>
              <a:rPr lang="zh-TW" altLang="en-US" dirty="0" smtClean="0"/>
              <a:t>和</a:t>
            </a:r>
            <a:r>
              <a:rPr lang="en-US" altLang="zh-TW" dirty="0" err="1" smtClean="0"/>
              <a:t>eduroam</a:t>
            </a:r>
            <a:r>
              <a:rPr lang="zh-TW" altLang="en-US" dirty="0" smtClean="0"/>
              <a:t>架構都是一樣，架構不需再調整</a:t>
            </a:r>
            <a:endParaRPr lang="en-US" altLang="zh-TW" dirty="0" smtClean="0"/>
          </a:p>
          <a:p>
            <a:r>
              <a:rPr lang="zh-TW" altLang="en-US" dirty="0" smtClean="0"/>
              <a:t>差別於無線控制器和</a:t>
            </a:r>
            <a:r>
              <a:rPr lang="en-US" altLang="zh-TW" dirty="0" smtClean="0"/>
              <a:t>Radius</a:t>
            </a:r>
            <a:r>
              <a:rPr lang="zh-TW" altLang="en-US" dirty="0" smtClean="0"/>
              <a:t>再做帳號驗證系統的時候的加解密方式不一樣</a:t>
            </a:r>
            <a:endParaRPr lang="zh-TW" altLang="en-US" dirty="0"/>
          </a:p>
        </p:txBody>
      </p:sp>
      <p:sp>
        <p:nvSpPr>
          <p:cNvPr id="4" name="投影片編號版面配置區 3"/>
          <p:cNvSpPr>
            <a:spLocks noGrp="1"/>
          </p:cNvSpPr>
          <p:nvPr>
            <p:ph type="sldNum" sz="quarter" idx="10"/>
          </p:nvPr>
        </p:nvSpPr>
        <p:spPr/>
        <p:txBody>
          <a:bodyPr/>
          <a:lstStyle/>
          <a:p>
            <a:fld id="{84BD4CEF-4B6C-4CA4-8123-5E7B429365B4}" type="slidenum">
              <a:rPr lang="zh-TW" altLang="en-US" smtClean="0"/>
              <a:pPr/>
              <a:t>4</a:t>
            </a:fld>
            <a:endParaRPr lang="en-US" altLang="zh-TW"/>
          </a:p>
        </p:txBody>
      </p:sp>
    </p:spTree>
    <p:extLst>
      <p:ext uri="{BB962C8B-B14F-4D97-AF65-F5344CB8AC3E}">
        <p14:creationId xmlns:p14="http://schemas.microsoft.com/office/powerpoint/2010/main" val="42312764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84BD4CEF-4B6C-4CA4-8123-5E7B429365B4}" type="slidenum">
              <a:rPr lang="zh-TW" altLang="en-US" smtClean="0"/>
              <a:pPr/>
              <a:t>5</a:t>
            </a:fld>
            <a:endParaRPr lang="en-US" altLang="zh-TW"/>
          </a:p>
        </p:txBody>
      </p:sp>
    </p:spTree>
    <p:extLst>
      <p:ext uri="{BB962C8B-B14F-4D97-AF65-F5344CB8AC3E}">
        <p14:creationId xmlns:p14="http://schemas.microsoft.com/office/powerpoint/2010/main" val="38017611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84BD4CEF-4B6C-4CA4-8123-5E7B429365B4}" type="slidenum">
              <a:rPr lang="zh-TW" altLang="en-US" smtClean="0"/>
              <a:pPr/>
              <a:t>6</a:t>
            </a:fld>
            <a:endParaRPr lang="en-US" altLang="zh-TW"/>
          </a:p>
        </p:txBody>
      </p:sp>
    </p:spTree>
    <p:extLst>
      <p:ext uri="{BB962C8B-B14F-4D97-AF65-F5344CB8AC3E}">
        <p14:creationId xmlns:p14="http://schemas.microsoft.com/office/powerpoint/2010/main" val="2356263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84BD4CEF-4B6C-4CA4-8123-5E7B429365B4}" type="slidenum">
              <a:rPr lang="zh-TW" altLang="en-US" smtClean="0"/>
              <a:pPr/>
              <a:t>7</a:t>
            </a:fld>
            <a:endParaRPr lang="en-US" altLang="zh-TW"/>
          </a:p>
        </p:txBody>
      </p:sp>
    </p:spTree>
    <p:extLst>
      <p:ext uri="{BB962C8B-B14F-4D97-AF65-F5344CB8AC3E}">
        <p14:creationId xmlns:p14="http://schemas.microsoft.com/office/powerpoint/2010/main" val="40328518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可以使用</a:t>
            </a:r>
            <a:r>
              <a:rPr lang="en-US" altLang="zh-TW" dirty="0" smtClean="0"/>
              <a:t>Radius Debug</a:t>
            </a:r>
            <a:r>
              <a:rPr lang="zh-TW" altLang="en-US" baseline="0" dirty="0" smtClean="0"/>
              <a:t>模式觀察</a:t>
            </a:r>
            <a:r>
              <a:rPr lang="en-US" altLang="zh-TW" baseline="0" dirty="0" smtClean="0"/>
              <a:t>LOG</a:t>
            </a:r>
            <a:r>
              <a:rPr lang="zh-TW" altLang="en-US" baseline="0" dirty="0" smtClean="0"/>
              <a:t>或是使用</a:t>
            </a:r>
            <a:r>
              <a:rPr lang="en-US" altLang="zh-TW" dirty="0" smtClean="0"/>
              <a:t>telegram</a:t>
            </a:r>
            <a:r>
              <a:rPr lang="zh-TW" altLang="en-US" dirty="0" smtClean="0"/>
              <a:t> </a:t>
            </a:r>
            <a:r>
              <a:rPr lang="en-US" altLang="zh-TW" dirty="0" smtClean="0"/>
              <a:t>BOT</a:t>
            </a:r>
            <a:r>
              <a:rPr lang="zh-TW" altLang="en-US" dirty="0" smtClean="0"/>
              <a:t> </a:t>
            </a:r>
            <a:r>
              <a:rPr lang="en-US" altLang="zh-TW" dirty="0" smtClean="0"/>
              <a:t>(@</a:t>
            </a:r>
            <a:r>
              <a:rPr lang="en-US" altLang="zh-TW" dirty="0" err="1" smtClean="0"/>
              <a:t>eaptest</a:t>
            </a:r>
            <a:r>
              <a:rPr lang="en-US" altLang="zh-TW" dirty="0" smtClean="0"/>
              <a:t>)</a:t>
            </a:r>
            <a:r>
              <a:rPr lang="zh-TW" altLang="en-US" dirty="0" smtClean="0"/>
              <a:t>觀察無線控制器是否符合國際標準</a:t>
            </a:r>
            <a:endParaRPr lang="zh-TW" altLang="en-US" dirty="0"/>
          </a:p>
        </p:txBody>
      </p:sp>
      <p:sp>
        <p:nvSpPr>
          <p:cNvPr id="4" name="投影片編號版面配置區 3"/>
          <p:cNvSpPr>
            <a:spLocks noGrp="1"/>
          </p:cNvSpPr>
          <p:nvPr>
            <p:ph type="sldNum" sz="quarter" idx="10"/>
          </p:nvPr>
        </p:nvSpPr>
        <p:spPr/>
        <p:txBody>
          <a:bodyPr/>
          <a:lstStyle/>
          <a:p>
            <a:fld id="{84BD4CEF-4B6C-4CA4-8123-5E7B429365B4}" type="slidenum">
              <a:rPr lang="zh-TW" altLang="en-US" smtClean="0"/>
              <a:pPr/>
              <a:t>8</a:t>
            </a:fld>
            <a:endParaRPr lang="en-US" altLang="zh-TW"/>
          </a:p>
        </p:txBody>
      </p:sp>
    </p:spTree>
    <p:extLst>
      <p:ext uri="{BB962C8B-B14F-4D97-AF65-F5344CB8AC3E}">
        <p14:creationId xmlns:p14="http://schemas.microsoft.com/office/powerpoint/2010/main" val="25532563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標題投影片">
    <p:bg>
      <p:bgPr>
        <a:gradFill rotWithShape="0">
          <a:gsLst>
            <a:gs pos="0">
              <a:schemeClr val="bg1"/>
            </a:gs>
            <a:gs pos="100000">
              <a:schemeClr val="bg1">
                <a:gamma/>
                <a:tint val="39216"/>
                <a:invGamma/>
              </a:schemeClr>
            </a:gs>
          </a:gsLst>
          <a:lin ang="5400000" scaled="1"/>
        </a:gradFill>
        <a:effectLst/>
      </p:bgPr>
    </p:bg>
    <p:spTree>
      <p:nvGrpSpPr>
        <p:cNvPr id="1" name=""/>
        <p:cNvGrpSpPr/>
        <p:nvPr/>
      </p:nvGrpSpPr>
      <p:grpSpPr>
        <a:xfrm>
          <a:off x="0" y="0"/>
          <a:ext cx="0" cy="0"/>
          <a:chOff x="0" y="0"/>
          <a:chExt cx="0" cy="0"/>
        </a:xfrm>
      </p:grpSpPr>
      <p:sp>
        <p:nvSpPr>
          <p:cNvPr id="12" name="Rectangle 52" descr="Light horizontal"/>
          <p:cNvSpPr>
            <a:spLocks noChangeArrowheads="1"/>
          </p:cNvSpPr>
          <p:nvPr/>
        </p:nvSpPr>
        <p:spPr bwMode="gray">
          <a:xfrm>
            <a:off x="1" y="1916833"/>
            <a:ext cx="9144000" cy="5040560"/>
          </a:xfrm>
          <a:prstGeom prst="rect">
            <a:avLst/>
          </a:prstGeom>
          <a:blipFill dpi="0" rotWithShape="0">
            <a:blip r:embed="rId2" cstate="print"/>
            <a:srcRect/>
            <a:tile tx="0" ty="0" sx="100000" sy="100000" flip="none" algn="tl"/>
          </a:blipFill>
          <a:ln w="9525">
            <a:noFill/>
            <a:miter lim="800000"/>
            <a:headEnd/>
            <a:tailEnd/>
          </a:ln>
          <a:effectLst/>
        </p:spPr>
        <p:txBody>
          <a:bodyPr wrap="none" anchor="ctr"/>
          <a:lstStyle/>
          <a:p>
            <a:endParaRPr lang="zh-TW" altLang="en-US">
              <a:ea typeface="PMingLiU" pitchFamily="18" charset="-120"/>
            </a:endParaRPr>
          </a:p>
        </p:txBody>
      </p:sp>
      <p:sp>
        <p:nvSpPr>
          <p:cNvPr id="3074" name="Rectangle 2"/>
          <p:cNvSpPr>
            <a:spLocks noGrp="1" noChangeArrowheads="1"/>
          </p:cNvSpPr>
          <p:nvPr>
            <p:ph type="ctrTitle"/>
          </p:nvPr>
        </p:nvSpPr>
        <p:spPr>
          <a:xfrm>
            <a:off x="609600" y="2924944"/>
            <a:ext cx="8229600" cy="685800"/>
          </a:xfrm>
        </p:spPr>
        <p:txBody>
          <a:bodyPr/>
          <a:lstStyle>
            <a:lvl1pPr>
              <a:defRPr sz="4000"/>
            </a:lvl1pPr>
          </a:lstStyle>
          <a:p>
            <a:r>
              <a:rPr lang="zh-TW" altLang="en-US" dirty="0"/>
              <a:t>按一下以編輯母片標題樣式</a:t>
            </a:r>
          </a:p>
        </p:txBody>
      </p:sp>
      <p:sp>
        <p:nvSpPr>
          <p:cNvPr id="3075" name="Rectangle 3"/>
          <p:cNvSpPr>
            <a:spLocks noGrp="1" noChangeArrowheads="1"/>
          </p:cNvSpPr>
          <p:nvPr>
            <p:ph type="subTitle" idx="1"/>
          </p:nvPr>
        </p:nvSpPr>
        <p:spPr bwMode="auto">
          <a:xfrm>
            <a:off x="1143000" y="4509120"/>
            <a:ext cx="6934200" cy="1512168"/>
          </a:xfrm>
        </p:spPr>
        <p:txBody>
          <a:bodyPr/>
          <a:lstStyle>
            <a:lvl1pPr marL="0" indent="0" algn="ctr">
              <a:buFontTx/>
              <a:buNone/>
              <a:defRPr sz="2800">
                <a:solidFill>
                  <a:schemeClr val="tx2"/>
                </a:solidFill>
              </a:defRPr>
            </a:lvl1pPr>
          </a:lstStyle>
          <a:p>
            <a:r>
              <a:rPr lang="zh-TW" altLang="en-US"/>
              <a:t>按一下以編輯母片副標題樣式</a:t>
            </a:r>
          </a:p>
        </p:txBody>
      </p:sp>
      <p:sp>
        <p:nvSpPr>
          <p:cNvPr id="15" name="Rectangle 4"/>
          <p:cNvSpPr>
            <a:spLocks noGrp="1" noChangeArrowheads="1"/>
          </p:cNvSpPr>
          <p:nvPr>
            <p:ph type="dt" sz="half" idx="10"/>
          </p:nvPr>
        </p:nvSpPr>
        <p:spPr bwMode="auto">
          <a:xfrm>
            <a:off x="457200" y="6400800"/>
            <a:ext cx="2133600" cy="320675"/>
          </a:xfrm>
        </p:spPr>
        <p:txBody>
          <a:bodyPr/>
          <a:lstStyle>
            <a:lvl1pPr>
              <a:defRPr smtClean="0"/>
            </a:lvl1pPr>
          </a:lstStyle>
          <a:p>
            <a:pPr>
              <a:defRPr/>
            </a:pPr>
            <a:endParaRPr lang="en-US" altLang="zh-TW"/>
          </a:p>
        </p:txBody>
      </p:sp>
      <p:sp>
        <p:nvSpPr>
          <p:cNvPr id="16" name="Rectangle 6"/>
          <p:cNvSpPr>
            <a:spLocks noGrp="1" noChangeArrowheads="1"/>
          </p:cNvSpPr>
          <p:nvPr>
            <p:ph type="sldNum" sz="quarter" idx="11"/>
          </p:nvPr>
        </p:nvSpPr>
        <p:spPr bwMode="auto">
          <a:xfrm>
            <a:off x="6553200" y="6400800"/>
            <a:ext cx="2133600" cy="320675"/>
          </a:xfrm>
        </p:spPr>
        <p:txBody>
          <a:bodyPr/>
          <a:lstStyle>
            <a:lvl1pPr>
              <a:defRPr b="0" smtClean="0">
                <a:solidFill>
                  <a:schemeClr val="tx1"/>
                </a:solidFill>
              </a:defRPr>
            </a:lvl1pPr>
          </a:lstStyle>
          <a:p>
            <a:pPr>
              <a:defRPr/>
            </a:pPr>
            <a:fld id="{DFFD3EC5-A8DC-4125-86FC-997A4C226AE8}" type="slidenum">
              <a:rPr lang="zh-TW" altLang="en-US"/>
              <a:pPr>
                <a:defRPr/>
              </a:pPr>
              <a:t>‹#›</a:t>
            </a:fld>
            <a:endParaRPr lang="en-US" altLang="zh-TW"/>
          </a:p>
        </p:txBody>
      </p:sp>
      <p:grpSp>
        <p:nvGrpSpPr>
          <p:cNvPr id="2" name="群組 1"/>
          <p:cNvGrpSpPr/>
          <p:nvPr userDrawn="1"/>
        </p:nvGrpSpPr>
        <p:grpSpPr>
          <a:xfrm>
            <a:off x="-6775" y="-5514"/>
            <a:ext cx="9144000" cy="1933375"/>
            <a:chOff x="-6775" y="-5514"/>
            <a:chExt cx="9144000" cy="1933375"/>
          </a:xfrm>
        </p:grpSpPr>
        <p:pic>
          <p:nvPicPr>
            <p:cNvPr id="1026" name="Picture 2" descr="D:\Jimmy\Roaming\LOGO\RC\title-LOGO拷貝.png"/>
            <p:cNvPicPr>
              <a:picLocks noChangeAspect="1" noChangeArrowheads="1"/>
            </p:cNvPicPr>
            <p:nvPr userDrawn="1"/>
          </p:nvPicPr>
          <p:blipFill>
            <a:blip r:embed="rId3" cstate="print"/>
            <a:srcRect/>
            <a:stretch>
              <a:fillRect/>
            </a:stretch>
          </p:blipFill>
          <p:spPr bwMode="auto">
            <a:xfrm>
              <a:off x="-6775" y="0"/>
              <a:ext cx="9144000" cy="1927861"/>
            </a:xfrm>
            <a:prstGeom prst="rect">
              <a:avLst/>
            </a:prstGeom>
            <a:noFill/>
          </p:spPr>
        </p:pic>
        <p:pic>
          <p:nvPicPr>
            <p:cNvPr id="8" name="Picture 2" descr="D:\Jimmy\Roaming\LOGO\RC\title-LOGO拷貝.png"/>
            <p:cNvPicPr>
              <a:picLocks noChangeAspect="1" noChangeArrowheads="1"/>
            </p:cNvPicPr>
            <p:nvPr userDrawn="1"/>
          </p:nvPicPr>
          <p:blipFill rotWithShape="1">
            <a:blip r:embed="rId3" cstate="print"/>
            <a:srcRect l="37771" r="54354"/>
            <a:stretch/>
          </p:blipFill>
          <p:spPr bwMode="auto">
            <a:xfrm>
              <a:off x="1" y="-5514"/>
              <a:ext cx="4225511" cy="1927861"/>
            </a:xfrm>
            <a:prstGeom prst="rect">
              <a:avLst/>
            </a:prstGeom>
            <a:noFill/>
          </p:spPr>
        </p:pic>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62738" y="228600"/>
            <a:ext cx="2068512" cy="5943600"/>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28600"/>
            <a:ext cx="6053138" cy="5943600"/>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Rectangle 6"/>
          <p:cNvSpPr>
            <a:spLocks noGrp="1" noChangeArrowheads="1"/>
          </p:cNvSpPr>
          <p:nvPr>
            <p:ph type="sldNum" sz="quarter" idx="11"/>
          </p:nvPr>
        </p:nvSpPr>
        <p:spPr>
          <a:ln/>
        </p:spPr>
        <p:txBody>
          <a:bodyPr/>
          <a:lstStyle>
            <a:lvl1pPr>
              <a:defRPr/>
            </a:lvl1pPr>
          </a:lstStyle>
          <a:p>
            <a:pPr>
              <a:defRPr/>
            </a:pPr>
            <a:fld id="{63CECAA6-6CBE-4F64-BB40-F4489BEAE98F}" type="slidenum">
              <a:rPr lang="zh-TW" altLang="en-US"/>
              <a:pPr>
                <a:defRPr/>
              </a:pPr>
              <a:t>‹#›</a:t>
            </a:fld>
            <a:endParaRPr lang="en-US" altLang="zh-TW"/>
          </a:p>
        </p:txBody>
      </p:sp>
      <p:sp>
        <p:nvSpPr>
          <p:cNvPr id="6" name="Rectangle 4"/>
          <p:cNvSpPr>
            <a:spLocks noGrp="1" noChangeArrowheads="1"/>
          </p:cNvSpPr>
          <p:nvPr>
            <p:ph type="dt" sz="half" idx="12"/>
          </p:nvPr>
        </p:nvSpPr>
        <p:spPr>
          <a:ln/>
        </p:spPr>
        <p:txBody>
          <a:bodyPr/>
          <a:lstStyle>
            <a:lvl1pPr>
              <a:defRPr/>
            </a:lvl1pPr>
          </a:lstStyle>
          <a:p>
            <a:pPr>
              <a:defRPr/>
            </a:pPr>
            <a:endParaRPr lang="en-US" altLang="zh-TW"/>
          </a:p>
        </p:txBody>
      </p:sp>
      <p:sp>
        <p:nvSpPr>
          <p:cNvPr id="9" name="Rectangle 5"/>
          <p:cNvSpPr>
            <a:spLocks noGrp="1" noChangeArrowheads="1"/>
          </p:cNvSpPr>
          <p:nvPr>
            <p:ph type="ftr" sz="quarter" idx="3"/>
          </p:nvPr>
        </p:nvSpPr>
        <p:spPr bwMode="gray">
          <a:xfrm>
            <a:off x="2857488" y="6453188"/>
            <a:ext cx="4214842" cy="2619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0000FF"/>
                </a:solidFill>
                <a:ea typeface="標楷體" pitchFamily="65" charset="-120"/>
              </a:defRPr>
            </a:lvl1pPr>
          </a:lstStyle>
          <a:p>
            <a:r>
              <a:rPr lang="zh-TW" altLang="en-US" smtClean="0"/>
              <a:t>台灣學術網路</a:t>
            </a:r>
            <a:r>
              <a:rPr lang="en-US" altLang="zh-TW" smtClean="0"/>
              <a:t>(TANet)</a:t>
            </a:r>
            <a:r>
              <a:rPr lang="zh-TW" altLang="en-US" smtClean="0"/>
              <a:t>無線網路漫遊交換中心營運服務建議書</a:t>
            </a:r>
            <a:endParaRPr lang="en-US" altLang="zh-TW"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baseline="0">
                <a:latin typeface="Times New Roman" pitchFamily="18" charset="0"/>
                <a:ea typeface="標楷體" pitchFamily="65" charset="-120"/>
              </a:defRPr>
            </a:lvl1p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lvl1pPr>
              <a:defRPr baseline="0">
                <a:latin typeface="Times New Roman" pitchFamily="18" charset="0"/>
                <a:ea typeface="標楷體" pitchFamily="65" charset="-120"/>
              </a:defRPr>
            </a:lvl1pPr>
            <a:lvl2pPr>
              <a:defRPr baseline="0">
                <a:latin typeface="Times New Roman" pitchFamily="18" charset="0"/>
                <a:ea typeface="標楷體" pitchFamily="65" charset="-120"/>
              </a:defRPr>
            </a:lvl2pPr>
            <a:lvl3pPr>
              <a:defRPr baseline="0">
                <a:latin typeface="Times New Roman" pitchFamily="18" charset="0"/>
                <a:ea typeface="標楷體" pitchFamily="65" charset="-120"/>
              </a:defRPr>
            </a:lvl3pPr>
            <a:lvl4pPr>
              <a:defRPr baseline="0">
                <a:latin typeface="Times New Roman" pitchFamily="18" charset="0"/>
                <a:ea typeface="標楷體" pitchFamily="65" charset="-120"/>
              </a:defRPr>
            </a:lvl4pPr>
            <a:lvl5pPr>
              <a:defRPr baseline="0">
                <a:latin typeface="Times New Roman" pitchFamily="18" charset="0"/>
                <a:ea typeface="標楷體" pitchFamily="65" charset="-120"/>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5"/>
          <p:cNvSpPr>
            <a:spLocks noGrp="1" noChangeArrowheads="1"/>
          </p:cNvSpPr>
          <p:nvPr>
            <p:ph type="ftr" sz="quarter" idx="10"/>
          </p:nvPr>
        </p:nvSpPr>
        <p:spPr>
          <a:ln/>
        </p:spPr>
        <p:txBody>
          <a:bodyPr/>
          <a:lstStyle>
            <a:lvl1pPr>
              <a:defRPr baseline="0">
                <a:latin typeface="Times New Roman" pitchFamily="18" charset="0"/>
                <a:ea typeface="標楷體" pitchFamily="65" charset="-120"/>
              </a:defRPr>
            </a:lvl1pPr>
          </a:lstStyle>
          <a:p>
            <a:r>
              <a:rPr lang="zh-TW" altLang="en-US" dirty="0" smtClean="0"/>
              <a:t>台灣學術網路</a:t>
            </a:r>
            <a:r>
              <a:rPr lang="en-US" altLang="zh-TW" dirty="0" smtClean="0"/>
              <a:t>(</a:t>
            </a:r>
            <a:r>
              <a:rPr lang="en-US" altLang="zh-TW" dirty="0" err="1" smtClean="0"/>
              <a:t>TANet</a:t>
            </a:r>
            <a:r>
              <a:rPr lang="en-US" altLang="zh-TW" dirty="0" smtClean="0"/>
              <a:t>)</a:t>
            </a:r>
            <a:r>
              <a:rPr lang="zh-TW" altLang="en-US" dirty="0" smtClean="0"/>
              <a:t>無線網路漫遊交換中心營運服務建議書</a:t>
            </a:r>
            <a:endParaRPr lang="en-US" altLang="zh-TW" dirty="0"/>
          </a:p>
        </p:txBody>
      </p:sp>
      <p:sp>
        <p:nvSpPr>
          <p:cNvPr id="5" name="Rectangle 6"/>
          <p:cNvSpPr>
            <a:spLocks noGrp="1" noChangeArrowheads="1"/>
          </p:cNvSpPr>
          <p:nvPr>
            <p:ph type="sldNum" sz="quarter" idx="11"/>
          </p:nvPr>
        </p:nvSpPr>
        <p:spPr>
          <a:ln/>
        </p:spPr>
        <p:txBody>
          <a:bodyPr/>
          <a:lstStyle>
            <a:lvl1pPr>
              <a:defRPr baseline="0">
                <a:latin typeface="Times New Roman" pitchFamily="18" charset="0"/>
                <a:ea typeface="標楷體" pitchFamily="65" charset="-120"/>
              </a:defRPr>
            </a:lvl1pPr>
          </a:lstStyle>
          <a:p>
            <a:pPr>
              <a:defRPr/>
            </a:pPr>
            <a:fld id="{A769D550-E614-45A8-86A6-04542860B1F7}" type="slidenum">
              <a:rPr lang="zh-TW" altLang="en-US" smtClean="0"/>
              <a:pPr>
                <a:defRPr/>
              </a:pPr>
              <a:t>‹#›</a:t>
            </a:fld>
            <a:endParaRPr lang="en-US" altLang="zh-TW"/>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838200" y="914400"/>
            <a:ext cx="38100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800600" y="914400"/>
            <a:ext cx="38100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Rectangle 5"/>
          <p:cNvSpPr>
            <a:spLocks noGrp="1" noChangeArrowheads="1"/>
          </p:cNvSpPr>
          <p:nvPr>
            <p:ph type="ftr" sz="quarter" idx="10"/>
          </p:nvPr>
        </p:nvSpPr>
        <p:spPr>
          <a:ln/>
        </p:spPr>
        <p:txBody>
          <a:bodyPr/>
          <a:lstStyle>
            <a:lvl1pPr>
              <a:defRPr/>
            </a:lvl1pPr>
          </a:lstStyle>
          <a:p>
            <a:r>
              <a:rPr lang="zh-TW" altLang="en-US" smtClean="0"/>
              <a:t>台灣學術網路</a:t>
            </a:r>
            <a:r>
              <a:rPr lang="en-US" altLang="zh-TW" smtClean="0"/>
              <a:t>(TANet)</a:t>
            </a:r>
            <a:r>
              <a:rPr lang="zh-TW" altLang="en-US" smtClean="0"/>
              <a:t>無線網路漫遊交換中心營運服務建議書</a:t>
            </a:r>
            <a:endParaRPr lang="en-US" altLang="zh-TW"/>
          </a:p>
        </p:txBody>
      </p:sp>
      <p:sp>
        <p:nvSpPr>
          <p:cNvPr id="6" name="Rectangle 6"/>
          <p:cNvSpPr>
            <a:spLocks noGrp="1" noChangeArrowheads="1"/>
          </p:cNvSpPr>
          <p:nvPr>
            <p:ph type="sldNum" sz="quarter" idx="11"/>
          </p:nvPr>
        </p:nvSpPr>
        <p:spPr>
          <a:ln/>
        </p:spPr>
        <p:txBody>
          <a:bodyPr/>
          <a:lstStyle>
            <a:lvl1pPr>
              <a:defRPr/>
            </a:lvl1pPr>
          </a:lstStyle>
          <a:p>
            <a:pPr>
              <a:defRPr/>
            </a:pPr>
            <a:fld id="{319185F5-B61B-4AC9-851B-CAF75B0E59BA}" type="slidenum">
              <a:rPr lang="zh-TW" altLang="en-US"/>
              <a:pPr>
                <a:defRPr/>
              </a:pPr>
              <a:t>‹#›</a:t>
            </a:fld>
            <a:endParaRPr lang="en-US" altLang="zh-TW"/>
          </a:p>
        </p:txBody>
      </p:sp>
      <p:sp>
        <p:nvSpPr>
          <p:cNvPr id="7" name="Rectangle 4"/>
          <p:cNvSpPr>
            <a:spLocks noGrp="1" noChangeArrowheads="1"/>
          </p:cNvSpPr>
          <p:nvPr>
            <p:ph type="dt" sz="half" idx="12"/>
          </p:nvPr>
        </p:nvSpPr>
        <p:spPr>
          <a:xfrm>
            <a:off x="251520" y="5229200"/>
            <a:ext cx="2133600" cy="244475"/>
          </a:xfrm>
          <a:ln/>
        </p:spPr>
        <p:txBody>
          <a:bodyPr/>
          <a:lstStyle>
            <a:lvl1pPr>
              <a:defRPr/>
            </a:lvl1pPr>
          </a:lstStyle>
          <a:p>
            <a:pPr>
              <a:defRPr/>
            </a:pPr>
            <a:endParaRPr lang="en-US" altLang="zh-TW"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Rectangle 5"/>
          <p:cNvSpPr>
            <a:spLocks noGrp="1" noChangeArrowheads="1"/>
          </p:cNvSpPr>
          <p:nvPr>
            <p:ph type="ftr" sz="quarter" idx="10"/>
          </p:nvPr>
        </p:nvSpPr>
        <p:spPr>
          <a:ln/>
        </p:spPr>
        <p:txBody>
          <a:bodyPr/>
          <a:lstStyle>
            <a:lvl1pPr>
              <a:defRPr/>
            </a:lvl1pPr>
          </a:lstStyle>
          <a:p>
            <a:r>
              <a:rPr lang="zh-TW" altLang="en-US" smtClean="0"/>
              <a:t>台灣學術網路</a:t>
            </a:r>
            <a:r>
              <a:rPr lang="en-US" altLang="zh-TW" smtClean="0"/>
              <a:t>(TANet)</a:t>
            </a:r>
            <a:r>
              <a:rPr lang="zh-TW" altLang="en-US" smtClean="0"/>
              <a:t>無線網路漫遊交換中心營運服務建議書</a:t>
            </a:r>
            <a:endParaRPr lang="en-US" altLang="zh-TW"/>
          </a:p>
        </p:txBody>
      </p:sp>
      <p:sp>
        <p:nvSpPr>
          <p:cNvPr id="8" name="Rectangle 6"/>
          <p:cNvSpPr>
            <a:spLocks noGrp="1" noChangeArrowheads="1"/>
          </p:cNvSpPr>
          <p:nvPr>
            <p:ph type="sldNum" sz="quarter" idx="11"/>
          </p:nvPr>
        </p:nvSpPr>
        <p:spPr>
          <a:ln/>
        </p:spPr>
        <p:txBody>
          <a:bodyPr/>
          <a:lstStyle>
            <a:lvl1pPr>
              <a:defRPr/>
            </a:lvl1pPr>
          </a:lstStyle>
          <a:p>
            <a:pPr>
              <a:defRPr/>
            </a:pPr>
            <a:fld id="{FCA88E4D-EDD7-447E-B8DE-C5D695364332}" type="slidenum">
              <a:rPr lang="zh-TW" altLang="en-US"/>
              <a:pPr>
                <a:defRPr/>
              </a:pPr>
              <a:t>‹#›</a:t>
            </a:fld>
            <a:endParaRPr lang="en-US" altLang="zh-TW"/>
          </a:p>
        </p:txBody>
      </p:sp>
      <p:sp>
        <p:nvSpPr>
          <p:cNvPr id="9" name="Rectangle 4"/>
          <p:cNvSpPr>
            <a:spLocks noGrp="1" noChangeArrowheads="1"/>
          </p:cNvSpPr>
          <p:nvPr>
            <p:ph type="dt" sz="half" idx="12"/>
          </p:nvPr>
        </p:nvSpPr>
        <p:spPr>
          <a:ln/>
        </p:spPr>
        <p:txBody>
          <a:bodyPr/>
          <a:lstStyle>
            <a:lvl1pPr>
              <a:defRPr/>
            </a:lvl1pPr>
          </a:lstStyle>
          <a:p>
            <a:pPr>
              <a:defRPr/>
            </a:pPr>
            <a:endParaRPr lang="en-US" altLang="zh-TW"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4" name="Rectangle 6"/>
          <p:cNvSpPr>
            <a:spLocks noGrp="1" noChangeArrowheads="1"/>
          </p:cNvSpPr>
          <p:nvPr>
            <p:ph type="sldNum" sz="quarter" idx="11"/>
          </p:nvPr>
        </p:nvSpPr>
        <p:spPr>
          <a:ln/>
        </p:spPr>
        <p:txBody>
          <a:bodyPr/>
          <a:lstStyle>
            <a:lvl1pPr>
              <a:defRPr/>
            </a:lvl1pPr>
          </a:lstStyle>
          <a:p>
            <a:pPr>
              <a:defRPr/>
            </a:pPr>
            <a:fld id="{F75F46AD-6713-4849-AC58-C4380094B044}" type="slidenum">
              <a:rPr lang="zh-TW" altLang="en-US"/>
              <a:pPr>
                <a:defRPr/>
              </a:pPr>
              <a:t>‹#›</a:t>
            </a:fld>
            <a:endParaRPr lang="en-US" altLang="zh-TW"/>
          </a:p>
        </p:txBody>
      </p:sp>
      <p:sp>
        <p:nvSpPr>
          <p:cNvPr id="5" name="Rectangle 4"/>
          <p:cNvSpPr>
            <a:spLocks noGrp="1" noChangeArrowheads="1"/>
          </p:cNvSpPr>
          <p:nvPr>
            <p:ph type="dt" sz="half" idx="12"/>
          </p:nvPr>
        </p:nvSpPr>
        <p:spPr>
          <a:ln/>
        </p:spPr>
        <p:txBody>
          <a:bodyPr/>
          <a:lstStyle>
            <a:lvl1pPr>
              <a:defRPr/>
            </a:lvl1pPr>
          </a:lstStyle>
          <a:p>
            <a:pPr>
              <a:defRPr/>
            </a:pPr>
            <a:endParaRPr lang="en-US" altLang="zh-TW"/>
          </a:p>
        </p:txBody>
      </p:sp>
      <p:sp>
        <p:nvSpPr>
          <p:cNvPr id="7" name="Rectangle 5"/>
          <p:cNvSpPr>
            <a:spLocks noGrp="1" noChangeArrowheads="1"/>
          </p:cNvSpPr>
          <p:nvPr>
            <p:ph type="ftr" sz="quarter" idx="3"/>
          </p:nvPr>
        </p:nvSpPr>
        <p:spPr bwMode="gray">
          <a:xfrm>
            <a:off x="2857488" y="6453188"/>
            <a:ext cx="4214842" cy="2619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0000FF"/>
                </a:solidFill>
                <a:ea typeface="標楷體" pitchFamily="65" charset="-120"/>
              </a:defRPr>
            </a:lvl1pPr>
          </a:lstStyle>
          <a:p>
            <a:r>
              <a:rPr lang="zh-TW" altLang="en-US" smtClean="0"/>
              <a:t>台灣學術網路</a:t>
            </a:r>
            <a:r>
              <a:rPr lang="en-US" altLang="zh-TW" smtClean="0"/>
              <a:t>(TANet)</a:t>
            </a:r>
            <a:r>
              <a:rPr lang="zh-TW" altLang="en-US" smtClean="0"/>
              <a:t>無線網路漫遊交換中心營運服務建議書</a:t>
            </a:r>
            <a:endParaRPr lang="en-US" altLang="zh-TW"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Rectangle 6"/>
          <p:cNvSpPr>
            <a:spLocks noGrp="1" noChangeArrowheads="1"/>
          </p:cNvSpPr>
          <p:nvPr>
            <p:ph type="sldNum" sz="quarter" idx="11"/>
          </p:nvPr>
        </p:nvSpPr>
        <p:spPr>
          <a:ln/>
        </p:spPr>
        <p:txBody>
          <a:bodyPr/>
          <a:lstStyle>
            <a:lvl1pPr>
              <a:defRPr/>
            </a:lvl1pPr>
          </a:lstStyle>
          <a:p>
            <a:pPr>
              <a:defRPr/>
            </a:pPr>
            <a:fld id="{F67CF42E-5A8C-427E-8CE7-CF516423F30E}" type="slidenum">
              <a:rPr lang="zh-TW" altLang="en-US"/>
              <a:pPr>
                <a:defRPr/>
              </a:pPr>
              <a:t>‹#›</a:t>
            </a:fld>
            <a:endParaRPr lang="en-US" altLang="zh-TW"/>
          </a:p>
        </p:txBody>
      </p:sp>
      <p:sp>
        <p:nvSpPr>
          <p:cNvPr id="4" name="Rectangle 4"/>
          <p:cNvSpPr>
            <a:spLocks noGrp="1" noChangeArrowheads="1"/>
          </p:cNvSpPr>
          <p:nvPr>
            <p:ph type="dt" sz="half" idx="12"/>
          </p:nvPr>
        </p:nvSpPr>
        <p:spPr>
          <a:ln/>
        </p:spPr>
        <p:txBody>
          <a:bodyPr/>
          <a:lstStyle>
            <a:lvl1pPr>
              <a:defRPr/>
            </a:lvl1pPr>
          </a:lstStyle>
          <a:p>
            <a:pPr>
              <a:defRPr/>
            </a:pPr>
            <a:endParaRPr lang="en-US" altLang="zh-TW" dirty="0"/>
          </a:p>
        </p:txBody>
      </p:sp>
      <p:sp>
        <p:nvSpPr>
          <p:cNvPr id="7" name="Rectangle 5"/>
          <p:cNvSpPr>
            <a:spLocks noGrp="1" noChangeArrowheads="1"/>
          </p:cNvSpPr>
          <p:nvPr>
            <p:ph type="ftr" sz="quarter" idx="3"/>
          </p:nvPr>
        </p:nvSpPr>
        <p:spPr bwMode="gray">
          <a:xfrm>
            <a:off x="2857488" y="6453188"/>
            <a:ext cx="4214842" cy="2619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0000FF"/>
                </a:solidFill>
                <a:ea typeface="標楷體" pitchFamily="65" charset="-120"/>
              </a:defRPr>
            </a:lvl1pPr>
          </a:lstStyle>
          <a:p>
            <a:r>
              <a:rPr lang="zh-TW" altLang="en-US" smtClean="0"/>
              <a:t>台灣學術網路</a:t>
            </a:r>
            <a:r>
              <a:rPr lang="en-US" altLang="zh-TW" smtClean="0"/>
              <a:t>(TANet)</a:t>
            </a:r>
            <a:r>
              <a:rPr lang="zh-TW" altLang="en-US" smtClean="0"/>
              <a:t>無線網路漫遊交換中心營運服務建議書</a:t>
            </a:r>
            <a:endParaRPr lang="en-US" altLang="zh-TW"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6" name="Rectangle 6"/>
          <p:cNvSpPr>
            <a:spLocks noGrp="1" noChangeArrowheads="1"/>
          </p:cNvSpPr>
          <p:nvPr>
            <p:ph type="sldNum" sz="quarter" idx="11"/>
          </p:nvPr>
        </p:nvSpPr>
        <p:spPr>
          <a:ln/>
        </p:spPr>
        <p:txBody>
          <a:bodyPr/>
          <a:lstStyle>
            <a:lvl1pPr>
              <a:defRPr/>
            </a:lvl1pPr>
          </a:lstStyle>
          <a:p>
            <a:pPr>
              <a:defRPr/>
            </a:pPr>
            <a:fld id="{D669FAF6-C97C-4819-91CD-55C41BEA3B94}" type="slidenum">
              <a:rPr lang="zh-TW" altLang="en-US"/>
              <a:pPr>
                <a:defRPr/>
              </a:pPr>
              <a:t>‹#›</a:t>
            </a:fld>
            <a:endParaRPr lang="en-US" altLang="zh-TW"/>
          </a:p>
        </p:txBody>
      </p:sp>
      <p:sp>
        <p:nvSpPr>
          <p:cNvPr id="7" name="Rectangle 4"/>
          <p:cNvSpPr>
            <a:spLocks noGrp="1" noChangeArrowheads="1"/>
          </p:cNvSpPr>
          <p:nvPr>
            <p:ph type="dt" sz="half" idx="12"/>
          </p:nvPr>
        </p:nvSpPr>
        <p:spPr>
          <a:ln/>
        </p:spPr>
        <p:txBody>
          <a:bodyPr/>
          <a:lstStyle>
            <a:lvl1pPr>
              <a:defRPr/>
            </a:lvl1pPr>
          </a:lstStyle>
          <a:p>
            <a:pPr>
              <a:defRPr/>
            </a:pPr>
            <a:endParaRPr lang="en-US" altLang="zh-TW"/>
          </a:p>
        </p:txBody>
      </p:sp>
      <p:sp>
        <p:nvSpPr>
          <p:cNvPr id="10" name="Rectangle 5"/>
          <p:cNvSpPr>
            <a:spLocks noGrp="1" noChangeArrowheads="1"/>
          </p:cNvSpPr>
          <p:nvPr>
            <p:ph type="ftr" sz="quarter" idx="3"/>
          </p:nvPr>
        </p:nvSpPr>
        <p:spPr bwMode="gray">
          <a:xfrm>
            <a:off x="2857488" y="6453188"/>
            <a:ext cx="4214842" cy="2619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0000FF"/>
                </a:solidFill>
                <a:ea typeface="標楷體" pitchFamily="65" charset="-120"/>
              </a:defRPr>
            </a:lvl1pPr>
          </a:lstStyle>
          <a:p>
            <a:r>
              <a:rPr lang="zh-TW" altLang="en-US" smtClean="0"/>
              <a:t>台灣學術網路</a:t>
            </a:r>
            <a:r>
              <a:rPr lang="en-US" altLang="zh-TW" smtClean="0"/>
              <a:t>(TANet)</a:t>
            </a:r>
            <a:r>
              <a:rPr lang="zh-TW" altLang="en-US" smtClean="0"/>
              <a:t>無線網路漫遊交換中心營運服務建議書</a:t>
            </a:r>
            <a:endParaRPr lang="en-US" altLang="zh-TW"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smtClean="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6" name="Rectangle 6"/>
          <p:cNvSpPr>
            <a:spLocks noGrp="1" noChangeArrowheads="1"/>
          </p:cNvSpPr>
          <p:nvPr>
            <p:ph type="sldNum" sz="quarter" idx="11"/>
          </p:nvPr>
        </p:nvSpPr>
        <p:spPr>
          <a:ln/>
        </p:spPr>
        <p:txBody>
          <a:bodyPr/>
          <a:lstStyle>
            <a:lvl1pPr>
              <a:defRPr/>
            </a:lvl1pPr>
          </a:lstStyle>
          <a:p>
            <a:pPr>
              <a:defRPr/>
            </a:pPr>
            <a:fld id="{3F19532C-E2E4-4893-A96E-12F22F9CA619}" type="slidenum">
              <a:rPr lang="zh-TW" altLang="en-US"/>
              <a:pPr>
                <a:defRPr/>
              </a:pPr>
              <a:t>‹#›</a:t>
            </a:fld>
            <a:endParaRPr lang="en-US" altLang="zh-TW"/>
          </a:p>
        </p:txBody>
      </p:sp>
      <p:sp>
        <p:nvSpPr>
          <p:cNvPr id="7" name="Rectangle 4"/>
          <p:cNvSpPr>
            <a:spLocks noGrp="1" noChangeArrowheads="1"/>
          </p:cNvSpPr>
          <p:nvPr>
            <p:ph type="dt" sz="half" idx="12"/>
          </p:nvPr>
        </p:nvSpPr>
        <p:spPr>
          <a:ln/>
        </p:spPr>
        <p:txBody>
          <a:bodyPr/>
          <a:lstStyle>
            <a:lvl1pPr>
              <a:defRPr/>
            </a:lvl1pPr>
          </a:lstStyle>
          <a:p>
            <a:pPr>
              <a:defRPr/>
            </a:pPr>
            <a:endParaRPr lang="en-US" altLang="zh-TW"/>
          </a:p>
        </p:txBody>
      </p:sp>
      <p:sp>
        <p:nvSpPr>
          <p:cNvPr id="10" name="Rectangle 5"/>
          <p:cNvSpPr>
            <a:spLocks noGrp="1" noChangeArrowheads="1"/>
          </p:cNvSpPr>
          <p:nvPr>
            <p:ph type="ftr" sz="quarter" idx="3"/>
          </p:nvPr>
        </p:nvSpPr>
        <p:spPr bwMode="gray">
          <a:xfrm>
            <a:off x="2857488" y="6453188"/>
            <a:ext cx="4214842" cy="2619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0000FF"/>
                </a:solidFill>
                <a:ea typeface="標楷體" pitchFamily="65" charset="-120"/>
              </a:defRPr>
            </a:lvl1pPr>
          </a:lstStyle>
          <a:p>
            <a:r>
              <a:rPr lang="zh-TW" altLang="en-US" smtClean="0"/>
              <a:t>台灣學術網路</a:t>
            </a:r>
            <a:r>
              <a:rPr lang="en-US" altLang="zh-TW" smtClean="0"/>
              <a:t>(TANet)</a:t>
            </a:r>
            <a:r>
              <a:rPr lang="zh-TW" altLang="en-US" smtClean="0"/>
              <a:t>無線網路漫遊交換中心營運服務建議書</a:t>
            </a:r>
            <a:endParaRPr lang="en-US" altLang="zh-TW"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Rectangle 6"/>
          <p:cNvSpPr>
            <a:spLocks noGrp="1" noChangeArrowheads="1"/>
          </p:cNvSpPr>
          <p:nvPr>
            <p:ph type="sldNum" sz="quarter" idx="11"/>
          </p:nvPr>
        </p:nvSpPr>
        <p:spPr>
          <a:ln/>
        </p:spPr>
        <p:txBody>
          <a:bodyPr/>
          <a:lstStyle>
            <a:lvl1pPr>
              <a:defRPr/>
            </a:lvl1pPr>
          </a:lstStyle>
          <a:p>
            <a:pPr>
              <a:defRPr/>
            </a:pPr>
            <a:fld id="{B772FC1B-9D78-4A04-A46A-665E4430DF2F}" type="slidenum">
              <a:rPr lang="zh-TW" altLang="en-US"/>
              <a:pPr>
                <a:defRPr/>
              </a:pPr>
              <a:t>‹#›</a:t>
            </a:fld>
            <a:endParaRPr lang="en-US" altLang="zh-TW"/>
          </a:p>
        </p:txBody>
      </p:sp>
      <p:sp>
        <p:nvSpPr>
          <p:cNvPr id="6" name="Rectangle 4"/>
          <p:cNvSpPr>
            <a:spLocks noGrp="1" noChangeArrowheads="1"/>
          </p:cNvSpPr>
          <p:nvPr>
            <p:ph type="dt" sz="half" idx="12"/>
          </p:nvPr>
        </p:nvSpPr>
        <p:spPr>
          <a:ln/>
        </p:spPr>
        <p:txBody>
          <a:bodyPr/>
          <a:lstStyle>
            <a:lvl1pPr>
              <a:defRPr/>
            </a:lvl1pPr>
          </a:lstStyle>
          <a:p>
            <a:pPr>
              <a:defRPr/>
            </a:pPr>
            <a:endParaRPr lang="en-US" altLang="zh-TW"/>
          </a:p>
        </p:txBody>
      </p:sp>
      <p:sp>
        <p:nvSpPr>
          <p:cNvPr id="9" name="Rectangle 5"/>
          <p:cNvSpPr>
            <a:spLocks noGrp="1" noChangeArrowheads="1"/>
          </p:cNvSpPr>
          <p:nvPr>
            <p:ph type="ftr" sz="quarter" idx="3"/>
          </p:nvPr>
        </p:nvSpPr>
        <p:spPr bwMode="gray">
          <a:xfrm>
            <a:off x="2857488" y="6453188"/>
            <a:ext cx="4214842" cy="2619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0000FF"/>
                </a:solidFill>
                <a:ea typeface="標楷體" pitchFamily="65" charset="-120"/>
              </a:defRPr>
            </a:lvl1pPr>
          </a:lstStyle>
          <a:p>
            <a:r>
              <a:rPr lang="zh-TW" altLang="en-US" smtClean="0"/>
              <a:t>台灣學術網路</a:t>
            </a:r>
            <a:r>
              <a:rPr lang="en-US" altLang="zh-TW" smtClean="0"/>
              <a:t>(TANet)</a:t>
            </a:r>
            <a:r>
              <a:rPr lang="zh-TW" altLang="en-US" smtClean="0"/>
              <a:t>無線網路漫遊交換中心營運服務建議書</a:t>
            </a:r>
            <a:endParaRPr lang="en-US" altLang="zh-TW"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microsoft.com/office/2007/relationships/hdphoto" Target="../media/hdphoto1.wdp"/><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gradFill rotWithShape="0">
          <a:gsLst>
            <a:gs pos="0">
              <a:schemeClr val="bg1"/>
            </a:gs>
            <a:gs pos="100000">
              <a:schemeClr val="bg1">
                <a:gamma/>
                <a:tint val="39216"/>
                <a:invGamma/>
              </a:schemeClr>
            </a:gs>
          </a:gsLst>
          <a:lin ang="5400000" scaled="1"/>
        </a:grad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ftr" sz="quarter" idx="3"/>
          </p:nvPr>
        </p:nvSpPr>
        <p:spPr bwMode="gray">
          <a:xfrm>
            <a:off x="2857488" y="6453188"/>
            <a:ext cx="4214842" cy="2619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baseline="0">
                <a:solidFill>
                  <a:srgbClr val="0000FF"/>
                </a:solidFill>
                <a:latin typeface="Times New Roman" pitchFamily="18" charset="0"/>
                <a:ea typeface="標楷體" pitchFamily="65" charset="-120"/>
              </a:defRPr>
            </a:lvl1pPr>
          </a:lstStyle>
          <a:p>
            <a:endParaRPr lang="en-US" altLang="zh-TW" dirty="0"/>
          </a:p>
        </p:txBody>
      </p:sp>
      <p:sp>
        <p:nvSpPr>
          <p:cNvPr id="1030" name="Rectangle 6"/>
          <p:cNvSpPr>
            <a:spLocks noGrp="1" noChangeArrowheads="1"/>
          </p:cNvSpPr>
          <p:nvPr>
            <p:ph type="sldNum" sz="quarter" idx="4"/>
          </p:nvPr>
        </p:nvSpPr>
        <p:spPr bwMode="gray">
          <a:xfrm>
            <a:off x="6705600" y="6477000"/>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baseline="0" smtClean="0">
                <a:solidFill>
                  <a:srgbClr val="0000FF"/>
                </a:solidFill>
                <a:latin typeface="Times New Roman" pitchFamily="18" charset="0"/>
                <a:ea typeface="標楷體" pitchFamily="65" charset="-120"/>
              </a:defRPr>
            </a:lvl1pPr>
          </a:lstStyle>
          <a:p>
            <a:pPr>
              <a:defRPr/>
            </a:pPr>
            <a:fld id="{BA2C2612-F4C4-4786-BD34-10E9C4275A85}" type="slidenum">
              <a:rPr lang="zh-TW" altLang="en-US" smtClean="0"/>
              <a:pPr>
                <a:defRPr/>
              </a:pPr>
              <a:t>‹#›</a:t>
            </a:fld>
            <a:endParaRPr lang="en-US" altLang="zh-TW"/>
          </a:p>
        </p:txBody>
      </p:sp>
      <p:sp>
        <p:nvSpPr>
          <p:cNvPr id="1048" name="Rectangle 24" descr="Light horizontal"/>
          <p:cNvSpPr>
            <a:spLocks noChangeArrowheads="1"/>
          </p:cNvSpPr>
          <p:nvPr userDrawn="1"/>
        </p:nvSpPr>
        <p:spPr bwMode="gray">
          <a:xfrm>
            <a:off x="-1172" y="0"/>
            <a:ext cx="9145172" cy="836712"/>
          </a:xfrm>
          <a:prstGeom prst="rect">
            <a:avLst/>
          </a:prstGeom>
          <a:blipFill dpi="0" rotWithShape="0">
            <a:blip r:embed="rId12" cstate="print">
              <a:duotone>
                <a:schemeClr val="accent2">
                  <a:shade val="45000"/>
                  <a:satMod val="135000"/>
                </a:schemeClr>
                <a:prstClr val="white"/>
              </a:duotone>
              <a:extLst>
                <a:ext uri="{BEBA8EAE-BF5A-486C-A8C5-ECC9F3942E4B}">
                  <a14:imgProps xmlns:a14="http://schemas.microsoft.com/office/drawing/2010/main">
                    <a14:imgLayer r:embed="rId13">
                      <a14:imgEffect>
                        <a14:colorTemperature colorTemp="6200"/>
                      </a14:imgEffect>
                      <a14:imgEffect>
                        <a14:saturation sat="0"/>
                      </a14:imgEffect>
                    </a14:imgLayer>
                  </a14:imgProps>
                </a:ext>
              </a:extLst>
            </a:blip>
            <a:srcRect/>
            <a:tile tx="0" ty="0" sx="100000" sy="100000" flip="none" algn="tl"/>
          </a:blipFill>
          <a:ln w="9525">
            <a:noFill/>
            <a:miter lim="800000"/>
            <a:headEnd/>
            <a:tailEnd/>
          </a:ln>
          <a:effectLst/>
        </p:spPr>
        <p:txBody>
          <a:bodyPr wrap="none" anchor="ctr"/>
          <a:lstStyle/>
          <a:p>
            <a:endParaRPr lang="zh-TW" altLang="en-US" baseline="0">
              <a:latin typeface="Times New Roman" pitchFamily="18" charset="0"/>
              <a:ea typeface="標楷體" pitchFamily="65" charset="-120"/>
            </a:endParaRPr>
          </a:p>
        </p:txBody>
      </p:sp>
      <p:sp>
        <p:nvSpPr>
          <p:cNvPr id="1049" name="Line 25"/>
          <p:cNvSpPr>
            <a:spLocks noChangeShapeType="1"/>
          </p:cNvSpPr>
          <p:nvPr/>
        </p:nvSpPr>
        <p:spPr bwMode="gray">
          <a:xfrm>
            <a:off x="0" y="6400800"/>
            <a:ext cx="6934200" cy="0"/>
          </a:xfrm>
          <a:prstGeom prst="line">
            <a:avLst/>
          </a:prstGeom>
          <a:noFill/>
          <a:ln w="9525" cap="rnd">
            <a:solidFill>
              <a:schemeClr val="tx1"/>
            </a:solidFill>
            <a:prstDash val="sysDot"/>
            <a:round/>
            <a:headEnd/>
            <a:tailEnd/>
          </a:ln>
          <a:effectLst/>
        </p:spPr>
        <p:txBody>
          <a:bodyPr/>
          <a:lstStyle/>
          <a:p>
            <a:pPr>
              <a:defRPr/>
            </a:pPr>
            <a:endParaRPr lang="zh-TW" altLang="en-US" baseline="0">
              <a:latin typeface="Times New Roman" pitchFamily="18" charset="0"/>
              <a:ea typeface="標楷體" pitchFamily="65" charset="-120"/>
            </a:endParaRPr>
          </a:p>
        </p:txBody>
      </p:sp>
      <p:sp>
        <p:nvSpPr>
          <p:cNvPr id="1028" name="Rectangle 4"/>
          <p:cNvSpPr>
            <a:spLocks noGrp="1" noChangeArrowheads="1"/>
          </p:cNvSpPr>
          <p:nvPr>
            <p:ph type="dt" sz="half" idx="2"/>
          </p:nvPr>
        </p:nvSpPr>
        <p:spPr bwMode="gray">
          <a:xfrm>
            <a:off x="457200" y="6477000"/>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aseline="0" smtClean="0">
                <a:latin typeface="Times New Roman" pitchFamily="18" charset="0"/>
                <a:ea typeface="標楷體" pitchFamily="65" charset="-120"/>
              </a:defRPr>
            </a:lvl1pPr>
          </a:lstStyle>
          <a:p>
            <a:pPr>
              <a:defRPr/>
            </a:pPr>
            <a:endParaRPr lang="en-US" altLang="zh-TW"/>
          </a:p>
        </p:txBody>
      </p:sp>
      <p:sp>
        <p:nvSpPr>
          <p:cNvPr id="1026" name="Rectangle 2"/>
          <p:cNvSpPr>
            <a:spLocks noGrp="1" noChangeArrowheads="1"/>
          </p:cNvSpPr>
          <p:nvPr>
            <p:ph type="title"/>
          </p:nvPr>
        </p:nvSpPr>
        <p:spPr bwMode="gray">
          <a:xfrm>
            <a:off x="457200" y="228600"/>
            <a:ext cx="8274050" cy="4603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dirty="0" smtClean="0"/>
              <a:t>按一下以編輯母片標題樣式</a:t>
            </a:r>
          </a:p>
        </p:txBody>
      </p:sp>
      <p:sp>
        <p:nvSpPr>
          <p:cNvPr id="2058" name="Rectangle 3"/>
          <p:cNvSpPr>
            <a:spLocks noGrp="1" noChangeArrowheads="1"/>
          </p:cNvSpPr>
          <p:nvPr>
            <p:ph type="body" idx="1"/>
          </p:nvPr>
        </p:nvSpPr>
        <p:spPr bwMode="gray">
          <a:xfrm>
            <a:off x="838200" y="914400"/>
            <a:ext cx="77724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iming>
    <p:tnLst>
      <p:par>
        <p:cTn id="1" dur="indefinite" restart="never" nodeType="tmRoot"/>
      </p:par>
    </p:tnLst>
  </p:timing>
  <p:hf hdr="0" ftr="0" dt="0"/>
  <p:txStyles>
    <p:titleStyle>
      <a:lvl1pPr algn="ctr" rtl="0" eaLnBrk="0" fontAlgn="base" hangingPunct="0">
        <a:spcBef>
          <a:spcPct val="0"/>
        </a:spcBef>
        <a:spcAft>
          <a:spcPct val="0"/>
        </a:spcAft>
        <a:defRPr sz="3600" b="1" baseline="0">
          <a:solidFill>
            <a:schemeClr val="tx2"/>
          </a:solidFill>
          <a:latin typeface="Times New Roman" pitchFamily="18" charset="0"/>
          <a:ea typeface="標楷體" pitchFamily="65" charset="-120"/>
          <a:cs typeface="+mj-cs"/>
        </a:defRPr>
      </a:lvl1pPr>
      <a:lvl2pPr algn="ctr" rtl="0" eaLnBrk="0" fontAlgn="base" hangingPunct="0">
        <a:spcBef>
          <a:spcPct val="0"/>
        </a:spcBef>
        <a:spcAft>
          <a:spcPct val="0"/>
        </a:spcAft>
        <a:defRPr sz="3600" b="1">
          <a:solidFill>
            <a:schemeClr val="tx2"/>
          </a:solidFill>
          <a:latin typeface="Arial" pitchFamily="34" charset="0"/>
        </a:defRPr>
      </a:lvl2pPr>
      <a:lvl3pPr algn="ctr" rtl="0" eaLnBrk="0" fontAlgn="base" hangingPunct="0">
        <a:spcBef>
          <a:spcPct val="0"/>
        </a:spcBef>
        <a:spcAft>
          <a:spcPct val="0"/>
        </a:spcAft>
        <a:defRPr sz="3600" b="1">
          <a:solidFill>
            <a:schemeClr val="tx2"/>
          </a:solidFill>
          <a:latin typeface="Arial" pitchFamily="34" charset="0"/>
        </a:defRPr>
      </a:lvl3pPr>
      <a:lvl4pPr algn="ctr" rtl="0" eaLnBrk="0" fontAlgn="base" hangingPunct="0">
        <a:spcBef>
          <a:spcPct val="0"/>
        </a:spcBef>
        <a:spcAft>
          <a:spcPct val="0"/>
        </a:spcAft>
        <a:defRPr sz="3600" b="1">
          <a:solidFill>
            <a:schemeClr val="tx2"/>
          </a:solidFill>
          <a:latin typeface="Arial" pitchFamily="34" charset="0"/>
        </a:defRPr>
      </a:lvl4pPr>
      <a:lvl5pPr algn="ctr" rtl="0" eaLnBrk="0" fontAlgn="base" hangingPunct="0">
        <a:spcBef>
          <a:spcPct val="0"/>
        </a:spcBef>
        <a:spcAft>
          <a:spcPct val="0"/>
        </a:spcAft>
        <a:defRPr sz="3600" b="1">
          <a:solidFill>
            <a:schemeClr val="tx2"/>
          </a:solidFill>
          <a:latin typeface="Arial" pitchFamily="34" charset="0"/>
        </a:defRPr>
      </a:lvl5pPr>
      <a:lvl6pPr marL="457200" algn="ctr" rtl="0" fontAlgn="base">
        <a:spcBef>
          <a:spcPct val="0"/>
        </a:spcBef>
        <a:spcAft>
          <a:spcPct val="0"/>
        </a:spcAft>
        <a:defRPr sz="3600" b="1">
          <a:solidFill>
            <a:schemeClr val="tx2"/>
          </a:solidFill>
          <a:latin typeface="Arial" pitchFamily="34" charset="0"/>
        </a:defRPr>
      </a:lvl6pPr>
      <a:lvl7pPr marL="914400" algn="ctr" rtl="0" fontAlgn="base">
        <a:spcBef>
          <a:spcPct val="0"/>
        </a:spcBef>
        <a:spcAft>
          <a:spcPct val="0"/>
        </a:spcAft>
        <a:defRPr sz="3600" b="1">
          <a:solidFill>
            <a:schemeClr val="tx2"/>
          </a:solidFill>
          <a:latin typeface="Arial" pitchFamily="34" charset="0"/>
        </a:defRPr>
      </a:lvl7pPr>
      <a:lvl8pPr marL="1371600" algn="ctr" rtl="0" fontAlgn="base">
        <a:spcBef>
          <a:spcPct val="0"/>
        </a:spcBef>
        <a:spcAft>
          <a:spcPct val="0"/>
        </a:spcAft>
        <a:defRPr sz="3600" b="1">
          <a:solidFill>
            <a:schemeClr val="tx2"/>
          </a:solidFill>
          <a:latin typeface="Arial" pitchFamily="34" charset="0"/>
        </a:defRPr>
      </a:lvl8pPr>
      <a:lvl9pPr marL="1828800" algn="ctr" rtl="0" fontAlgn="base">
        <a:spcBef>
          <a:spcPct val="0"/>
        </a:spcBef>
        <a:spcAft>
          <a:spcPct val="0"/>
        </a:spcAft>
        <a:defRPr sz="3600" b="1">
          <a:solidFill>
            <a:schemeClr val="tx2"/>
          </a:solidFill>
          <a:latin typeface="Arial" pitchFamily="34" charset="0"/>
        </a:defRPr>
      </a:lvl9pPr>
    </p:titleStyle>
    <p:bodyStyle>
      <a:lvl1pPr marL="342900" indent="-342900" algn="l" rtl="0" eaLnBrk="0" fontAlgn="base" hangingPunct="0">
        <a:spcBef>
          <a:spcPct val="20000"/>
        </a:spcBef>
        <a:spcAft>
          <a:spcPct val="0"/>
        </a:spcAft>
        <a:buClr>
          <a:schemeClr val="accent2"/>
        </a:buClr>
        <a:buChar char="•"/>
        <a:defRPr sz="3200" baseline="0">
          <a:solidFill>
            <a:schemeClr val="tx1"/>
          </a:solidFill>
          <a:latin typeface="Times New Roman" pitchFamily="18" charset="0"/>
          <a:ea typeface="標楷體" pitchFamily="65" charset="-120"/>
          <a:cs typeface="+mn-cs"/>
        </a:defRPr>
      </a:lvl1pPr>
      <a:lvl2pPr marL="742950" indent="-285750" algn="l" rtl="0" eaLnBrk="0" fontAlgn="base" hangingPunct="0">
        <a:spcBef>
          <a:spcPct val="20000"/>
        </a:spcBef>
        <a:spcAft>
          <a:spcPct val="0"/>
        </a:spcAft>
        <a:buClr>
          <a:schemeClr val="tx2"/>
        </a:buClr>
        <a:buFont typeface="Arial" charset="0"/>
        <a:buChar char="–"/>
        <a:defRPr sz="2800" baseline="0">
          <a:solidFill>
            <a:schemeClr val="tx1"/>
          </a:solidFill>
          <a:latin typeface="Times New Roman" pitchFamily="18" charset="0"/>
          <a:ea typeface="標楷體" pitchFamily="65" charset="-120"/>
        </a:defRPr>
      </a:lvl2pPr>
      <a:lvl3pPr marL="1143000" indent="-228600" algn="l" rtl="0" eaLnBrk="0" fontAlgn="base" hangingPunct="0">
        <a:spcBef>
          <a:spcPct val="20000"/>
        </a:spcBef>
        <a:spcAft>
          <a:spcPct val="0"/>
        </a:spcAft>
        <a:buClr>
          <a:schemeClr val="accent2"/>
        </a:buClr>
        <a:buChar char="•"/>
        <a:defRPr sz="2400" baseline="0">
          <a:solidFill>
            <a:schemeClr val="tx1"/>
          </a:solidFill>
          <a:latin typeface="Times New Roman" pitchFamily="18" charset="0"/>
          <a:ea typeface="標楷體" pitchFamily="65" charset="-120"/>
        </a:defRPr>
      </a:lvl3pPr>
      <a:lvl4pPr marL="1600200" indent="-228600" algn="l" rtl="0" eaLnBrk="0" fontAlgn="base" hangingPunct="0">
        <a:spcBef>
          <a:spcPct val="20000"/>
        </a:spcBef>
        <a:spcAft>
          <a:spcPct val="0"/>
        </a:spcAft>
        <a:buClr>
          <a:schemeClr val="hlink"/>
        </a:buClr>
        <a:buFont typeface="Arial" charset="0"/>
        <a:buChar char="–"/>
        <a:defRPr sz="2000" baseline="0">
          <a:solidFill>
            <a:schemeClr val="tx1"/>
          </a:solidFill>
          <a:latin typeface="Times New Roman" pitchFamily="18" charset="0"/>
          <a:ea typeface="標楷體" pitchFamily="65" charset="-120"/>
        </a:defRPr>
      </a:lvl4pPr>
      <a:lvl5pPr marL="2057400" indent="-228600" algn="l" rtl="0" eaLnBrk="0" fontAlgn="base" hangingPunct="0">
        <a:spcBef>
          <a:spcPct val="20000"/>
        </a:spcBef>
        <a:spcAft>
          <a:spcPct val="0"/>
        </a:spcAft>
        <a:buClr>
          <a:schemeClr val="accent1"/>
        </a:buClr>
        <a:buFont typeface="Arial" charset="0"/>
        <a:buChar char="»"/>
        <a:defRPr sz="2000" baseline="0">
          <a:solidFill>
            <a:schemeClr val="tx1"/>
          </a:solidFill>
          <a:latin typeface="Times New Roman" pitchFamily="18" charset="0"/>
          <a:ea typeface="標楷體" pitchFamily="65" charset="-120"/>
        </a:defRPr>
      </a:lvl5pPr>
      <a:lvl6pPr marL="2514600" indent="-228600" algn="l" rtl="0" fontAlgn="base">
        <a:spcBef>
          <a:spcPct val="20000"/>
        </a:spcBef>
        <a:spcAft>
          <a:spcPct val="0"/>
        </a:spcAft>
        <a:buClr>
          <a:schemeClr val="accent1"/>
        </a:buClr>
        <a:buFont typeface="Arial" pitchFamily="34" charset="0"/>
        <a:buChar char="»"/>
        <a:defRPr sz="2000">
          <a:solidFill>
            <a:schemeClr val="tx1"/>
          </a:solidFill>
          <a:latin typeface="+mn-lt"/>
        </a:defRPr>
      </a:lvl6pPr>
      <a:lvl7pPr marL="2971800" indent="-228600" algn="l" rtl="0" fontAlgn="base">
        <a:spcBef>
          <a:spcPct val="20000"/>
        </a:spcBef>
        <a:spcAft>
          <a:spcPct val="0"/>
        </a:spcAft>
        <a:buClr>
          <a:schemeClr val="accent1"/>
        </a:buClr>
        <a:buFont typeface="Arial" pitchFamily="34" charset="0"/>
        <a:buChar char="»"/>
        <a:defRPr sz="2000">
          <a:solidFill>
            <a:schemeClr val="tx1"/>
          </a:solidFill>
          <a:latin typeface="+mn-lt"/>
        </a:defRPr>
      </a:lvl7pPr>
      <a:lvl8pPr marL="3429000" indent="-228600" algn="l" rtl="0" fontAlgn="base">
        <a:spcBef>
          <a:spcPct val="20000"/>
        </a:spcBef>
        <a:spcAft>
          <a:spcPct val="0"/>
        </a:spcAft>
        <a:buClr>
          <a:schemeClr val="accent1"/>
        </a:buClr>
        <a:buFont typeface="Arial" pitchFamily="34" charset="0"/>
        <a:buChar char="»"/>
        <a:defRPr sz="2000">
          <a:solidFill>
            <a:schemeClr val="tx1"/>
          </a:solidFill>
          <a:latin typeface="+mn-lt"/>
        </a:defRPr>
      </a:lvl8pPr>
      <a:lvl9pPr marL="3886200" indent="-228600" algn="l" rtl="0" fontAlgn="base">
        <a:spcBef>
          <a:spcPct val="20000"/>
        </a:spcBef>
        <a:spcAft>
          <a:spcPct val="0"/>
        </a:spcAft>
        <a:buClr>
          <a:schemeClr val="accent1"/>
        </a:buClr>
        <a:buFont typeface="Arial" pitchFamily="34" charset="0"/>
        <a:buChar char="»"/>
        <a:defRPr sz="2000">
          <a:solidFill>
            <a:schemeClr val="tx1"/>
          </a:solidFill>
          <a:latin typeface="+mn-lt"/>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roamingcenter@gms.ndhu.edu.tw"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7.emf"/><Relationship Id="rId3" Type="http://schemas.openxmlformats.org/officeDocument/2006/relationships/image" Target="../media/image12.PNG"/><Relationship Id="rId7" Type="http://schemas.openxmlformats.org/officeDocument/2006/relationships/image" Target="../media/image16.em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emf"/><Relationship Id="rId5" Type="http://schemas.openxmlformats.org/officeDocument/2006/relationships/image" Target="../media/image14.WMF"/><Relationship Id="rId4" Type="http://schemas.openxmlformats.org/officeDocument/2006/relationships/image" Target="../media/image13.png"/><Relationship Id="rId9" Type="http://schemas.openxmlformats.org/officeDocument/2006/relationships/hyperlink" Target="mailto:UserID@ndhu.edu.tw"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17.emf"/><Relationship Id="rId3" Type="http://schemas.openxmlformats.org/officeDocument/2006/relationships/image" Target="../media/image12.PNG"/><Relationship Id="rId7" Type="http://schemas.openxmlformats.org/officeDocument/2006/relationships/image" Target="../media/image16.em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5.emf"/><Relationship Id="rId5" Type="http://schemas.openxmlformats.org/officeDocument/2006/relationships/image" Target="../media/image14.WMF"/><Relationship Id="rId4" Type="http://schemas.openxmlformats.org/officeDocument/2006/relationships/image" Target="../media/image13.png"/><Relationship Id="rId9" Type="http://schemas.openxmlformats.org/officeDocument/2006/relationships/hyperlink" Target="mailto:UserID@ndhu.edu.tw"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hyperlink" Target="mailto:UserID@ndhu.edu.tw"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5.emf"/><Relationship Id="rId7"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4.WMF"/></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7.emf"/><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16.emf"/><Relationship Id="rId5" Type="http://schemas.openxmlformats.org/officeDocument/2006/relationships/image" Target="../media/image14.WMF"/><Relationship Id="rId4" Type="http://schemas.openxmlformats.org/officeDocument/2006/relationships/image" Target="../media/image15.e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roamingcenter.tanet.edu.tw/table/eduroam%E5%B8%B3%E8%99%9F%E7%94%B3%E8%AB%8B%E5%96%AE.doc"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hyperlink" Target="https://roamingcenter.tanet.edu.tw/table/Segment.doc"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mailto:ID@eap.rc.edu.tw"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png"/><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Grp="1" noChangeArrowheads="1"/>
          </p:cNvSpPr>
          <p:nvPr>
            <p:ph type="ctrTitle"/>
          </p:nvPr>
        </p:nvSpPr>
        <p:spPr/>
        <p:txBody>
          <a:bodyPr/>
          <a:lstStyle/>
          <a:p>
            <a:r>
              <a:rPr lang="zh-TW" altLang="en-US" dirty="0" smtClean="0">
                <a:latin typeface="微軟正黑體" panose="020B0604030504040204" pitchFamily="34" charset="-120"/>
                <a:ea typeface="微軟正黑體" panose="020B0604030504040204" pitchFamily="34" charset="-120"/>
              </a:rPr>
              <a:t>無線</a:t>
            </a:r>
            <a:r>
              <a:rPr lang="zh-TW" altLang="en-US" dirty="0">
                <a:latin typeface="微軟正黑體" panose="020B0604030504040204" pitchFamily="34" charset="-120"/>
                <a:ea typeface="微軟正黑體" panose="020B0604030504040204" pitchFamily="34" charset="-120"/>
              </a:rPr>
              <a:t>網路漫遊 </a:t>
            </a:r>
            <a:r>
              <a:rPr lang="en-US" altLang="zh-TW" dirty="0" err="1">
                <a:latin typeface="微軟正黑體" panose="020B0604030504040204" pitchFamily="34" charset="-120"/>
                <a:ea typeface="微軟正黑體" panose="020B0604030504040204" pitchFamily="34" charset="-120"/>
              </a:rPr>
              <a:t>eduroaming</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建置</a:t>
            </a:r>
          </a:p>
        </p:txBody>
      </p:sp>
      <p:sp>
        <p:nvSpPr>
          <p:cNvPr id="7173" name="Rectangle 5"/>
          <p:cNvSpPr>
            <a:spLocks noGrp="1" noChangeArrowheads="1"/>
          </p:cNvSpPr>
          <p:nvPr>
            <p:ph type="subTitle" idx="1"/>
          </p:nvPr>
        </p:nvSpPr>
        <p:spPr>
          <a:xfrm>
            <a:off x="1187624" y="3933056"/>
            <a:ext cx="6934200" cy="1512168"/>
          </a:xfrm>
        </p:spPr>
        <p:txBody>
          <a:bodyPr/>
          <a:lstStyle/>
          <a:p>
            <a:endParaRPr lang="en-US" altLang="zh-TW" dirty="0" smtClean="0"/>
          </a:p>
          <a:p>
            <a:r>
              <a:rPr lang="zh-TW" altLang="en-US" b="1" dirty="0" smtClean="0">
                <a:latin typeface="微軟正黑體" panose="020B0604030504040204" pitchFamily="34" charset="-120"/>
                <a:ea typeface="微軟正黑體" panose="020B0604030504040204" pitchFamily="34" charset="-120"/>
              </a:rPr>
              <a:t>國立東華大學</a:t>
            </a:r>
          </a:p>
        </p:txBody>
      </p:sp>
      <p:sp>
        <p:nvSpPr>
          <p:cNvPr id="4" name="Rectangle 5"/>
          <p:cNvSpPr txBox="1">
            <a:spLocks noChangeArrowheads="1"/>
          </p:cNvSpPr>
          <p:nvPr/>
        </p:nvSpPr>
        <p:spPr bwMode="auto">
          <a:xfrm>
            <a:off x="1257300" y="5589240"/>
            <a:ext cx="6934200" cy="15121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Clr>
                <a:schemeClr val="accent2"/>
              </a:buClr>
              <a:buFontTx/>
              <a:buNone/>
              <a:defRPr sz="2800" baseline="0">
                <a:solidFill>
                  <a:schemeClr val="tx2"/>
                </a:solidFill>
                <a:latin typeface="Times New Roman" pitchFamily="18" charset="0"/>
                <a:ea typeface="標楷體" pitchFamily="65" charset="-120"/>
                <a:cs typeface="+mn-cs"/>
              </a:defRPr>
            </a:lvl1pPr>
            <a:lvl2pPr marL="742950" indent="-285750" algn="l" rtl="0" eaLnBrk="0" fontAlgn="base" hangingPunct="0">
              <a:spcBef>
                <a:spcPct val="20000"/>
              </a:spcBef>
              <a:spcAft>
                <a:spcPct val="0"/>
              </a:spcAft>
              <a:buClr>
                <a:schemeClr val="tx2"/>
              </a:buClr>
              <a:buFont typeface="Arial" charset="0"/>
              <a:buChar char="–"/>
              <a:defRPr sz="2800" baseline="0">
                <a:solidFill>
                  <a:schemeClr val="tx1"/>
                </a:solidFill>
                <a:latin typeface="Times New Roman" pitchFamily="18" charset="0"/>
                <a:ea typeface="標楷體" pitchFamily="65" charset="-120"/>
              </a:defRPr>
            </a:lvl2pPr>
            <a:lvl3pPr marL="1143000" indent="-228600" algn="l" rtl="0" eaLnBrk="0" fontAlgn="base" hangingPunct="0">
              <a:spcBef>
                <a:spcPct val="20000"/>
              </a:spcBef>
              <a:spcAft>
                <a:spcPct val="0"/>
              </a:spcAft>
              <a:buClr>
                <a:schemeClr val="accent2"/>
              </a:buClr>
              <a:buChar char="•"/>
              <a:defRPr sz="2400" baseline="0">
                <a:solidFill>
                  <a:schemeClr val="tx1"/>
                </a:solidFill>
                <a:latin typeface="Times New Roman" pitchFamily="18" charset="0"/>
                <a:ea typeface="標楷體" pitchFamily="65" charset="-120"/>
              </a:defRPr>
            </a:lvl3pPr>
            <a:lvl4pPr marL="1600200" indent="-228600" algn="l" rtl="0" eaLnBrk="0" fontAlgn="base" hangingPunct="0">
              <a:spcBef>
                <a:spcPct val="20000"/>
              </a:spcBef>
              <a:spcAft>
                <a:spcPct val="0"/>
              </a:spcAft>
              <a:buClr>
                <a:schemeClr val="hlink"/>
              </a:buClr>
              <a:buFont typeface="Arial" charset="0"/>
              <a:buChar char="–"/>
              <a:defRPr sz="2000" baseline="0">
                <a:solidFill>
                  <a:schemeClr val="tx1"/>
                </a:solidFill>
                <a:latin typeface="Times New Roman" pitchFamily="18" charset="0"/>
                <a:ea typeface="標楷體" pitchFamily="65" charset="-120"/>
              </a:defRPr>
            </a:lvl4pPr>
            <a:lvl5pPr marL="2057400" indent="-228600" algn="l" rtl="0" eaLnBrk="0" fontAlgn="base" hangingPunct="0">
              <a:spcBef>
                <a:spcPct val="20000"/>
              </a:spcBef>
              <a:spcAft>
                <a:spcPct val="0"/>
              </a:spcAft>
              <a:buClr>
                <a:schemeClr val="accent1"/>
              </a:buClr>
              <a:buFont typeface="Arial" charset="0"/>
              <a:buChar char="»"/>
              <a:defRPr sz="2000" baseline="0">
                <a:solidFill>
                  <a:schemeClr val="tx1"/>
                </a:solidFill>
                <a:latin typeface="Times New Roman" pitchFamily="18" charset="0"/>
                <a:ea typeface="標楷體" pitchFamily="65" charset="-120"/>
              </a:defRPr>
            </a:lvl5pPr>
            <a:lvl6pPr marL="2514600" indent="-228600" algn="l" rtl="0" fontAlgn="base">
              <a:spcBef>
                <a:spcPct val="20000"/>
              </a:spcBef>
              <a:spcAft>
                <a:spcPct val="0"/>
              </a:spcAft>
              <a:buClr>
                <a:schemeClr val="accent1"/>
              </a:buClr>
              <a:buFont typeface="Arial" pitchFamily="34" charset="0"/>
              <a:buChar char="»"/>
              <a:defRPr sz="2000">
                <a:solidFill>
                  <a:schemeClr val="tx1"/>
                </a:solidFill>
                <a:latin typeface="+mn-lt"/>
              </a:defRPr>
            </a:lvl6pPr>
            <a:lvl7pPr marL="2971800" indent="-228600" algn="l" rtl="0" fontAlgn="base">
              <a:spcBef>
                <a:spcPct val="20000"/>
              </a:spcBef>
              <a:spcAft>
                <a:spcPct val="0"/>
              </a:spcAft>
              <a:buClr>
                <a:schemeClr val="accent1"/>
              </a:buClr>
              <a:buFont typeface="Arial" pitchFamily="34" charset="0"/>
              <a:buChar char="»"/>
              <a:defRPr sz="2000">
                <a:solidFill>
                  <a:schemeClr val="tx1"/>
                </a:solidFill>
                <a:latin typeface="+mn-lt"/>
              </a:defRPr>
            </a:lvl7pPr>
            <a:lvl8pPr marL="3429000" indent="-228600" algn="l" rtl="0" fontAlgn="base">
              <a:spcBef>
                <a:spcPct val="20000"/>
              </a:spcBef>
              <a:spcAft>
                <a:spcPct val="0"/>
              </a:spcAft>
              <a:buClr>
                <a:schemeClr val="accent1"/>
              </a:buClr>
              <a:buFont typeface="Arial" pitchFamily="34" charset="0"/>
              <a:buChar char="»"/>
              <a:defRPr sz="2000">
                <a:solidFill>
                  <a:schemeClr val="tx1"/>
                </a:solidFill>
                <a:latin typeface="+mn-lt"/>
              </a:defRPr>
            </a:lvl8pPr>
            <a:lvl9pPr marL="3886200" indent="-228600" algn="l" rtl="0" fontAlgn="base">
              <a:spcBef>
                <a:spcPct val="20000"/>
              </a:spcBef>
              <a:spcAft>
                <a:spcPct val="0"/>
              </a:spcAft>
              <a:buClr>
                <a:schemeClr val="accent1"/>
              </a:buClr>
              <a:buFont typeface="Arial" pitchFamily="34" charset="0"/>
              <a:buChar char="»"/>
              <a:defRPr sz="2000">
                <a:solidFill>
                  <a:schemeClr val="tx1"/>
                </a:solidFill>
                <a:latin typeface="+mn-lt"/>
              </a:defRPr>
            </a:lvl9pPr>
          </a:lstStyle>
          <a:p>
            <a:r>
              <a:rPr lang="en-US" altLang="zh-TW" kern="0" dirty="0" smtClean="0">
                <a:hlinkClick r:id="rId3"/>
              </a:rPr>
              <a:t>roamingcenter@gms.ndhu.edu.tw</a:t>
            </a:r>
            <a:endParaRPr lang="en-US" altLang="zh-TW" kern="0" dirty="0" smtClean="0"/>
          </a:p>
          <a:p>
            <a:r>
              <a:rPr lang="en-US" altLang="zh-TW" kern="0" dirty="0" smtClean="0"/>
              <a:t>03-8906206</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橢圓 37"/>
          <p:cNvSpPr/>
          <p:nvPr/>
        </p:nvSpPr>
        <p:spPr bwMode="auto">
          <a:xfrm>
            <a:off x="5683913" y="4702840"/>
            <a:ext cx="1820275" cy="1614230"/>
          </a:xfrm>
          <a:prstGeom prst="ellipse">
            <a:avLst/>
          </a:prstGeom>
          <a:solidFill>
            <a:srgbClr val="A6D86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sp>
        <p:nvSpPr>
          <p:cNvPr id="39" name="橢圓 38"/>
          <p:cNvSpPr/>
          <p:nvPr/>
        </p:nvSpPr>
        <p:spPr bwMode="auto">
          <a:xfrm>
            <a:off x="5645477" y="2680512"/>
            <a:ext cx="1820275" cy="1614230"/>
          </a:xfrm>
          <a:prstGeom prst="ellipse">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sp>
        <p:nvSpPr>
          <p:cNvPr id="48" name="橢圓 47"/>
          <p:cNvSpPr/>
          <p:nvPr/>
        </p:nvSpPr>
        <p:spPr bwMode="auto">
          <a:xfrm>
            <a:off x="354066" y="1493893"/>
            <a:ext cx="5000004" cy="4852617"/>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grpSp>
        <p:nvGrpSpPr>
          <p:cNvPr id="2" name="群組 1"/>
          <p:cNvGrpSpPr/>
          <p:nvPr/>
        </p:nvGrpSpPr>
        <p:grpSpPr>
          <a:xfrm>
            <a:off x="2486094" y="2960044"/>
            <a:ext cx="1053494" cy="1238243"/>
            <a:chOff x="5281159" y="3177100"/>
            <a:chExt cx="1320534" cy="1552112"/>
          </a:xfrm>
        </p:grpSpPr>
        <p:pic>
          <p:nvPicPr>
            <p:cNvPr id="42" name="內容版面配置區 6"/>
            <p:cNvPicPr>
              <a:picLocks noChangeAspect="1"/>
            </p:cNvPicPr>
            <p:nvPr/>
          </p:nvPicPr>
          <p:blipFill rotWithShape="1">
            <a:blip r:embed="rId3">
              <a:extLst>
                <a:ext uri="{28A0092B-C50C-407E-A947-70E740481C1C}">
                  <a14:useLocalDpi xmlns:a14="http://schemas.microsoft.com/office/drawing/2010/main" val="0"/>
                </a:ext>
              </a:extLst>
            </a:blip>
            <a:srcRect r="19213"/>
            <a:stretch/>
          </p:blipFill>
          <p:spPr>
            <a:xfrm>
              <a:off x="5366358" y="3177100"/>
              <a:ext cx="882212" cy="1092028"/>
            </a:xfrm>
            <a:prstGeom prst="rect">
              <a:avLst/>
            </a:prstGeom>
          </p:spPr>
        </p:pic>
        <p:sp>
          <p:nvSpPr>
            <p:cNvPr id="8" name="文字方塊 7"/>
            <p:cNvSpPr txBox="1"/>
            <p:nvPr/>
          </p:nvSpPr>
          <p:spPr>
            <a:xfrm>
              <a:off x="5281159" y="4189104"/>
              <a:ext cx="1320534" cy="540108"/>
            </a:xfrm>
            <a:prstGeom prst="rect">
              <a:avLst/>
            </a:prstGeom>
            <a:noFill/>
          </p:spPr>
          <p:txBody>
            <a:bodyPr wrap="none" rtlCol="0">
              <a:spAutoFit/>
            </a:bodyPr>
            <a:lstStyle/>
            <a:p>
              <a:pPr algn="ctr"/>
              <a:r>
                <a:rPr lang="en-US" altLang="zh-TW" sz="1100" b="1" dirty="0" smtClean="0">
                  <a:latin typeface="微軟正黑體" panose="020B0604030504040204" pitchFamily="34" charset="-120"/>
                  <a:ea typeface="微軟正黑體" panose="020B0604030504040204" pitchFamily="34" charset="-120"/>
                </a:rPr>
                <a:t>Outside</a:t>
              </a:r>
            </a:p>
            <a:p>
              <a:pPr algn="ctr"/>
              <a:r>
                <a:rPr lang="en-US" altLang="zh-TW" sz="1100" b="1" dirty="0" smtClean="0">
                  <a:latin typeface="微軟正黑體" panose="020B0604030504040204" pitchFamily="34" charset="-120"/>
                  <a:ea typeface="微軟正黑體" panose="020B0604030504040204" pitchFamily="34" charset="-120"/>
                </a:rPr>
                <a:t>Radius Sever</a:t>
              </a:r>
            </a:p>
          </p:txBody>
        </p:sp>
      </p:grpSp>
      <p:grpSp>
        <p:nvGrpSpPr>
          <p:cNvPr id="49" name="群組 48"/>
          <p:cNvGrpSpPr/>
          <p:nvPr/>
        </p:nvGrpSpPr>
        <p:grpSpPr>
          <a:xfrm>
            <a:off x="2110647" y="4705741"/>
            <a:ext cx="1729961" cy="1390940"/>
            <a:chOff x="1807592" y="4893455"/>
            <a:chExt cx="2168471" cy="1743516"/>
          </a:xfrm>
        </p:grpSpPr>
        <p:pic>
          <p:nvPicPr>
            <p:cNvPr id="47" name="內容版面配置區 6"/>
            <p:cNvPicPr>
              <a:picLocks noChangeAspect="1"/>
            </p:cNvPicPr>
            <p:nvPr/>
          </p:nvPicPr>
          <p:blipFill rotWithShape="1">
            <a:blip r:embed="rId3">
              <a:extLst>
                <a:ext uri="{28A0092B-C50C-407E-A947-70E740481C1C}">
                  <a14:useLocalDpi xmlns:a14="http://schemas.microsoft.com/office/drawing/2010/main" val="0"/>
                </a:ext>
              </a:extLst>
            </a:blip>
            <a:srcRect r="19213"/>
            <a:stretch/>
          </p:blipFill>
          <p:spPr>
            <a:xfrm>
              <a:off x="2253188" y="4893455"/>
              <a:ext cx="882212" cy="1092028"/>
            </a:xfrm>
            <a:prstGeom prst="rect">
              <a:avLst/>
            </a:prstGeom>
          </p:spPr>
        </p:pic>
        <p:grpSp>
          <p:nvGrpSpPr>
            <p:cNvPr id="5" name="群組 4"/>
            <p:cNvGrpSpPr/>
            <p:nvPr/>
          </p:nvGrpSpPr>
          <p:grpSpPr>
            <a:xfrm>
              <a:off x="1807592" y="5364211"/>
              <a:ext cx="2168471" cy="1272760"/>
              <a:chOff x="2449543" y="6024132"/>
              <a:chExt cx="2168471" cy="1272760"/>
            </a:xfrm>
          </p:grpSpPr>
          <p:pic>
            <p:nvPicPr>
              <p:cNvPr id="3" name="圖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18641" y="6024132"/>
                <a:ext cx="621272" cy="621272"/>
              </a:xfrm>
              <a:prstGeom prst="rect">
                <a:avLst/>
              </a:prstGeom>
            </p:spPr>
          </p:pic>
          <p:sp>
            <p:nvSpPr>
              <p:cNvPr id="21" name="文字方塊 20"/>
              <p:cNvSpPr txBox="1"/>
              <p:nvPr/>
            </p:nvSpPr>
            <p:spPr>
              <a:xfrm>
                <a:off x="2449543" y="6563888"/>
                <a:ext cx="2168471" cy="733004"/>
              </a:xfrm>
              <a:prstGeom prst="rect">
                <a:avLst/>
              </a:prstGeom>
              <a:noFill/>
            </p:spPr>
            <p:txBody>
              <a:bodyPr wrap="none" rtlCol="0">
                <a:spAutoFit/>
              </a:bodyPr>
              <a:lstStyle/>
              <a:p>
                <a:pPr algn="ctr"/>
                <a:r>
                  <a:rPr lang="en-US" altLang="zh-TW" sz="1100" b="1" dirty="0">
                    <a:latin typeface="微軟正黑體" panose="020B0604030504040204" pitchFamily="34" charset="-120"/>
                    <a:ea typeface="微軟正黑體" panose="020B0604030504040204" pitchFamily="34" charset="-120"/>
                  </a:rPr>
                  <a:t>Inside Radius</a:t>
                </a:r>
              </a:p>
              <a:p>
                <a:pPr algn="ctr"/>
                <a:r>
                  <a:rPr lang="en-US" altLang="zh-TW" sz="1050" b="1" dirty="0">
                    <a:latin typeface="微軟正黑體" panose="020B0604030504040204" pitchFamily="34" charset="-120"/>
                    <a:ea typeface="微軟正黑體" panose="020B0604030504040204" pitchFamily="34" charset="-120"/>
                  </a:rPr>
                  <a:t>Authentication Server</a:t>
                </a:r>
              </a:p>
              <a:p>
                <a:pPr algn="ctr"/>
                <a:r>
                  <a:rPr lang="en-US" altLang="zh-TW" sz="1050" b="1" dirty="0">
                    <a:latin typeface="微軟正黑體" panose="020B0604030504040204" pitchFamily="34" charset="-120"/>
                    <a:ea typeface="微軟正黑體" panose="020B0604030504040204" pitchFamily="34" charset="-120"/>
                  </a:rPr>
                  <a:t>(</a:t>
                </a:r>
                <a:r>
                  <a:rPr lang="en-US" altLang="zh-TW" sz="1050" b="1" dirty="0" err="1">
                    <a:latin typeface="微軟正黑體" panose="020B0604030504040204" pitchFamily="34" charset="-120"/>
                    <a:ea typeface="微軟正黑體" panose="020B0604030504040204" pitchFamily="34" charset="-120"/>
                  </a:rPr>
                  <a:t>Ldap</a:t>
                </a:r>
                <a:r>
                  <a:rPr lang="zh-TW" altLang="en-US" sz="1050" b="1" dirty="0">
                    <a:latin typeface="微軟正黑體" panose="020B0604030504040204" pitchFamily="34" charset="-120"/>
                    <a:ea typeface="微軟正黑體" panose="020B0604030504040204" pitchFamily="34" charset="-120"/>
                  </a:rPr>
                  <a:t>、</a:t>
                </a:r>
                <a:r>
                  <a:rPr lang="en-US" altLang="zh-TW" sz="1050" b="1" dirty="0" err="1">
                    <a:latin typeface="微軟正黑體" panose="020B0604030504040204" pitchFamily="34" charset="-120"/>
                    <a:ea typeface="微軟正黑體" panose="020B0604030504040204" pitchFamily="34" charset="-120"/>
                  </a:rPr>
                  <a:t>Mysql</a:t>
                </a:r>
                <a:r>
                  <a:rPr lang="zh-TW" altLang="en-US" sz="1050" b="1" dirty="0">
                    <a:latin typeface="微軟正黑體" panose="020B0604030504040204" pitchFamily="34" charset="-120"/>
                    <a:ea typeface="微軟正黑體" panose="020B0604030504040204" pitchFamily="34" charset="-120"/>
                  </a:rPr>
                  <a:t>、</a:t>
                </a:r>
                <a:r>
                  <a:rPr lang="en-US" altLang="zh-TW" sz="1050" b="1" dirty="0">
                    <a:latin typeface="微軟正黑體" panose="020B0604030504040204" pitchFamily="34" charset="-120"/>
                    <a:ea typeface="微軟正黑體" panose="020B0604030504040204" pitchFamily="34" charset="-120"/>
                  </a:rPr>
                  <a:t>AD</a:t>
                </a:r>
                <a:r>
                  <a:rPr lang="zh-TW" altLang="en-US" sz="1050" b="1" dirty="0">
                    <a:latin typeface="微軟正黑體" panose="020B0604030504040204" pitchFamily="34" charset="-120"/>
                    <a:ea typeface="微軟正黑體" panose="020B0604030504040204" pitchFamily="34" charset="-120"/>
                  </a:rPr>
                  <a:t>等等</a:t>
                </a:r>
                <a:r>
                  <a:rPr lang="en-US" altLang="zh-TW" sz="1050" b="1" dirty="0">
                    <a:latin typeface="微軟正黑體" panose="020B0604030504040204" pitchFamily="34" charset="-120"/>
                    <a:ea typeface="微軟正黑體" panose="020B0604030504040204" pitchFamily="34" charset="-120"/>
                  </a:rPr>
                  <a:t>)</a:t>
                </a:r>
              </a:p>
            </p:txBody>
          </p:sp>
        </p:grpSp>
      </p:grpSp>
      <p:pic>
        <p:nvPicPr>
          <p:cNvPr id="28" name="圖片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96042" y="1881677"/>
            <a:ext cx="661832" cy="477726"/>
          </a:xfrm>
          <a:prstGeom prst="rect">
            <a:avLst/>
          </a:prstGeom>
        </p:spPr>
      </p:pic>
      <p:sp>
        <p:nvSpPr>
          <p:cNvPr id="50" name="標題 1"/>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加入</a:t>
            </a:r>
            <a:r>
              <a:rPr lang="en-US" altLang="zh-TW" dirty="0" err="1">
                <a:latin typeface="微軟正黑體" panose="020B0604030504040204" pitchFamily="34" charset="-120"/>
                <a:ea typeface="微軟正黑體" panose="020B0604030504040204" pitchFamily="34" charset="-120"/>
              </a:rPr>
              <a:t>eduroam</a:t>
            </a:r>
            <a:r>
              <a:rPr lang="zh-TW" altLang="en-US" dirty="0">
                <a:latin typeface="微軟正黑體" panose="020B0604030504040204" pitchFamily="34" charset="-120"/>
                <a:ea typeface="微軟正黑體" panose="020B0604030504040204" pitchFamily="34" charset="-120"/>
              </a:rPr>
              <a:t>建置</a:t>
            </a:r>
            <a:endParaRPr lang="en-US" altLang="zh-TW" dirty="0">
              <a:latin typeface="微軟正黑體" panose="020B0604030504040204" pitchFamily="34" charset="-120"/>
              <a:ea typeface="微軟正黑體" panose="020B0604030504040204" pitchFamily="34" charset="-120"/>
            </a:endParaRPr>
          </a:p>
        </p:txBody>
      </p:sp>
      <p:cxnSp>
        <p:nvCxnSpPr>
          <p:cNvPr id="51" name="直線單箭頭接點 50"/>
          <p:cNvCxnSpPr/>
          <p:nvPr/>
        </p:nvCxnSpPr>
        <p:spPr>
          <a:xfrm>
            <a:off x="2954265" y="2420888"/>
            <a:ext cx="0" cy="519535"/>
          </a:xfrm>
          <a:prstGeom prst="straightConnector1">
            <a:avLst/>
          </a:prstGeom>
          <a:ln w="28575">
            <a:headEnd type="arrow"/>
            <a:tailEnd type="arrow"/>
          </a:ln>
        </p:spPr>
        <p:style>
          <a:lnRef idx="2">
            <a:schemeClr val="dk1"/>
          </a:lnRef>
          <a:fillRef idx="0">
            <a:schemeClr val="dk1"/>
          </a:fillRef>
          <a:effectRef idx="1">
            <a:schemeClr val="dk1"/>
          </a:effectRef>
          <a:fontRef idx="minor">
            <a:schemeClr val="tx1"/>
          </a:fontRef>
        </p:style>
      </p:cxnSp>
      <p:grpSp>
        <p:nvGrpSpPr>
          <p:cNvPr id="22" name="群組 21"/>
          <p:cNvGrpSpPr/>
          <p:nvPr/>
        </p:nvGrpSpPr>
        <p:grpSpPr>
          <a:xfrm>
            <a:off x="5945041" y="2940423"/>
            <a:ext cx="1165264" cy="1087501"/>
            <a:chOff x="3554179" y="-1814350"/>
            <a:chExt cx="1738360" cy="1622352"/>
          </a:xfrm>
        </p:grpSpPr>
        <p:pic>
          <p:nvPicPr>
            <p:cNvPr id="23" name="內容版面配置區 6"/>
            <p:cNvPicPr>
              <a:picLocks noChangeAspect="1"/>
            </p:cNvPicPr>
            <p:nvPr/>
          </p:nvPicPr>
          <p:blipFill rotWithShape="1">
            <a:blip r:embed="rId3">
              <a:extLst>
                <a:ext uri="{28A0092B-C50C-407E-A947-70E740481C1C}">
                  <a14:useLocalDpi xmlns:a14="http://schemas.microsoft.com/office/drawing/2010/main" val="0"/>
                </a:ext>
              </a:extLst>
            </a:blip>
            <a:srcRect r="19213"/>
            <a:stretch/>
          </p:blipFill>
          <p:spPr>
            <a:xfrm>
              <a:off x="3554179" y="-1805094"/>
              <a:ext cx="969291" cy="1213565"/>
            </a:xfrm>
            <a:prstGeom prst="rect">
              <a:avLst/>
            </a:prstGeom>
          </p:spPr>
        </p:pic>
        <p:sp>
          <p:nvSpPr>
            <p:cNvPr id="24" name="文字方塊 23"/>
            <p:cNvSpPr txBox="1"/>
            <p:nvPr/>
          </p:nvSpPr>
          <p:spPr>
            <a:xfrm>
              <a:off x="3754400" y="-582272"/>
              <a:ext cx="1538139" cy="390274"/>
            </a:xfrm>
            <a:prstGeom prst="rect">
              <a:avLst/>
            </a:prstGeom>
            <a:noFill/>
          </p:spPr>
          <p:txBody>
            <a:bodyPr wrap="none" rtlCol="0">
              <a:spAutoFit/>
            </a:bodyPr>
            <a:lstStyle/>
            <a:p>
              <a:pPr algn="ctr"/>
              <a:r>
                <a:rPr lang="zh-TW" altLang="en-US" sz="1100" b="1" dirty="0" smtClean="0">
                  <a:latin typeface="微軟正黑體" panose="020B0604030504040204" pitchFamily="34" charset="-120"/>
                  <a:ea typeface="微軟正黑體" panose="020B0604030504040204" pitchFamily="34" charset="-120"/>
                </a:rPr>
                <a:t>漫遊交換中心</a:t>
              </a:r>
              <a:endParaRPr lang="zh-TW" altLang="en-US" sz="1100" b="1" dirty="0">
                <a:latin typeface="微軟正黑體" panose="020B0604030504040204" pitchFamily="34" charset="-120"/>
                <a:ea typeface="微軟正黑體" panose="020B0604030504040204" pitchFamily="34" charset="-120"/>
              </a:endParaRPr>
            </a:p>
          </p:txBody>
        </p:sp>
        <p:pic>
          <p:nvPicPr>
            <p:cNvPr id="25" name="內容版面配置區 6"/>
            <p:cNvPicPr>
              <a:picLocks noChangeAspect="1"/>
            </p:cNvPicPr>
            <p:nvPr/>
          </p:nvPicPr>
          <p:blipFill rotWithShape="1">
            <a:blip r:embed="rId3">
              <a:extLst>
                <a:ext uri="{28A0092B-C50C-407E-A947-70E740481C1C}">
                  <a14:useLocalDpi xmlns:a14="http://schemas.microsoft.com/office/drawing/2010/main" val="0"/>
                </a:ext>
              </a:extLst>
            </a:blip>
            <a:srcRect r="19213"/>
            <a:stretch/>
          </p:blipFill>
          <p:spPr>
            <a:xfrm>
              <a:off x="4120155" y="-1814350"/>
              <a:ext cx="969291" cy="1213565"/>
            </a:xfrm>
            <a:prstGeom prst="rect">
              <a:avLst/>
            </a:prstGeom>
          </p:spPr>
        </p:pic>
      </p:grpSp>
      <p:sp>
        <p:nvSpPr>
          <p:cNvPr id="26" name="左-右雙向箭號 25"/>
          <p:cNvSpPr/>
          <p:nvPr/>
        </p:nvSpPr>
        <p:spPr>
          <a:xfrm rot="10800000" flipV="1">
            <a:off x="3379411" y="3299533"/>
            <a:ext cx="2520982" cy="221828"/>
          </a:xfrm>
          <a:prstGeom prst="lef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TW" sz="1100" dirty="0" smtClean="0"/>
              <a:t>VPN</a:t>
            </a:r>
            <a:endParaRPr lang="en-US" altLang="zh-TW" dirty="0" smtClean="0"/>
          </a:p>
        </p:txBody>
      </p:sp>
      <p:grpSp>
        <p:nvGrpSpPr>
          <p:cNvPr id="27" name="群組 26"/>
          <p:cNvGrpSpPr/>
          <p:nvPr/>
        </p:nvGrpSpPr>
        <p:grpSpPr>
          <a:xfrm>
            <a:off x="6122550" y="4839474"/>
            <a:ext cx="1053494" cy="1469253"/>
            <a:chOff x="5281165" y="3177100"/>
            <a:chExt cx="1320534" cy="1841680"/>
          </a:xfrm>
        </p:grpSpPr>
        <p:pic>
          <p:nvPicPr>
            <p:cNvPr id="29" name="內容版面配置區 6"/>
            <p:cNvPicPr>
              <a:picLocks noChangeAspect="1"/>
            </p:cNvPicPr>
            <p:nvPr/>
          </p:nvPicPr>
          <p:blipFill rotWithShape="1">
            <a:blip r:embed="rId3">
              <a:extLst>
                <a:ext uri="{28A0092B-C50C-407E-A947-70E740481C1C}">
                  <a14:useLocalDpi xmlns:a14="http://schemas.microsoft.com/office/drawing/2010/main" val="0"/>
                </a:ext>
              </a:extLst>
            </a:blip>
            <a:srcRect r="19213"/>
            <a:stretch/>
          </p:blipFill>
          <p:spPr>
            <a:xfrm>
              <a:off x="5366358" y="3177100"/>
              <a:ext cx="882212" cy="1092028"/>
            </a:xfrm>
            <a:prstGeom prst="rect">
              <a:avLst/>
            </a:prstGeom>
          </p:spPr>
        </p:pic>
        <p:sp>
          <p:nvSpPr>
            <p:cNvPr id="30" name="文字方塊 29"/>
            <p:cNvSpPr txBox="1"/>
            <p:nvPr/>
          </p:nvSpPr>
          <p:spPr>
            <a:xfrm>
              <a:off x="5281165" y="4285776"/>
              <a:ext cx="1320534" cy="733004"/>
            </a:xfrm>
            <a:prstGeom prst="rect">
              <a:avLst/>
            </a:prstGeom>
            <a:noFill/>
          </p:spPr>
          <p:txBody>
            <a:bodyPr wrap="none" rtlCol="0">
              <a:spAutoFit/>
            </a:bodyPr>
            <a:lstStyle/>
            <a:p>
              <a:pPr algn="ctr"/>
              <a:r>
                <a:rPr lang="en-US" altLang="zh-TW" sz="1100" b="1" dirty="0" smtClean="0">
                  <a:latin typeface="微軟正黑體" panose="020B0604030504040204" pitchFamily="34" charset="-120"/>
                  <a:ea typeface="微軟正黑體" panose="020B0604030504040204" pitchFamily="34" charset="-120"/>
                </a:rPr>
                <a:t>Radius Sever</a:t>
              </a:r>
            </a:p>
            <a:p>
              <a:pPr algn="ctr"/>
              <a:r>
                <a:rPr lang="en-US" altLang="zh-TW" sz="1000" dirty="0" smtClean="0">
                  <a:latin typeface="微軟正黑體" panose="020B0604030504040204" pitchFamily="34" charset="-120"/>
                  <a:ea typeface="微軟正黑體" panose="020B0604030504040204" pitchFamily="34" charset="-120"/>
                </a:rPr>
                <a:t>(</a:t>
              </a:r>
              <a:r>
                <a:rPr lang="zh-TW" altLang="en-US" sz="1000" dirty="0" smtClean="0">
                  <a:latin typeface="微軟正黑體" panose="020B0604030504040204" pitchFamily="34" charset="-120"/>
                  <a:ea typeface="微軟正黑體" panose="020B0604030504040204" pitchFamily="34" charset="-120"/>
                </a:rPr>
                <a:t>東</a:t>
              </a:r>
              <a:r>
                <a:rPr lang="zh-TW" altLang="en-US" sz="1000" dirty="0">
                  <a:latin typeface="微軟正黑體" panose="020B0604030504040204" pitchFamily="34" charset="-120"/>
                  <a:ea typeface="微軟正黑體" panose="020B0604030504040204" pitchFamily="34" charset="-120"/>
                </a:rPr>
                <a:t>華</a:t>
              </a:r>
              <a:r>
                <a:rPr lang="zh-TW" altLang="en-US" sz="1000" dirty="0" smtClean="0">
                  <a:latin typeface="微軟正黑體" panose="020B0604030504040204" pitchFamily="34" charset="-120"/>
                  <a:ea typeface="微軟正黑體" panose="020B0604030504040204" pitchFamily="34" charset="-120"/>
                </a:rPr>
                <a:t>大學</a:t>
              </a:r>
              <a:r>
                <a:rPr lang="en-US" altLang="zh-TW" sz="1000" dirty="0" smtClean="0">
                  <a:latin typeface="微軟正黑體" panose="020B0604030504040204" pitchFamily="34" charset="-120"/>
                  <a:ea typeface="微軟正黑體" panose="020B0604030504040204" pitchFamily="34" charset="-120"/>
                </a:rPr>
                <a:t>)</a:t>
              </a:r>
              <a:br>
                <a:rPr lang="en-US" altLang="zh-TW" sz="1000" dirty="0" smtClean="0">
                  <a:latin typeface="微軟正黑體" panose="020B0604030504040204" pitchFamily="34" charset="-120"/>
                  <a:ea typeface="微軟正黑體" panose="020B0604030504040204" pitchFamily="34" charset="-120"/>
                </a:rPr>
              </a:br>
              <a:r>
                <a:rPr lang="en-US" altLang="zh-TW" sz="1000" dirty="0" smtClean="0">
                  <a:latin typeface="微軟正黑體" panose="020B0604030504040204" pitchFamily="34" charset="-120"/>
                  <a:ea typeface="微軟正黑體" panose="020B0604030504040204" pitchFamily="34" charset="-120"/>
                </a:rPr>
                <a:t>ndhu.edu.tw</a:t>
              </a:r>
            </a:p>
          </p:txBody>
        </p:sp>
      </p:grpSp>
      <p:sp>
        <p:nvSpPr>
          <p:cNvPr id="31" name="左-右雙向箭號 30"/>
          <p:cNvSpPr/>
          <p:nvPr/>
        </p:nvSpPr>
        <p:spPr>
          <a:xfrm rot="16200000" flipV="1">
            <a:off x="6256234" y="4390743"/>
            <a:ext cx="675635" cy="221830"/>
          </a:xfrm>
          <a:prstGeom prst="lef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TW" sz="1100" dirty="0" smtClean="0"/>
              <a:t>VPN</a:t>
            </a:r>
            <a:endParaRPr lang="en-US" altLang="zh-TW" dirty="0" smtClean="0"/>
          </a:p>
        </p:txBody>
      </p:sp>
      <p:pic>
        <p:nvPicPr>
          <p:cNvPr id="3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72865" y="2263885"/>
            <a:ext cx="116044" cy="30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3" name="群組 32"/>
          <p:cNvGrpSpPr/>
          <p:nvPr/>
        </p:nvGrpSpPr>
        <p:grpSpPr>
          <a:xfrm flipH="1">
            <a:off x="1526108" y="2418101"/>
            <a:ext cx="487401" cy="401345"/>
            <a:chOff x="3326209" y="1110118"/>
            <a:chExt cx="860619" cy="732077"/>
          </a:xfrm>
        </p:grpSpPr>
        <p:pic>
          <p:nvPicPr>
            <p:cNvPr id="34"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79044" y="1110118"/>
              <a:ext cx="607784" cy="587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26209" y="1211511"/>
              <a:ext cx="483352" cy="630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cxnSp>
        <p:nvCxnSpPr>
          <p:cNvPr id="37" name="直線單箭頭接點 36"/>
          <p:cNvCxnSpPr/>
          <p:nvPr/>
        </p:nvCxnSpPr>
        <p:spPr>
          <a:xfrm flipV="1">
            <a:off x="2095439" y="2224858"/>
            <a:ext cx="458625" cy="193635"/>
          </a:xfrm>
          <a:prstGeom prst="straightConnector1">
            <a:avLst/>
          </a:prstGeom>
          <a:ln w="28575">
            <a:headEnd type="arrow"/>
            <a:tailEnd type="arrow"/>
          </a:ln>
        </p:spPr>
        <p:style>
          <a:lnRef idx="2">
            <a:schemeClr val="dk1"/>
          </a:lnRef>
          <a:fillRef idx="0">
            <a:schemeClr val="dk1"/>
          </a:fillRef>
          <a:effectRef idx="1">
            <a:schemeClr val="dk1"/>
          </a:effectRef>
          <a:fontRef idx="minor">
            <a:schemeClr val="tx1"/>
          </a:fontRef>
        </p:style>
      </p:cxnSp>
      <p:cxnSp>
        <p:nvCxnSpPr>
          <p:cNvPr id="40" name="直線單箭頭接點 39"/>
          <p:cNvCxnSpPr/>
          <p:nvPr/>
        </p:nvCxnSpPr>
        <p:spPr>
          <a:xfrm>
            <a:off x="2905969" y="4232305"/>
            <a:ext cx="0" cy="431616"/>
          </a:xfrm>
          <a:prstGeom prst="straightConnector1">
            <a:avLst/>
          </a:prstGeom>
          <a:ln w="28575">
            <a:headEnd type="arrow"/>
            <a:tailEnd type="arrow"/>
          </a:ln>
        </p:spPr>
        <p:style>
          <a:lnRef idx="2">
            <a:schemeClr val="dk1"/>
          </a:lnRef>
          <a:fillRef idx="0">
            <a:schemeClr val="dk1"/>
          </a:fillRef>
          <a:effectRef idx="1">
            <a:schemeClr val="dk1"/>
          </a:effectRef>
          <a:fontRef idx="minor">
            <a:schemeClr val="tx1"/>
          </a:fontRef>
        </p:style>
      </p:cxnSp>
      <p:sp>
        <p:nvSpPr>
          <p:cNvPr id="41" name="文字方塊 40"/>
          <p:cNvSpPr txBox="1"/>
          <p:nvPr/>
        </p:nvSpPr>
        <p:spPr>
          <a:xfrm>
            <a:off x="1526108" y="2823982"/>
            <a:ext cx="1485158" cy="276999"/>
          </a:xfrm>
          <a:prstGeom prst="rect">
            <a:avLst/>
          </a:prstGeom>
          <a:noFill/>
        </p:spPr>
        <p:txBody>
          <a:bodyPr wrap="square" rtlCol="0">
            <a:spAutoFit/>
          </a:bodyPr>
          <a:lstStyle/>
          <a:p>
            <a:r>
              <a:rPr lang="en-US" altLang="zh-TW" sz="1200" b="1" dirty="0" err="1" smtClean="0">
                <a:hlinkClick r:id="rId9"/>
              </a:rPr>
              <a:t>UserID</a:t>
            </a:r>
            <a:r>
              <a:rPr lang="en-US" altLang="zh-TW" sz="1200" b="1" dirty="0" smtClean="0"/>
              <a:t> </a:t>
            </a:r>
            <a:endParaRPr lang="zh-TW" altLang="en-US" sz="1200" b="1" dirty="0"/>
          </a:p>
        </p:txBody>
      </p:sp>
      <p:sp>
        <p:nvSpPr>
          <p:cNvPr id="4" name="矩形 3"/>
          <p:cNvSpPr/>
          <p:nvPr/>
        </p:nvSpPr>
        <p:spPr>
          <a:xfrm>
            <a:off x="2738" y="850448"/>
            <a:ext cx="7463013" cy="461665"/>
          </a:xfrm>
          <a:prstGeom prst="rect">
            <a:avLst/>
          </a:prstGeom>
        </p:spPr>
        <p:txBody>
          <a:bodyPr wrap="square">
            <a:spAutoFit/>
          </a:bodyPr>
          <a:lstStyle/>
          <a:p>
            <a:r>
              <a:rPr lang="en-US" altLang="zh-TW" sz="2400" b="1" dirty="0">
                <a:latin typeface="微軟正黑體" panose="020B0604030504040204" pitchFamily="34" charset="-120"/>
                <a:ea typeface="微軟正黑體" panose="020B0604030504040204" pitchFamily="34" charset="-120"/>
              </a:rPr>
              <a:t>EAP-802.1X</a:t>
            </a:r>
            <a:r>
              <a:rPr lang="zh-TW" altLang="en-US" sz="2400" b="1" dirty="0">
                <a:latin typeface="微軟正黑體" panose="020B0604030504040204" pitchFamily="34" charset="-120"/>
                <a:ea typeface="微軟正黑體" panose="020B0604030504040204" pitchFamily="34" charset="-120"/>
              </a:rPr>
              <a:t>常見</a:t>
            </a:r>
            <a:r>
              <a:rPr lang="zh-TW" altLang="en-US" sz="2400" b="1" dirty="0" smtClean="0">
                <a:latin typeface="微軟正黑體" panose="020B0604030504040204" pitchFamily="34" charset="-120"/>
                <a:ea typeface="微軟正黑體" panose="020B0604030504040204" pitchFamily="34" charset="-120"/>
              </a:rPr>
              <a:t>問題</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smtClean="0">
                <a:solidFill>
                  <a:srgbClr val="FF0000"/>
                </a:solidFill>
                <a:latin typeface="微軟正黑體" panose="020B0604030504040204" pitchFamily="34" charset="-120"/>
                <a:ea typeface="微軟正黑體" panose="020B0604030504040204" pitchFamily="34" charset="-120"/>
              </a:rPr>
              <a:t>內部</a:t>
            </a:r>
            <a:r>
              <a:rPr lang="zh-TW" altLang="en-US" sz="2400" b="1" dirty="0" smtClean="0">
                <a:latin typeface="微軟正黑體" panose="020B0604030504040204" pitchFamily="34" charset="-120"/>
                <a:ea typeface="微軟正黑體" panose="020B0604030504040204" pitchFamily="34" charset="-120"/>
              </a:rPr>
              <a:t>沒有</a:t>
            </a:r>
            <a:r>
              <a:rPr lang="en-US" altLang="zh-TW" sz="2400" b="1" dirty="0" smtClean="0">
                <a:latin typeface="微軟正黑體" panose="020B0604030504040204" pitchFamily="34" charset="-120"/>
                <a:ea typeface="微軟正黑體" panose="020B0604030504040204" pitchFamily="34" charset="-120"/>
              </a:rPr>
              <a:t>Realm</a:t>
            </a:r>
            <a:r>
              <a:rPr lang="zh-TW" altLang="en-US" sz="2400" b="1" dirty="0">
                <a:latin typeface="微軟正黑體" panose="020B0604030504040204" pitchFamily="34" charset="-120"/>
                <a:ea typeface="微軟正黑體" panose="020B0604030504040204" pitchFamily="34" charset="-120"/>
              </a:rPr>
              <a:t>認</a:t>
            </a:r>
            <a:r>
              <a:rPr lang="zh-TW" altLang="en-US" sz="2400" b="1" dirty="0" smtClean="0">
                <a:latin typeface="微軟正黑體" panose="020B0604030504040204" pitchFamily="34" charset="-120"/>
                <a:ea typeface="微軟正黑體" panose="020B0604030504040204" pitchFamily="34" charset="-120"/>
              </a:rPr>
              <a:t>證</a:t>
            </a:r>
            <a:r>
              <a:rPr lang="en-US" altLang="zh-TW" sz="2400" b="1" dirty="0" smtClean="0">
                <a:latin typeface="微軟正黑體" panose="020B0604030504040204" pitchFamily="34" charset="-120"/>
                <a:ea typeface="微軟正黑體" panose="020B0604030504040204" pitchFamily="34" charset="-120"/>
              </a:rPr>
              <a:t>OK</a:t>
            </a:r>
            <a:endParaRPr lang="en-US" altLang="zh-TW" sz="2400" b="1" dirty="0">
              <a:latin typeface="微軟正黑體" panose="020B0604030504040204" pitchFamily="34" charset="-120"/>
              <a:ea typeface="微軟正黑體" panose="020B0604030504040204" pitchFamily="34" charset="-120"/>
            </a:endParaRPr>
          </a:p>
        </p:txBody>
      </p:sp>
      <p:sp>
        <p:nvSpPr>
          <p:cNvPr id="6" name="橢圓 5"/>
          <p:cNvSpPr/>
          <p:nvPr/>
        </p:nvSpPr>
        <p:spPr bwMode="auto">
          <a:xfrm>
            <a:off x="1608514" y="2359403"/>
            <a:ext cx="492517" cy="492517"/>
          </a:xfrm>
          <a:prstGeom prst="ellipse">
            <a:avLst/>
          </a:prstGeom>
          <a:noFill/>
          <a:ln w="762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6244797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2.77778E-7 -2.96296E-6 L 0.06997 -0.05277 C 0.08333 -0.00972 0.07622 0.25973 0.07743 0.32292 C 0.07882 0.38588 0.05069 0.34375 0.05052 0.35348 C 0.04479 0.35926 0.04861 -0.00972 0.04861 -0.01273 C 0.04931 -0.06643 -0.00625 -0.00046 -0.00625 -2.96296E-6 " pathEditMode="relative" rAng="0" ptsTypes="AAAAAA">
                                      <p:cBhvr>
                                        <p:cTn id="6" dur="7000" fill="hold"/>
                                        <p:tgtEl>
                                          <p:spTgt spid="41"/>
                                        </p:tgtEl>
                                        <p:attrNameLst>
                                          <p:attrName>ppt_x</p:attrName>
                                          <p:attrName>ppt_y</p:attrName>
                                        </p:attrNameLst>
                                      </p:cBhvr>
                                      <p:rCtr x="3594" y="15278"/>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橢圓 37"/>
          <p:cNvSpPr/>
          <p:nvPr/>
        </p:nvSpPr>
        <p:spPr bwMode="auto">
          <a:xfrm>
            <a:off x="5683913" y="4702840"/>
            <a:ext cx="1820275" cy="1614230"/>
          </a:xfrm>
          <a:prstGeom prst="ellipse">
            <a:avLst/>
          </a:prstGeom>
          <a:solidFill>
            <a:srgbClr val="A6D86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sp>
        <p:nvSpPr>
          <p:cNvPr id="39" name="橢圓 38"/>
          <p:cNvSpPr/>
          <p:nvPr/>
        </p:nvSpPr>
        <p:spPr bwMode="auto">
          <a:xfrm>
            <a:off x="5645477" y="2680512"/>
            <a:ext cx="1820275" cy="1614230"/>
          </a:xfrm>
          <a:prstGeom prst="ellipse">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sp>
        <p:nvSpPr>
          <p:cNvPr id="48" name="橢圓 47"/>
          <p:cNvSpPr/>
          <p:nvPr/>
        </p:nvSpPr>
        <p:spPr bwMode="auto">
          <a:xfrm>
            <a:off x="383771" y="1464453"/>
            <a:ext cx="5000004" cy="4852617"/>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grpSp>
        <p:nvGrpSpPr>
          <p:cNvPr id="2" name="群組 1"/>
          <p:cNvGrpSpPr/>
          <p:nvPr/>
        </p:nvGrpSpPr>
        <p:grpSpPr>
          <a:xfrm>
            <a:off x="2486094" y="2960044"/>
            <a:ext cx="1053494" cy="1238243"/>
            <a:chOff x="5281159" y="3177100"/>
            <a:chExt cx="1320534" cy="1552112"/>
          </a:xfrm>
        </p:grpSpPr>
        <p:pic>
          <p:nvPicPr>
            <p:cNvPr id="42" name="內容版面配置區 6"/>
            <p:cNvPicPr>
              <a:picLocks noChangeAspect="1"/>
            </p:cNvPicPr>
            <p:nvPr/>
          </p:nvPicPr>
          <p:blipFill rotWithShape="1">
            <a:blip r:embed="rId3">
              <a:extLst>
                <a:ext uri="{28A0092B-C50C-407E-A947-70E740481C1C}">
                  <a14:useLocalDpi xmlns:a14="http://schemas.microsoft.com/office/drawing/2010/main" val="0"/>
                </a:ext>
              </a:extLst>
            </a:blip>
            <a:srcRect r="19213"/>
            <a:stretch/>
          </p:blipFill>
          <p:spPr>
            <a:xfrm>
              <a:off x="5366358" y="3177100"/>
              <a:ext cx="882212" cy="1092028"/>
            </a:xfrm>
            <a:prstGeom prst="rect">
              <a:avLst/>
            </a:prstGeom>
          </p:spPr>
        </p:pic>
        <p:sp>
          <p:nvSpPr>
            <p:cNvPr id="8" name="文字方塊 7"/>
            <p:cNvSpPr txBox="1"/>
            <p:nvPr/>
          </p:nvSpPr>
          <p:spPr>
            <a:xfrm>
              <a:off x="5281159" y="4189104"/>
              <a:ext cx="1320534" cy="540108"/>
            </a:xfrm>
            <a:prstGeom prst="rect">
              <a:avLst/>
            </a:prstGeom>
            <a:noFill/>
          </p:spPr>
          <p:txBody>
            <a:bodyPr wrap="none" rtlCol="0">
              <a:spAutoFit/>
            </a:bodyPr>
            <a:lstStyle/>
            <a:p>
              <a:pPr algn="ctr"/>
              <a:r>
                <a:rPr lang="en-US" altLang="zh-TW" sz="1100" b="1" dirty="0" smtClean="0">
                  <a:latin typeface="微軟正黑體" panose="020B0604030504040204" pitchFamily="34" charset="-120"/>
                  <a:ea typeface="微軟正黑體" panose="020B0604030504040204" pitchFamily="34" charset="-120"/>
                </a:rPr>
                <a:t>Outside</a:t>
              </a:r>
            </a:p>
            <a:p>
              <a:pPr algn="ctr"/>
              <a:r>
                <a:rPr lang="en-US" altLang="zh-TW" sz="1100" b="1" dirty="0" smtClean="0">
                  <a:latin typeface="微軟正黑體" panose="020B0604030504040204" pitchFamily="34" charset="-120"/>
                  <a:ea typeface="微軟正黑體" panose="020B0604030504040204" pitchFamily="34" charset="-120"/>
                </a:rPr>
                <a:t>Radius Sever</a:t>
              </a:r>
            </a:p>
          </p:txBody>
        </p:sp>
      </p:grpSp>
      <p:grpSp>
        <p:nvGrpSpPr>
          <p:cNvPr id="49" name="群組 48"/>
          <p:cNvGrpSpPr/>
          <p:nvPr/>
        </p:nvGrpSpPr>
        <p:grpSpPr>
          <a:xfrm>
            <a:off x="2110647" y="4705741"/>
            <a:ext cx="1729961" cy="1390940"/>
            <a:chOff x="1807592" y="4893455"/>
            <a:chExt cx="2168471" cy="1743516"/>
          </a:xfrm>
        </p:grpSpPr>
        <p:pic>
          <p:nvPicPr>
            <p:cNvPr id="47" name="內容版面配置區 6"/>
            <p:cNvPicPr>
              <a:picLocks noChangeAspect="1"/>
            </p:cNvPicPr>
            <p:nvPr/>
          </p:nvPicPr>
          <p:blipFill rotWithShape="1">
            <a:blip r:embed="rId3">
              <a:extLst>
                <a:ext uri="{28A0092B-C50C-407E-A947-70E740481C1C}">
                  <a14:useLocalDpi xmlns:a14="http://schemas.microsoft.com/office/drawing/2010/main" val="0"/>
                </a:ext>
              </a:extLst>
            </a:blip>
            <a:srcRect r="19213"/>
            <a:stretch/>
          </p:blipFill>
          <p:spPr>
            <a:xfrm>
              <a:off x="2253188" y="4893455"/>
              <a:ext cx="882212" cy="1092028"/>
            </a:xfrm>
            <a:prstGeom prst="rect">
              <a:avLst/>
            </a:prstGeom>
          </p:spPr>
        </p:pic>
        <p:grpSp>
          <p:nvGrpSpPr>
            <p:cNvPr id="5" name="群組 4"/>
            <p:cNvGrpSpPr/>
            <p:nvPr/>
          </p:nvGrpSpPr>
          <p:grpSpPr>
            <a:xfrm>
              <a:off x="1807592" y="5364211"/>
              <a:ext cx="2168471" cy="1272760"/>
              <a:chOff x="2449543" y="6024132"/>
              <a:chExt cx="2168471" cy="1272760"/>
            </a:xfrm>
          </p:grpSpPr>
          <p:pic>
            <p:nvPicPr>
              <p:cNvPr id="3" name="圖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18641" y="6024132"/>
                <a:ext cx="621272" cy="621272"/>
              </a:xfrm>
              <a:prstGeom prst="rect">
                <a:avLst/>
              </a:prstGeom>
            </p:spPr>
          </p:pic>
          <p:sp>
            <p:nvSpPr>
              <p:cNvPr id="21" name="文字方塊 20"/>
              <p:cNvSpPr txBox="1"/>
              <p:nvPr/>
            </p:nvSpPr>
            <p:spPr>
              <a:xfrm>
                <a:off x="2449543" y="6563888"/>
                <a:ext cx="2168471" cy="733004"/>
              </a:xfrm>
              <a:prstGeom prst="rect">
                <a:avLst/>
              </a:prstGeom>
              <a:noFill/>
            </p:spPr>
            <p:txBody>
              <a:bodyPr wrap="none" rtlCol="0">
                <a:spAutoFit/>
              </a:bodyPr>
              <a:lstStyle/>
              <a:p>
                <a:pPr algn="ctr"/>
                <a:r>
                  <a:rPr lang="en-US" altLang="zh-TW" sz="1100" b="1" dirty="0">
                    <a:latin typeface="微軟正黑體" panose="020B0604030504040204" pitchFamily="34" charset="-120"/>
                    <a:ea typeface="微軟正黑體" panose="020B0604030504040204" pitchFamily="34" charset="-120"/>
                  </a:rPr>
                  <a:t>Inside Radius</a:t>
                </a:r>
              </a:p>
              <a:p>
                <a:pPr algn="ctr"/>
                <a:r>
                  <a:rPr lang="en-US" altLang="zh-TW" sz="1050" b="1" dirty="0">
                    <a:latin typeface="微軟正黑體" panose="020B0604030504040204" pitchFamily="34" charset="-120"/>
                    <a:ea typeface="微軟正黑體" panose="020B0604030504040204" pitchFamily="34" charset="-120"/>
                  </a:rPr>
                  <a:t>Authentication Server</a:t>
                </a:r>
              </a:p>
              <a:p>
                <a:pPr algn="ctr"/>
                <a:r>
                  <a:rPr lang="en-US" altLang="zh-TW" sz="1050" b="1" dirty="0">
                    <a:latin typeface="微軟正黑體" panose="020B0604030504040204" pitchFamily="34" charset="-120"/>
                    <a:ea typeface="微軟正黑體" panose="020B0604030504040204" pitchFamily="34" charset="-120"/>
                  </a:rPr>
                  <a:t>(</a:t>
                </a:r>
                <a:r>
                  <a:rPr lang="en-US" altLang="zh-TW" sz="1050" b="1" dirty="0" err="1">
                    <a:latin typeface="微軟正黑體" panose="020B0604030504040204" pitchFamily="34" charset="-120"/>
                    <a:ea typeface="微軟正黑體" panose="020B0604030504040204" pitchFamily="34" charset="-120"/>
                  </a:rPr>
                  <a:t>Ldap</a:t>
                </a:r>
                <a:r>
                  <a:rPr lang="zh-TW" altLang="en-US" sz="1050" b="1" dirty="0">
                    <a:latin typeface="微軟正黑體" panose="020B0604030504040204" pitchFamily="34" charset="-120"/>
                    <a:ea typeface="微軟正黑體" panose="020B0604030504040204" pitchFamily="34" charset="-120"/>
                  </a:rPr>
                  <a:t>、</a:t>
                </a:r>
                <a:r>
                  <a:rPr lang="en-US" altLang="zh-TW" sz="1050" b="1" dirty="0" err="1">
                    <a:latin typeface="微軟正黑體" panose="020B0604030504040204" pitchFamily="34" charset="-120"/>
                    <a:ea typeface="微軟正黑體" panose="020B0604030504040204" pitchFamily="34" charset="-120"/>
                  </a:rPr>
                  <a:t>Mysql</a:t>
                </a:r>
                <a:r>
                  <a:rPr lang="zh-TW" altLang="en-US" sz="1050" b="1" dirty="0">
                    <a:latin typeface="微軟正黑體" panose="020B0604030504040204" pitchFamily="34" charset="-120"/>
                    <a:ea typeface="微軟正黑體" panose="020B0604030504040204" pitchFamily="34" charset="-120"/>
                  </a:rPr>
                  <a:t>、</a:t>
                </a:r>
                <a:r>
                  <a:rPr lang="en-US" altLang="zh-TW" sz="1050" b="1" dirty="0">
                    <a:latin typeface="微軟正黑體" panose="020B0604030504040204" pitchFamily="34" charset="-120"/>
                    <a:ea typeface="微軟正黑體" panose="020B0604030504040204" pitchFamily="34" charset="-120"/>
                  </a:rPr>
                  <a:t>AD</a:t>
                </a:r>
                <a:r>
                  <a:rPr lang="zh-TW" altLang="en-US" sz="1050" b="1" dirty="0">
                    <a:latin typeface="微軟正黑體" panose="020B0604030504040204" pitchFamily="34" charset="-120"/>
                    <a:ea typeface="微軟正黑體" panose="020B0604030504040204" pitchFamily="34" charset="-120"/>
                  </a:rPr>
                  <a:t>等等</a:t>
                </a:r>
                <a:r>
                  <a:rPr lang="en-US" altLang="zh-TW" sz="1050" b="1" dirty="0">
                    <a:latin typeface="微軟正黑體" panose="020B0604030504040204" pitchFamily="34" charset="-120"/>
                    <a:ea typeface="微軟正黑體" panose="020B0604030504040204" pitchFamily="34" charset="-120"/>
                  </a:rPr>
                  <a:t>)</a:t>
                </a:r>
              </a:p>
            </p:txBody>
          </p:sp>
        </p:grpSp>
      </p:grpSp>
      <p:pic>
        <p:nvPicPr>
          <p:cNvPr id="28" name="圖片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96042" y="1881677"/>
            <a:ext cx="661832" cy="477726"/>
          </a:xfrm>
          <a:prstGeom prst="rect">
            <a:avLst/>
          </a:prstGeom>
        </p:spPr>
      </p:pic>
      <p:sp>
        <p:nvSpPr>
          <p:cNvPr id="50" name="標題 1"/>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加入</a:t>
            </a:r>
            <a:r>
              <a:rPr lang="en-US" altLang="zh-TW" dirty="0" err="1">
                <a:latin typeface="微軟正黑體" panose="020B0604030504040204" pitchFamily="34" charset="-120"/>
                <a:ea typeface="微軟正黑體" panose="020B0604030504040204" pitchFamily="34" charset="-120"/>
              </a:rPr>
              <a:t>eduroam</a:t>
            </a:r>
            <a:r>
              <a:rPr lang="zh-TW" altLang="en-US" dirty="0">
                <a:latin typeface="微軟正黑體" panose="020B0604030504040204" pitchFamily="34" charset="-120"/>
                <a:ea typeface="微軟正黑體" panose="020B0604030504040204" pitchFamily="34" charset="-120"/>
              </a:rPr>
              <a:t>建置</a:t>
            </a:r>
            <a:endParaRPr lang="en-US" altLang="zh-TW" dirty="0">
              <a:latin typeface="微軟正黑體" panose="020B0604030504040204" pitchFamily="34" charset="-120"/>
              <a:ea typeface="微軟正黑體" panose="020B0604030504040204" pitchFamily="34" charset="-120"/>
            </a:endParaRPr>
          </a:p>
        </p:txBody>
      </p:sp>
      <p:cxnSp>
        <p:nvCxnSpPr>
          <p:cNvPr id="51" name="直線單箭頭接點 50"/>
          <p:cNvCxnSpPr/>
          <p:nvPr/>
        </p:nvCxnSpPr>
        <p:spPr>
          <a:xfrm>
            <a:off x="2954265" y="2420888"/>
            <a:ext cx="0" cy="519535"/>
          </a:xfrm>
          <a:prstGeom prst="straightConnector1">
            <a:avLst/>
          </a:prstGeom>
          <a:ln w="28575">
            <a:headEnd type="arrow"/>
            <a:tailEnd type="arrow"/>
          </a:ln>
        </p:spPr>
        <p:style>
          <a:lnRef idx="2">
            <a:schemeClr val="dk1"/>
          </a:lnRef>
          <a:fillRef idx="0">
            <a:schemeClr val="dk1"/>
          </a:fillRef>
          <a:effectRef idx="1">
            <a:schemeClr val="dk1"/>
          </a:effectRef>
          <a:fontRef idx="minor">
            <a:schemeClr val="tx1"/>
          </a:fontRef>
        </p:style>
      </p:cxnSp>
      <p:grpSp>
        <p:nvGrpSpPr>
          <p:cNvPr id="22" name="群組 21"/>
          <p:cNvGrpSpPr/>
          <p:nvPr/>
        </p:nvGrpSpPr>
        <p:grpSpPr>
          <a:xfrm>
            <a:off x="5945041" y="2940423"/>
            <a:ext cx="1165264" cy="1087501"/>
            <a:chOff x="3554179" y="-1814350"/>
            <a:chExt cx="1738360" cy="1622352"/>
          </a:xfrm>
        </p:grpSpPr>
        <p:pic>
          <p:nvPicPr>
            <p:cNvPr id="23" name="內容版面配置區 6"/>
            <p:cNvPicPr>
              <a:picLocks noChangeAspect="1"/>
            </p:cNvPicPr>
            <p:nvPr/>
          </p:nvPicPr>
          <p:blipFill rotWithShape="1">
            <a:blip r:embed="rId3">
              <a:extLst>
                <a:ext uri="{28A0092B-C50C-407E-A947-70E740481C1C}">
                  <a14:useLocalDpi xmlns:a14="http://schemas.microsoft.com/office/drawing/2010/main" val="0"/>
                </a:ext>
              </a:extLst>
            </a:blip>
            <a:srcRect r="19213"/>
            <a:stretch/>
          </p:blipFill>
          <p:spPr>
            <a:xfrm>
              <a:off x="3554179" y="-1805094"/>
              <a:ext cx="969291" cy="1213565"/>
            </a:xfrm>
            <a:prstGeom prst="rect">
              <a:avLst/>
            </a:prstGeom>
          </p:spPr>
        </p:pic>
        <p:sp>
          <p:nvSpPr>
            <p:cNvPr id="24" name="文字方塊 23"/>
            <p:cNvSpPr txBox="1"/>
            <p:nvPr/>
          </p:nvSpPr>
          <p:spPr>
            <a:xfrm>
              <a:off x="3754400" y="-582272"/>
              <a:ext cx="1538139" cy="390274"/>
            </a:xfrm>
            <a:prstGeom prst="rect">
              <a:avLst/>
            </a:prstGeom>
            <a:noFill/>
          </p:spPr>
          <p:txBody>
            <a:bodyPr wrap="none" rtlCol="0">
              <a:spAutoFit/>
            </a:bodyPr>
            <a:lstStyle/>
            <a:p>
              <a:pPr algn="ctr"/>
              <a:r>
                <a:rPr lang="zh-TW" altLang="en-US" sz="1100" b="1" dirty="0" smtClean="0">
                  <a:latin typeface="微軟正黑體" panose="020B0604030504040204" pitchFamily="34" charset="-120"/>
                  <a:ea typeface="微軟正黑體" panose="020B0604030504040204" pitchFamily="34" charset="-120"/>
                </a:rPr>
                <a:t>漫遊交換中心</a:t>
              </a:r>
              <a:endParaRPr lang="zh-TW" altLang="en-US" sz="1100" b="1" dirty="0">
                <a:latin typeface="微軟正黑體" panose="020B0604030504040204" pitchFamily="34" charset="-120"/>
                <a:ea typeface="微軟正黑體" panose="020B0604030504040204" pitchFamily="34" charset="-120"/>
              </a:endParaRPr>
            </a:p>
          </p:txBody>
        </p:sp>
        <p:pic>
          <p:nvPicPr>
            <p:cNvPr id="25" name="內容版面配置區 6"/>
            <p:cNvPicPr>
              <a:picLocks noChangeAspect="1"/>
            </p:cNvPicPr>
            <p:nvPr/>
          </p:nvPicPr>
          <p:blipFill rotWithShape="1">
            <a:blip r:embed="rId3">
              <a:extLst>
                <a:ext uri="{28A0092B-C50C-407E-A947-70E740481C1C}">
                  <a14:useLocalDpi xmlns:a14="http://schemas.microsoft.com/office/drawing/2010/main" val="0"/>
                </a:ext>
              </a:extLst>
            </a:blip>
            <a:srcRect r="19213"/>
            <a:stretch/>
          </p:blipFill>
          <p:spPr>
            <a:xfrm>
              <a:off x="4120155" y="-1814350"/>
              <a:ext cx="969291" cy="1213565"/>
            </a:xfrm>
            <a:prstGeom prst="rect">
              <a:avLst/>
            </a:prstGeom>
          </p:spPr>
        </p:pic>
      </p:grpSp>
      <p:sp>
        <p:nvSpPr>
          <p:cNvPr id="26" name="左-右雙向箭號 25"/>
          <p:cNvSpPr/>
          <p:nvPr/>
        </p:nvSpPr>
        <p:spPr>
          <a:xfrm rot="10800000" flipV="1">
            <a:off x="3379411" y="3299533"/>
            <a:ext cx="2520982" cy="221828"/>
          </a:xfrm>
          <a:prstGeom prst="lef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TW" sz="1100" dirty="0" smtClean="0"/>
              <a:t>VPN</a:t>
            </a:r>
            <a:endParaRPr lang="en-US" altLang="zh-TW" dirty="0" smtClean="0"/>
          </a:p>
        </p:txBody>
      </p:sp>
      <p:grpSp>
        <p:nvGrpSpPr>
          <p:cNvPr id="27" name="群組 26"/>
          <p:cNvGrpSpPr/>
          <p:nvPr/>
        </p:nvGrpSpPr>
        <p:grpSpPr>
          <a:xfrm>
            <a:off x="6122550" y="4839474"/>
            <a:ext cx="1053494" cy="1469253"/>
            <a:chOff x="5281165" y="3177100"/>
            <a:chExt cx="1320534" cy="1841680"/>
          </a:xfrm>
        </p:grpSpPr>
        <p:pic>
          <p:nvPicPr>
            <p:cNvPr id="29" name="內容版面配置區 6"/>
            <p:cNvPicPr>
              <a:picLocks noChangeAspect="1"/>
            </p:cNvPicPr>
            <p:nvPr/>
          </p:nvPicPr>
          <p:blipFill rotWithShape="1">
            <a:blip r:embed="rId3">
              <a:extLst>
                <a:ext uri="{28A0092B-C50C-407E-A947-70E740481C1C}">
                  <a14:useLocalDpi xmlns:a14="http://schemas.microsoft.com/office/drawing/2010/main" val="0"/>
                </a:ext>
              </a:extLst>
            </a:blip>
            <a:srcRect r="19213"/>
            <a:stretch/>
          </p:blipFill>
          <p:spPr>
            <a:xfrm>
              <a:off x="5366358" y="3177100"/>
              <a:ext cx="882212" cy="1092028"/>
            </a:xfrm>
            <a:prstGeom prst="rect">
              <a:avLst/>
            </a:prstGeom>
          </p:spPr>
        </p:pic>
        <p:sp>
          <p:nvSpPr>
            <p:cNvPr id="30" name="文字方塊 29"/>
            <p:cNvSpPr txBox="1"/>
            <p:nvPr/>
          </p:nvSpPr>
          <p:spPr>
            <a:xfrm>
              <a:off x="5281165" y="4285776"/>
              <a:ext cx="1320534" cy="733004"/>
            </a:xfrm>
            <a:prstGeom prst="rect">
              <a:avLst/>
            </a:prstGeom>
            <a:noFill/>
          </p:spPr>
          <p:txBody>
            <a:bodyPr wrap="none" rtlCol="0">
              <a:spAutoFit/>
            </a:bodyPr>
            <a:lstStyle/>
            <a:p>
              <a:pPr algn="ctr"/>
              <a:r>
                <a:rPr lang="en-US" altLang="zh-TW" sz="1100" b="1" dirty="0" smtClean="0">
                  <a:latin typeface="微軟正黑體" panose="020B0604030504040204" pitchFamily="34" charset="-120"/>
                  <a:ea typeface="微軟正黑體" panose="020B0604030504040204" pitchFamily="34" charset="-120"/>
                </a:rPr>
                <a:t>Radius Sever</a:t>
              </a:r>
            </a:p>
            <a:p>
              <a:pPr algn="ctr"/>
              <a:r>
                <a:rPr lang="en-US" altLang="zh-TW" sz="1000" dirty="0" smtClean="0">
                  <a:latin typeface="微軟正黑體" panose="020B0604030504040204" pitchFamily="34" charset="-120"/>
                  <a:ea typeface="微軟正黑體" panose="020B0604030504040204" pitchFamily="34" charset="-120"/>
                </a:rPr>
                <a:t>(</a:t>
              </a:r>
              <a:r>
                <a:rPr lang="zh-TW" altLang="en-US" sz="1000" dirty="0" smtClean="0">
                  <a:latin typeface="微軟正黑體" panose="020B0604030504040204" pitchFamily="34" charset="-120"/>
                  <a:ea typeface="微軟正黑體" panose="020B0604030504040204" pitchFamily="34" charset="-120"/>
                </a:rPr>
                <a:t>東</a:t>
              </a:r>
              <a:r>
                <a:rPr lang="zh-TW" altLang="en-US" sz="1000" dirty="0">
                  <a:latin typeface="微軟正黑體" panose="020B0604030504040204" pitchFamily="34" charset="-120"/>
                  <a:ea typeface="微軟正黑體" panose="020B0604030504040204" pitchFamily="34" charset="-120"/>
                </a:rPr>
                <a:t>華</a:t>
              </a:r>
              <a:r>
                <a:rPr lang="zh-TW" altLang="en-US" sz="1000" dirty="0" smtClean="0">
                  <a:latin typeface="微軟正黑體" panose="020B0604030504040204" pitchFamily="34" charset="-120"/>
                  <a:ea typeface="微軟正黑體" panose="020B0604030504040204" pitchFamily="34" charset="-120"/>
                </a:rPr>
                <a:t>大學</a:t>
              </a:r>
              <a:r>
                <a:rPr lang="en-US" altLang="zh-TW" sz="1000" dirty="0" smtClean="0">
                  <a:latin typeface="微軟正黑體" panose="020B0604030504040204" pitchFamily="34" charset="-120"/>
                  <a:ea typeface="微軟正黑體" panose="020B0604030504040204" pitchFamily="34" charset="-120"/>
                </a:rPr>
                <a:t>)</a:t>
              </a:r>
              <a:br>
                <a:rPr lang="en-US" altLang="zh-TW" sz="1000" dirty="0" smtClean="0">
                  <a:latin typeface="微軟正黑體" panose="020B0604030504040204" pitchFamily="34" charset="-120"/>
                  <a:ea typeface="微軟正黑體" panose="020B0604030504040204" pitchFamily="34" charset="-120"/>
                </a:rPr>
              </a:br>
              <a:r>
                <a:rPr lang="en-US" altLang="zh-TW" sz="1000" dirty="0" smtClean="0">
                  <a:latin typeface="微軟正黑體" panose="020B0604030504040204" pitchFamily="34" charset="-120"/>
                  <a:ea typeface="微軟正黑體" panose="020B0604030504040204" pitchFamily="34" charset="-120"/>
                </a:rPr>
                <a:t>ndhu.edu.tw</a:t>
              </a:r>
            </a:p>
          </p:txBody>
        </p:sp>
      </p:grpSp>
      <p:sp>
        <p:nvSpPr>
          <p:cNvPr id="31" name="左-右雙向箭號 30"/>
          <p:cNvSpPr/>
          <p:nvPr/>
        </p:nvSpPr>
        <p:spPr>
          <a:xfrm rot="16200000" flipV="1">
            <a:off x="6256234" y="4390743"/>
            <a:ext cx="675635" cy="221830"/>
          </a:xfrm>
          <a:prstGeom prst="lef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TW" sz="1100" dirty="0" smtClean="0"/>
              <a:t>VPN</a:t>
            </a:r>
            <a:endParaRPr lang="en-US" altLang="zh-TW" dirty="0" smtClean="0"/>
          </a:p>
        </p:txBody>
      </p:sp>
      <p:pic>
        <p:nvPicPr>
          <p:cNvPr id="3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72865" y="2263885"/>
            <a:ext cx="116044" cy="30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3" name="群組 32"/>
          <p:cNvGrpSpPr/>
          <p:nvPr/>
        </p:nvGrpSpPr>
        <p:grpSpPr>
          <a:xfrm flipH="1">
            <a:off x="1526108" y="2418101"/>
            <a:ext cx="487401" cy="401345"/>
            <a:chOff x="3326209" y="1110118"/>
            <a:chExt cx="860619" cy="732077"/>
          </a:xfrm>
        </p:grpSpPr>
        <p:pic>
          <p:nvPicPr>
            <p:cNvPr id="34"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79044" y="1110118"/>
              <a:ext cx="607784" cy="587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26209" y="1211511"/>
              <a:ext cx="483352" cy="630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cxnSp>
        <p:nvCxnSpPr>
          <p:cNvPr id="37" name="直線單箭頭接點 36"/>
          <p:cNvCxnSpPr/>
          <p:nvPr/>
        </p:nvCxnSpPr>
        <p:spPr>
          <a:xfrm flipV="1">
            <a:off x="2095439" y="2224858"/>
            <a:ext cx="458625" cy="193635"/>
          </a:xfrm>
          <a:prstGeom prst="straightConnector1">
            <a:avLst/>
          </a:prstGeom>
          <a:ln w="28575">
            <a:headEnd type="arrow"/>
            <a:tailEnd type="arrow"/>
          </a:ln>
        </p:spPr>
        <p:style>
          <a:lnRef idx="2">
            <a:schemeClr val="dk1"/>
          </a:lnRef>
          <a:fillRef idx="0">
            <a:schemeClr val="dk1"/>
          </a:fillRef>
          <a:effectRef idx="1">
            <a:schemeClr val="dk1"/>
          </a:effectRef>
          <a:fontRef idx="minor">
            <a:schemeClr val="tx1"/>
          </a:fontRef>
        </p:style>
      </p:cxnSp>
      <p:cxnSp>
        <p:nvCxnSpPr>
          <p:cNvPr id="40" name="直線單箭頭接點 39"/>
          <p:cNvCxnSpPr/>
          <p:nvPr/>
        </p:nvCxnSpPr>
        <p:spPr>
          <a:xfrm>
            <a:off x="2905969" y="4232305"/>
            <a:ext cx="0" cy="431616"/>
          </a:xfrm>
          <a:prstGeom prst="straightConnector1">
            <a:avLst/>
          </a:prstGeom>
          <a:ln w="28575">
            <a:headEnd type="arrow"/>
            <a:tailEnd type="arrow"/>
          </a:ln>
        </p:spPr>
        <p:style>
          <a:lnRef idx="2">
            <a:schemeClr val="dk1"/>
          </a:lnRef>
          <a:fillRef idx="0">
            <a:schemeClr val="dk1"/>
          </a:fillRef>
          <a:effectRef idx="1">
            <a:schemeClr val="dk1"/>
          </a:effectRef>
          <a:fontRef idx="minor">
            <a:schemeClr val="tx1"/>
          </a:fontRef>
        </p:style>
      </p:cxnSp>
      <p:sp>
        <p:nvSpPr>
          <p:cNvPr id="41" name="文字方塊 40"/>
          <p:cNvSpPr txBox="1"/>
          <p:nvPr/>
        </p:nvSpPr>
        <p:spPr>
          <a:xfrm>
            <a:off x="1043608" y="2823982"/>
            <a:ext cx="1967658" cy="276999"/>
          </a:xfrm>
          <a:prstGeom prst="rect">
            <a:avLst/>
          </a:prstGeom>
          <a:noFill/>
        </p:spPr>
        <p:txBody>
          <a:bodyPr wrap="square" rtlCol="0">
            <a:spAutoFit/>
          </a:bodyPr>
          <a:lstStyle/>
          <a:p>
            <a:pPr algn="ctr"/>
            <a:r>
              <a:rPr lang="en-US" altLang="zh-TW" sz="1200" b="1" dirty="0" smtClean="0">
                <a:solidFill>
                  <a:srgbClr val="FF0000"/>
                </a:solidFill>
                <a:hlinkClick r:id="rId9"/>
              </a:rPr>
              <a:t>UserID</a:t>
            </a:r>
            <a:r>
              <a:rPr lang="en-US" altLang="zh-TW" sz="1200" b="1" dirty="0" smtClean="0">
                <a:solidFill>
                  <a:srgbClr val="FF0000"/>
                </a:solidFill>
              </a:rPr>
              <a:t>@ndhu.edu.tw </a:t>
            </a:r>
            <a:endParaRPr lang="zh-TW" altLang="en-US" sz="1200" b="1" dirty="0">
              <a:solidFill>
                <a:srgbClr val="FF0000"/>
              </a:solidFill>
            </a:endParaRPr>
          </a:p>
        </p:txBody>
      </p:sp>
      <p:sp>
        <p:nvSpPr>
          <p:cNvPr id="4" name="矩形 3"/>
          <p:cNvSpPr/>
          <p:nvPr/>
        </p:nvSpPr>
        <p:spPr>
          <a:xfrm>
            <a:off x="2738" y="850448"/>
            <a:ext cx="7501449" cy="461665"/>
          </a:xfrm>
          <a:prstGeom prst="rect">
            <a:avLst/>
          </a:prstGeom>
        </p:spPr>
        <p:txBody>
          <a:bodyPr wrap="square">
            <a:spAutoFit/>
          </a:bodyPr>
          <a:lstStyle/>
          <a:p>
            <a:r>
              <a:rPr lang="en-US" altLang="zh-TW" sz="2400" b="1" dirty="0">
                <a:latin typeface="微軟正黑體" panose="020B0604030504040204" pitchFamily="34" charset="-120"/>
                <a:ea typeface="微軟正黑體" panose="020B0604030504040204" pitchFamily="34" charset="-120"/>
              </a:rPr>
              <a:t>EAP-802.1X</a:t>
            </a:r>
            <a:r>
              <a:rPr lang="zh-TW" altLang="en-US" sz="2400" b="1" dirty="0">
                <a:latin typeface="微軟正黑體" panose="020B0604030504040204" pitchFamily="34" charset="-120"/>
                <a:ea typeface="微軟正黑體" panose="020B0604030504040204" pitchFamily="34" charset="-120"/>
              </a:rPr>
              <a:t>常見</a:t>
            </a:r>
            <a:r>
              <a:rPr lang="zh-TW" altLang="en-US" sz="2400" b="1" dirty="0" smtClean="0">
                <a:latin typeface="微軟正黑體" panose="020B0604030504040204" pitchFamily="34" charset="-120"/>
                <a:ea typeface="微軟正黑體" panose="020B0604030504040204" pitchFamily="34" charset="-120"/>
              </a:rPr>
              <a:t>問題</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smtClean="0">
                <a:solidFill>
                  <a:srgbClr val="FF0000"/>
                </a:solidFill>
                <a:latin typeface="微軟正黑體" panose="020B0604030504040204" pitchFamily="34" charset="-120"/>
                <a:ea typeface="微軟正黑體" panose="020B0604030504040204" pitchFamily="34" charset="-120"/>
              </a:rPr>
              <a:t>跨校</a:t>
            </a:r>
            <a:r>
              <a:rPr lang="zh-TW" altLang="en-US" sz="2400" b="1" dirty="0" smtClean="0">
                <a:latin typeface="微軟正黑體" panose="020B0604030504040204" pitchFamily="34" charset="-120"/>
                <a:ea typeface="微軟正黑體" panose="020B0604030504040204" pitchFamily="34" charset="-120"/>
              </a:rPr>
              <a:t>驗證</a:t>
            </a:r>
            <a:r>
              <a:rPr lang="zh-TW" altLang="en-US" sz="2400" b="1" dirty="0">
                <a:latin typeface="微軟正黑體" panose="020B0604030504040204" pitchFamily="34" charset="-120"/>
                <a:ea typeface="微軟正黑體" panose="020B0604030504040204" pitchFamily="34" charset="-120"/>
              </a:rPr>
              <a:t>有</a:t>
            </a:r>
            <a:r>
              <a:rPr lang="en-US" altLang="zh-TW" sz="2400" b="1" dirty="0" smtClean="0">
                <a:latin typeface="微軟正黑體" panose="020B0604030504040204" pitchFamily="34" charset="-120"/>
                <a:ea typeface="微軟正黑體" panose="020B0604030504040204" pitchFamily="34" charset="-120"/>
              </a:rPr>
              <a:t>Realm</a:t>
            </a:r>
            <a:r>
              <a:rPr lang="zh-TW" altLang="en-US" sz="2400" b="1" dirty="0" smtClean="0">
                <a:latin typeface="微軟正黑體" panose="020B0604030504040204" pitchFamily="34" charset="-120"/>
                <a:ea typeface="微軟正黑體" panose="020B0604030504040204" pitchFamily="34" charset="-120"/>
              </a:rPr>
              <a:t>認證</a:t>
            </a:r>
            <a:r>
              <a:rPr lang="en-US" altLang="zh-TW" sz="2400" b="1" dirty="0" smtClean="0">
                <a:latin typeface="微軟正黑體" panose="020B0604030504040204" pitchFamily="34" charset="-120"/>
                <a:ea typeface="微軟正黑體" panose="020B0604030504040204" pitchFamily="34" charset="-120"/>
              </a:rPr>
              <a:t>OK</a:t>
            </a:r>
            <a:endParaRPr lang="en-US" altLang="zh-TW" sz="2400" b="1" dirty="0">
              <a:latin typeface="微軟正黑體" panose="020B0604030504040204" pitchFamily="34" charset="-120"/>
              <a:ea typeface="微軟正黑體" panose="020B0604030504040204" pitchFamily="34" charset="-120"/>
            </a:endParaRPr>
          </a:p>
        </p:txBody>
      </p:sp>
      <p:sp>
        <p:nvSpPr>
          <p:cNvPr id="36" name="橢圓 35"/>
          <p:cNvSpPr/>
          <p:nvPr/>
        </p:nvSpPr>
        <p:spPr bwMode="auto">
          <a:xfrm>
            <a:off x="1608514" y="2359403"/>
            <a:ext cx="492517" cy="492517"/>
          </a:xfrm>
          <a:prstGeom prst="ellipse">
            <a:avLst/>
          </a:prstGeom>
          <a:noFill/>
          <a:ln w="762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421425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1545 -0.00602 C 0.03698 -0.02315 0.05972 -0.04305 0.0842 -0.05833 C 0.12483 -0.03866 0.09253 0.00255 0.15278 0.0713 C 0.19045 0.12222 0.3533 0.04769 0.40035 0.09329 C 0.44792 0.13889 0.43038 0.3007 0.43698 0.34398 C 0.44653 0.3831 0.47014 0.37176 0.46701 0.33171 C 0.46424 0.2919 0.48455 0.14421 0.43889 0.1044 C 0.4375 0.06366 0.18385 0.09653 0.18385 0.09329 C 0.13785 0.09213 0.08993 -0.04884 0.09097 -0.04768 C 0.07396 -0.07454 -0.00052 0.00046 0 -1.48148E-6 " pathEditMode="relative" rAng="0" ptsTypes="AAAAAAAAAA">
                                      <p:cBhvr>
                                        <p:cTn id="6" dur="10000" fill="hold"/>
                                        <p:tgtEl>
                                          <p:spTgt spid="41"/>
                                        </p:tgtEl>
                                        <p:attrNameLst>
                                          <p:attrName>ppt_x</p:attrName>
                                          <p:attrName>ppt_y</p:attrName>
                                        </p:attrNameLst>
                                      </p:cBhvr>
                                      <p:rCtr x="21910" y="16088"/>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3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橢圓 37"/>
          <p:cNvSpPr/>
          <p:nvPr/>
        </p:nvSpPr>
        <p:spPr bwMode="auto">
          <a:xfrm>
            <a:off x="5683913" y="4159572"/>
            <a:ext cx="1820275" cy="1614230"/>
          </a:xfrm>
          <a:prstGeom prst="ellipse">
            <a:avLst/>
          </a:prstGeom>
          <a:solidFill>
            <a:srgbClr val="A6D86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sp>
        <p:nvSpPr>
          <p:cNvPr id="39" name="橢圓 38"/>
          <p:cNvSpPr/>
          <p:nvPr/>
        </p:nvSpPr>
        <p:spPr bwMode="auto">
          <a:xfrm>
            <a:off x="5645477" y="2137244"/>
            <a:ext cx="1820275" cy="1614230"/>
          </a:xfrm>
          <a:prstGeom prst="ellipse">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sp>
        <p:nvSpPr>
          <p:cNvPr id="48" name="橢圓 47"/>
          <p:cNvSpPr/>
          <p:nvPr/>
        </p:nvSpPr>
        <p:spPr bwMode="auto">
          <a:xfrm>
            <a:off x="996216" y="1988840"/>
            <a:ext cx="3916097" cy="3800661"/>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grpSp>
        <p:nvGrpSpPr>
          <p:cNvPr id="2" name="群組 1"/>
          <p:cNvGrpSpPr/>
          <p:nvPr/>
        </p:nvGrpSpPr>
        <p:grpSpPr>
          <a:xfrm>
            <a:off x="2486094" y="2416776"/>
            <a:ext cx="1053494" cy="1238243"/>
            <a:chOff x="5281159" y="3177100"/>
            <a:chExt cx="1320534" cy="1552112"/>
          </a:xfrm>
        </p:grpSpPr>
        <p:pic>
          <p:nvPicPr>
            <p:cNvPr id="42" name="內容版面配置區 6"/>
            <p:cNvPicPr>
              <a:picLocks noChangeAspect="1"/>
            </p:cNvPicPr>
            <p:nvPr/>
          </p:nvPicPr>
          <p:blipFill rotWithShape="1">
            <a:blip r:embed="rId3">
              <a:extLst>
                <a:ext uri="{28A0092B-C50C-407E-A947-70E740481C1C}">
                  <a14:useLocalDpi xmlns:a14="http://schemas.microsoft.com/office/drawing/2010/main" val="0"/>
                </a:ext>
              </a:extLst>
            </a:blip>
            <a:srcRect r="19213"/>
            <a:stretch/>
          </p:blipFill>
          <p:spPr>
            <a:xfrm>
              <a:off x="5366358" y="3177100"/>
              <a:ext cx="882212" cy="1092028"/>
            </a:xfrm>
            <a:prstGeom prst="rect">
              <a:avLst/>
            </a:prstGeom>
          </p:spPr>
        </p:pic>
        <p:sp>
          <p:nvSpPr>
            <p:cNvPr id="8" name="文字方塊 7"/>
            <p:cNvSpPr txBox="1"/>
            <p:nvPr/>
          </p:nvSpPr>
          <p:spPr>
            <a:xfrm>
              <a:off x="5281159" y="4189104"/>
              <a:ext cx="1320534" cy="540108"/>
            </a:xfrm>
            <a:prstGeom prst="rect">
              <a:avLst/>
            </a:prstGeom>
            <a:noFill/>
          </p:spPr>
          <p:txBody>
            <a:bodyPr wrap="none" rtlCol="0">
              <a:spAutoFit/>
            </a:bodyPr>
            <a:lstStyle/>
            <a:p>
              <a:pPr algn="ctr"/>
              <a:r>
                <a:rPr lang="en-US" altLang="zh-TW" sz="1100" b="1" dirty="0" smtClean="0">
                  <a:latin typeface="微軟正黑體" panose="020B0604030504040204" pitchFamily="34" charset="-120"/>
                  <a:ea typeface="微軟正黑體" panose="020B0604030504040204" pitchFamily="34" charset="-120"/>
                </a:rPr>
                <a:t>Outside</a:t>
              </a:r>
            </a:p>
            <a:p>
              <a:pPr algn="ctr"/>
              <a:r>
                <a:rPr lang="en-US" altLang="zh-TW" sz="1100" b="1" dirty="0" smtClean="0">
                  <a:latin typeface="微軟正黑體" panose="020B0604030504040204" pitchFamily="34" charset="-120"/>
                  <a:ea typeface="微軟正黑體" panose="020B0604030504040204" pitchFamily="34" charset="-120"/>
                </a:rPr>
                <a:t>Radius Sever</a:t>
              </a:r>
            </a:p>
          </p:txBody>
        </p:sp>
      </p:grpSp>
      <p:grpSp>
        <p:nvGrpSpPr>
          <p:cNvPr id="49" name="群組 48"/>
          <p:cNvGrpSpPr/>
          <p:nvPr/>
        </p:nvGrpSpPr>
        <p:grpSpPr>
          <a:xfrm>
            <a:off x="2110647" y="4162473"/>
            <a:ext cx="1729961" cy="1390940"/>
            <a:chOff x="1807592" y="4893455"/>
            <a:chExt cx="2168471" cy="1743516"/>
          </a:xfrm>
        </p:grpSpPr>
        <p:pic>
          <p:nvPicPr>
            <p:cNvPr id="47" name="內容版面配置區 6"/>
            <p:cNvPicPr>
              <a:picLocks noChangeAspect="1"/>
            </p:cNvPicPr>
            <p:nvPr/>
          </p:nvPicPr>
          <p:blipFill rotWithShape="1">
            <a:blip r:embed="rId3">
              <a:extLst>
                <a:ext uri="{28A0092B-C50C-407E-A947-70E740481C1C}">
                  <a14:useLocalDpi xmlns:a14="http://schemas.microsoft.com/office/drawing/2010/main" val="0"/>
                </a:ext>
              </a:extLst>
            </a:blip>
            <a:srcRect r="19213"/>
            <a:stretch/>
          </p:blipFill>
          <p:spPr>
            <a:xfrm>
              <a:off x="2253188" y="4893455"/>
              <a:ext cx="882212" cy="1092028"/>
            </a:xfrm>
            <a:prstGeom prst="rect">
              <a:avLst/>
            </a:prstGeom>
          </p:spPr>
        </p:pic>
        <p:grpSp>
          <p:nvGrpSpPr>
            <p:cNvPr id="5" name="群組 4"/>
            <p:cNvGrpSpPr/>
            <p:nvPr/>
          </p:nvGrpSpPr>
          <p:grpSpPr>
            <a:xfrm>
              <a:off x="1807592" y="5364211"/>
              <a:ext cx="2168471" cy="1272760"/>
              <a:chOff x="2449543" y="6024132"/>
              <a:chExt cx="2168471" cy="1272760"/>
            </a:xfrm>
          </p:grpSpPr>
          <p:pic>
            <p:nvPicPr>
              <p:cNvPr id="3" name="圖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18641" y="6024132"/>
                <a:ext cx="621272" cy="621272"/>
              </a:xfrm>
              <a:prstGeom prst="rect">
                <a:avLst/>
              </a:prstGeom>
            </p:spPr>
          </p:pic>
          <p:sp>
            <p:nvSpPr>
              <p:cNvPr id="21" name="文字方塊 20"/>
              <p:cNvSpPr txBox="1"/>
              <p:nvPr/>
            </p:nvSpPr>
            <p:spPr>
              <a:xfrm>
                <a:off x="2449543" y="6563888"/>
                <a:ext cx="2168471" cy="733004"/>
              </a:xfrm>
              <a:prstGeom prst="rect">
                <a:avLst/>
              </a:prstGeom>
              <a:noFill/>
            </p:spPr>
            <p:txBody>
              <a:bodyPr wrap="none" rtlCol="0">
                <a:spAutoFit/>
              </a:bodyPr>
              <a:lstStyle/>
              <a:p>
                <a:pPr algn="ctr"/>
                <a:r>
                  <a:rPr lang="en-US" altLang="zh-TW" sz="1100" b="1" dirty="0">
                    <a:latin typeface="微軟正黑體" panose="020B0604030504040204" pitchFamily="34" charset="-120"/>
                    <a:ea typeface="微軟正黑體" panose="020B0604030504040204" pitchFamily="34" charset="-120"/>
                  </a:rPr>
                  <a:t>Inside Radius</a:t>
                </a:r>
              </a:p>
              <a:p>
                <a:pPr algn="ctr"/>
                <a:r>
                  <a:rPr lang="en-US" altLang="zh-TW" sz="1050" b="1" dirty="0">
                    <a:latin typeface="微軟正黑體" panose="020B0604030504040204" pitchFamily="34" charset="-120"/>
                    <a:ea typeface="微軟正黑體" panose="020B0604030504040204" pitchFamily="34" charset="-120"/>
                  </a:rPr>
                  <a:t>Authentication Server</a:t>
                </a:r>
              </a:p>
              <a:p>
                <a:pPr algn="ctr"/>
                <a:r>
                  <a:rPr lang="en-US" altLang="zh-TW" sz="1050" b="1" dirty="0">
                    <a:latin typeface="微軟正黑體" panose="020B0604030504040204" pitchFamily="34" charset="-120"/>
                    <a:ea typeface="微軟正黑體" panose="020B0604030504040204" pitchFamily="34" charset="-120"/>
                  </a:rPr>
                  <a:t>(</a:t>
                </a:r>
                <a:r>
                  <a:rPr lang="en-US" altLang="zh-TW" sz="1050" b="1" dirty="0" err="1">
                    <a:latin typeface="微軟正黑體" panose="020B0604030504040204" pitchFamily="34" charset="-120"/>
                    <a:ea typeface="微軟正黑體" panose="020B0604030504040204" pitchFamily="34" charset="-120"/>
                  </a:rPr>
                  <a:t>Ldap</a:t>
                </a:r>
                <a:r>
                  <a:rPr lang="zh-TW" altLang="en-US" sz="1050" b="1" dirty="0">
                    <a:latin typeface="微軟正黑體" panose="020B0604030504040204" pitchFamily="34" charset="-120"/>
                    <a:ea typeface="微軟正黑體" panose="020B0604030504040204" pitchFamily="34" charset="-120"/>
                  </a:rPr>
                  <a:t>、</a:t>
                </a:r>
                <a:r>
                  <a:rPr lang="en-US" altLang="zh-TW" sz="1050" b="1" dirty="0" err="1">
                    <a:latin typeface="微軟正黑體" panose="020B0604030504040204" pitchFamily="34" charset="-120"/>
                    <a:ea typeface="微軟正黑體" panose="020B0604030504040204" pitchFamily="34" charset="-120"/>
                  </a:rPr>
                  <a:t>Mysql</a:t>
                </a:r>
                <a:r>
                  <a:rPr lang="zh-TW" altLang="en-US" sz="1050" b="1" dirty="0">
                    <a:latin typeface="微軟正黑體" panose="020B0604030504040204" pitchFamily="34" charset="-120"/>
                    <a:ea typeface="微軟正黑體" panose="020B0604030504040204" pitchFamily="34" charset="-120"/>
                  </a:rPr>
                  <a:t>、</a:t>
                </a:r>
                <a:r>
                  <a:rPr lang="en-US" altLang="zh-TW" sz="1050" b="1" dirty="0">
                    <a:latin typeface="微軟正黑體" panose="020B0604030504040204" pitchFamily="34" charset="-120"/>
                    <a:ea typeface="微軟正黑體" panose="020B0604030504040204" pitchFamily="34" charset="-120"/>
                  </a:rPr>
                  <a:t>AD</a:t>
                </a:r>
                <a:r>
                  <a:rPr lang="zh-TW" altLang="en-US" sz="1050" b="1" dirty="0">
                    <a:latin typeface="微軟正黑體" panose="020B0604030504040204" pitchFamily="34" charset="-120"/>
                    <a:ea typeface="微軟正黑體" panose="020B0604030504040204" pitchFamily="34" charset="-120"/>
                  </a:rPr>
                  <a:t>等等</a:t>
                </a:r>
                <a:r>
                  <a:rPr lang="en-US" altLang="zh-TW" sz="1050" b="1" dirty="0">
                    <a:latin typeface="微軟正黑體" panose="020B0604030504040204" pitchFamily="34" charset="-120"/>
                    <a:ea typeface="微軟正黑體" panose="020B0604030504040204" pitchFamily="34" charset="-120"/>
                  </a:rPr>
                  <a:t>)</a:t>
                </a:r>
              </a:p>
            </p:txBody>
          </p:sp>
        </p:grpSp>
      </p:grpSp>
      <p:sp>
        <p:nvSpPr>
          <p:cNvPr id="50" name="標題 1"/>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加入</a:t>
            </a:r>
            <a:r>
              <a:rPr lang="en-US" altLang="zh-TW" dirty="0" err="1">
                <a:latin typeface="微軟正黑體" panose="020B0604030504040204" pitchFamily="34" charset="-120"/>
                <a:ea typeface="微軟正黑體" panose="020B0604030504040204" pitchFamily="34" charset="-120"/>
              </a:rPr>
              <a:t>eduroam</a:t>
            </a:r>
            <a:r>
              <a:rPr lang="zh-TW" altLang="en-US" dirty="0">
                <a:latin typeface="微軟正黑體" panose="020B0604030504040204" pitchFamily="34" charset="-120"/>
                <a:ea typeface="微軟正黑體" panose="020B0604030504040204" pitchFamily="34" charset="-120"/>
              </a:rPr>
              <a:t>建置</a:t>
            </a:r>
            <a:endParaRPr lang="en-US" altLang="zh-TW" dirty="0">
              <a:latin typeface="微軟正黑體" panose="020B0604030504040204" pitchFamily="34" charset="-120"/>
              <a:ea typeface="微軟正黑體" panose="020B0604030504040204" pitchFamily="34" charset="-120"/>
            </a:endParaRPr>
          </a:p>
        </p:txBody>
      </p:sp>
      <p:grpSp>
        <p:nvGrpSpPr>
          <p:cNvPr id="22" name="群組 21"/>
          <p:cNvGrpSpPr/>
          <p:nvPr/>
        </p:nvGrpSpPr>
        <p:grpSpPr>
          <a:xfrm>
            <a:off x="5945041" y="2397155"/>
            <a:ext cx="1165264" cy="1087501"/>
            <a:chOff x="3554179" y="-1814350"/>
            <a:chExt cx="1738360" cy="1622352"/>
          </a:xfrm>
        </p:grpSpPr>
        <p:pic>
          <p:nvPicPr>
            <p:cNvPr id="23" name="內容版面配置區 6"/>
            <p:cNvPicPr>
              <a:picLocks noChangeAspect="1"/>
            </p:cNvPicPr>
            <p:nvPr/>
          </p:nvPicPr>
          <p:blipFill rotWithShape="1">
            <a:blip r:embed="rId3">
              <a:extLst>
                <a:ext uri="{28A0092B-C50C-407E-A947-70E740481C1C}">
                  <a14:useLocalDpi xmlns:a14="http://schemas.microsoft.com/office/drawing/2010/main" val="0"/>
                </a:ext>
              </a:extLst>
            </a:blip>
            <a:srcRect r="19213"/>
            <a:stretch/>
          </p:blipFill>
          <p:spPr>
            <a:xfrm>
              <a:off x="3554179" y="-1805094"/>
              <a:ext cx="969291" cy="1213565"/>
            </a:xfrm>
            <a:prstGeom prst="rect">
              <a:avLst/>
            </a:prstGeom>
          </p:spPr>
        </p:pic>
        <p:sp>
          <p:nvSpPr>
            <p:cNvPr id="24" name="文字方塊 23"/>
            <p:cNvSpPr txBox="1"/>
            <p:nvPr/>
          </p:nvSpPr>
          <p:spPr>
            <a:xfrm>
              <a:off x="3754400" y="-582272"/>
              <a:ext cx="1538139" cy="390274"/>
            </a:xfrm>
            <a:prstGeom prst="rect">
              <a:avLst/>
            </a:prstGeom>
            <a:noFill/>
          </p:spPr>
          <p:txBody>
            <a:bodyPr wrap="none" rtlCol="0">
              <a:spAutoFit/>
            </a:bodyPr>
            <a:lstStyle/>
            <a:p>
              <a:pPr algn="ctr"/>
              <a:r>
                <a:rPr lang="zh-TW" altLang="en-US" sz="1100" b="1" dirty="0" smtClean="0">
                  <a:latin typeface="微軟正黑體" panose="020B0604030504040204" pitchFamily="34" charset="-120"/>
                  <a:ea typeface="微軟正黑體" panose="020B0604030504040204" pitchFamily="34" charset="-120"/>
                </a:rPr>
                <a:t>漫遊交換中心</a:t>
              </a:r>
              <a:endParaRPr lang="zh-TW" altLang="en-US" sz="1100" b="1" dirty="0">
                <a:latin typeface="微軟正黑體" panose="020B0604030504040204" pitchFamily="34" charset="-120"/>
                <a:ea typeface="微軟正黑體" panose="020B0604030504040204" pitchFamily="34" charset="-120"/>
              </a:endParaRPr>
            </a:p>
          </p:txBody>
        </p:sp>
        <p:pic>
          <p:nvPicPr>
            <p:cNvPr id="25" name="內容版面配置區 6"/>
            <p:cNvPicPr>
              <a:picLocks noChangeAspect="1"/>
            </p:cNvPicPr>
            <p:nvPr/>
          </p:nvPicPr>
          <p:blipFill rotWithShape="1">
            <a:blip r:embed="rId3">
              <a:extLst>
                <a:ext uri="{28A0092B-C50C-407E-A947-70E740481C1C}">
                  <a14:useLocalDpi xmlns:a14="http://schemas.microsoft.com/office/drawing/2010/main" val="0"/>
                </a:ext>
              </a:extLst>
            </a:blip>
            <a:srcRect r="19213"/>
            <a:stretch/>
          </p:blipFill>
          <p:spPr>
            <a:xfrm>
              <a:off x="4120155" y="-1814350"/>
              <a:ext cx="969291" cy="1213565"/>
            </a:xfrm>
            <a:prstGeom prst="rect">
              <a:avLst/>
            </a:prstGeom>
          </p:spPr>
        </p:pic>
      </p:grpSp>
      <p:sp>
        <p:nvSpPr>
          <p:cNvPr id="26" name="左-右雙向箭號 25"/>
          <p:cNvSpPr/>
          <p:nvPr/>
        </p:nvSpPr>
        <p:spPr>
          <a:xfrm rot="10800000" flipV="1">
            <a:off x="3379411" y="2756265"/>
            <a:ext cx="2520982" cy="221828"/>
          </a:xfrm>
          <a:prstGeom prst="lef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TW" sz="1100" dirty="0" smtClean="0"/>
              <a:t>VPN</a:t>
            </a:r>
            <a:endParaRPr lang="en-US" altLang="zh-TW" dirty="0" smtClean="0"/>
          </a:p>
        </p:txBody>
      </p:sp>
      <p:grpSp>
        <p:nvGrpSpPr>
          <p:cNvPr id="27" name="群組 26"/>
          <p:cNvGrpSpPr/>
          <p:nvPr/>
        </p:nvGrpSpPr>
        <p:grpSpPr>
          <a:xfrm>
            <a:off x="6122550" y="4296206"/>
            <a:ext cx="1053494" cy="1469253"/>
            <a:chOff x="5281165" y="3177100"/>
            <a:chExt cx="1320534" cy="1841680"/>
          </a:xfrm>
        </p:grpSpPr>
        <p:pic>
          <p:nvPicPr>
            <p:cNvPr id="29" name="內容版面配置區 6"/>
            <p:cNvPicPr>
              <a:picLocks noChangeAspect="1"/>
            </p:cNvPicPr>
            <p:nvPr/>
          </p:nvPicPr>
          <p:blipFill rotWithShape="1">
            <a:blip r:embed="rId3">
              <a:extLst>
                <a:ext uri="{28A0092B-C50C-407E-A947-70E740481C1C}">
                  <a14:useLocalDpi xmlns:a14="http://schemas.microsoft.com/office/drawing/2010/main" val="0"/>
                </a:ext>
              </a:extLst>
            </a:blip>
            <a:srcRect r="19213"/>
            <a:stretch/>
          </p:blipFill>
          <p:spPr>
            <a:xfrm>
              <a:off x="5366358" y="3177100"/>
              <a:ext cx="882212" cy="1092028"/>
            </a:xfrm>
            <a:prstGeom prst="rect">
              <a:avLst/>
            </a:prstGeom>
          </p:spPr>
        </p:pic>
        <p:sp>
          <p:nvSpPr>
            <p:cNvPr id="30" name="文字方塊 29"/>
            <p:cNvSpPr txBox="1"/>
            <p:nvPr/>
          </p:nvSpPr>
          <p:spPr>
            <a:xfrm>
              <a:off x="5281165" y="4285776"/>
              <a:ext cx="1320534" cy="733004"/>
            </a:xfrm>
            <a:prstGeom prst="rect">
              <a:avLst/>
            </a:prstGeom>
            <a:noFill/>
          </p:spPr>
          <p:txBody>
            <a:bodyPr wrap="none" rtlCol="0">
              <a:spAutoFit/>
            </a:bodyPr>
            <a:lstStyle/>
            <a:p>
              <a:pPr algn="ctr"/>
              <a:r>
                <a:rPr lang="en-US" altLang="zh-TW" sz="1100" b="1" dirty="0" smtClean="0">
                  <a:latin typeface="微軟正黑體" panose="020B0604030504040204" pitchFamily="34" charset="-120"/>
                  <a:ea typeface="微軟正黑體" panose="020B0604030504040204" pitchFamily="34" charset="-120"/>
                </a:rPr>
                <a:t>Radius Sever</a:t>
              </a:r>
            </a:p>
            <a:p>
              <a:pPr algn="ctr"/>
              <a:r>
                <a:rPr lang="en-US" altLang="zh-TW" sz="1000" dirty="0" smtClean="0">
                  <a:latin typeface="微軟正黑體" panose="020B0604030504040204" pitchFamily="34" charset="-120"/>
                  <a:ea typeface="微軟正黑體" panose="020B0604030504040204" pitchFamily="34" charset="-120"/>
                </a:rPr>
                <a:t>(</a:t>
              </a:r>
              <a:r>
                <a:rPr lang="zh-TW" altLang="en-US" sz="1000" dirty="0" smtClean="0">
                  <a:latin typeface="微軟正黑體" panose="020B0604030504040204" pitchFamily="34" charset="-120"/>
                  <a:ea typeface="微軟正黑體" panose="020B0604030504040204" pitchFamily="34" charset="-120"/>
                </a:rPr>
                <a:t>東</a:t>
              </a:r>
              <a:r>
                <a:rPr lang="zh-TW" altLang="en-US" sz="1000" dirty="0">
                  <a:latin typeface="微軟正黑體" panose="020B0604030504040204" pitchFamily="34" charset="-120"/>
                  <a:ea typeface="微軟正黑體" panose="020B0604030504040204" pitchFamily="34" charset="-120"/>
                </a:rPr>
                <a:t>華</a:t>
              </a:r>
              <a:r>
                <a:rPr lang="zh-TW" altLang="en-US" sz="1000" dirty="0" smtClean="0">
                  <a:latin typeface="微軟正黑體" panose="020B0604030504040204" pitchFamily="34" charset="-120"/>
                  <a:ea typeface="微軟正黑體" panose="020B0604030504040204" pitchFamily="34" charset="-120"/>
                </a:rPr>
                <a:t>大學</a:t>
              </a:r>
              <a:r>
                <a:rPr lang="en-US" altLang="zh-TW" sz="1000" dirty="0" smtClean="0">
                  <a:latin typeface="微軟正黑體" panose="020B0604030504040204" pitchFamily="34" charset="-120"/>
                  <a:ea typeface="微軟正黑體" panose="020B0604030504040204" pitchFamily="34" charset="-120"/>
                </a:rPr>
                <a:t>)</a:t>
              </a:r>
              <a:br>
                <a:rPr lang="en-US" altLang="zh-TW" sz="1000" dirty="0" smtClean="0">
                  <a:latin typeface="微軟正黑體" panose="020B0604030504040204" pitchFamily="34" charset="-120"/>
                  <a:ea typeface="微軟正黑體" panose="020B0604030504040204" pitchFamily="34" charset="-120"/>
                </a:rPr>
              </a:br>
              <a:r>
                <a:rPr lang="en-US" altLang="zh-TW" sz="1000" dirty="0" smtClean="0">
                  <a:latin typeface="微軟正黑體" panose="020B0604030504040204" pitchFamily="34" charset="-120"/>
                  <a:ea typeface="微軟正黑體" panose="020B0604030504040204" pitchFamily="34" charset="-120"/>
                </a:rPr>
                <a:t>ndhu.edu.tw</a:t>
              </a:r>
            </a:p>
          </p:txBody>
        </p:sp>
      </p:grpSp>
      <p:sp>
        <p:nvSpPr>
          <p:cNvPr id="31" name="左-右雙向箭號 30"/>
          <p:cNvSpPr/>
          <p:nvPr/>
        </p:nvSpPr>
        <p:spPr>
          <a:xfrm rot="16200000" flipV="1">
            <a:off x="6256234" y="3847475"/>
            <a:ext cx="675635" cy="221830"/>
          </a:xfrm>
          <a:prstGeom prst="lef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TW" sz="1100" dirty="0" smtClean="0"/>
              <a:t>VPN</a:t>
            </a:r>
            <a:endParaRPr lang="en-US" altLang="zh-TW" dirty="0" smtClean="0"/>
          </a:p>
        </p:txBody>
      </p:sp>
      <p:grpSp>
        <p:nvGrpSpPr>
          <p:cNvPr id="33" name="群組 32"/>
          <p:cNvGrpSpPr/>
          <p:nvPr/>
        </p:nvGrpSpPr>
        <p:grpSpPr>
          <a:xfrm flipH="1">
            <a:off x="7157226" y="5010784"/>
            <a:ext cx="487401" cy="401345"/>
            <a:chOff x="3326209" y="1110118"/>
            <a:chExt cx="860619" cy="732077"/>
          </a:xfrm>
        </p:grpSpPr>
        <p:pic>
          <p:nvPicPr>
            <p:cNvPr id="34"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79044" y="1110118"/>
              <a:ext cx="607784" cy="587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26209" y="1211511"/>
              <a:ext cx="483352" cy="630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cxnSp>
        <p:nvCxnSpPr>
          <p:cNvPr id="40" name="直線單箭頭接點 39"/>
          <p:cNvCxnSpPr/>
          <p:nvPr/>
        </p:nvCxnSpPr>
        <p:spPr>
          <a:xfrm>
            <a:off x="2905969" y="3689037"/>
            <a:ext cx="0" cy="431616"/>
          </a:xfrm>
          <a:prstGeom prst="straightConnector1">
            <a:avLst/>
          </a:prstGeom>
          <a:ln w="28575">
            <a:headEnd type="arrow"/>
            <a:tailEnd type="arrow"/>
          </a:ln>
        </p:spPr>
        <p:style>
          <a:lnRef idx="2">
            <a:schemeClr val="dk1"/>
          </a:lnRef>
          <a:fillRef idx="0">
            <a:schemeClr val="dk1"/>
          </a:fillRef>
          <a:effectRef idx="1">
            <a:schemeClr val="dk1"/>
          </a:effectRef>
          <a:fontRef idx="minor">
            <a:schemeClr val="tx1"/>
          </a:fontRef>
        </p:style>
      </p:cxnSp>
      <p:sp>
        <p:nvSpPr>
          <p:cNvPr id="41" name="文字方塊 40"/>
          <p:cNvSpPr txBox="1"/>
          <p:nvPr/>
        </p:nvSpPr>
        <p:spPr>
          <a:xfrm>
            <a:off x="7066541" y="4647351"/>
            <a:ext cx="1485158" cy="276999"/>
          </a:xfrm>
          <a:prstGeom prst="rect">
            <a:avLst/>
          </a:prstGeom>
          <a:noFill/>
        </p:spPr>
        <p:txBody>
          <a:bodyPr wrap="square" rtlCol="0">
            <a:spAutoFit/>
          </a:bodyPr>
          <a:lstStyle/>
          <a:p>
            <a:r>
              <a:rPr lang="en-US" altLang="zh-TW" sz="1200" b="1" dirty="0" err="1" smtClean="0">
                <a:hlinkClick r:id="rId7"/>
              </a:rPr>
              <a:t>UserID</a:t>
            </a:r>
            <a:r>
              <a:rPr lang="en-US" altLang="zh-TW" sz="1200" b="1" dirty="0" smtClean="0"/>
              <a:t> </a:t>
            </a:r>
            <a:endParaRPr lang="zh-TW" altLang="en-US" sz="1200" b="1" dirty="0"/>
          </a:p>
        </p:txBody>
      </p:sp>
      <p:sp>
        <p:nvSpPr>
          <p:cNvPr id="4" name="矩形 3"/>
          <p:cNvSpPr/>
          <p:nvPr/>
        </p:nvSpPr>
        <p:spPr>
          <a:xfrm>
            <a:off x="2739" y="850448"/>
            <a:ext cx="7505018" cy="461665"/>
          </a:xfrm>
          <a:prstGeom prst="rect">
            <a:avLst/>
          </a:prstGeom>
        </p:spPr>
        <p:txBody>
          <a:bodyPr wrap="square">
            <a:spAutoFit/>
          </a:bodyPr>
          <a:lstStyle/>
          <a:p>
            <a:r>
              <a:rPr lang="en-US" altLang="zh-TW" sz="2400" b="1" dirty="0">
                <a:latin typeface="微軟正黑體" panose="020B0604030504040204" pitchFamily="34" charset="-120"/>
                <a:ea typeface="微軟正黑體" panose="020B0604030504040204" pitchFamily="34" charset="-120"/>
              </a:rPr>
              <a:t>EAP-802.1X</a:t>
            </a:r>
            <a:r>
              <a:rPr lang="zh-TW" altLang="en-US" sz="2400" b="1" dirty="0">
                <a:latin typeface="微軟正黑體" panose="020B0604030504040204" pitchFamily="34" charset="-120"/>
                <a:ea typeface="微軟正黑體" panose="020B0604030504040204" pitchFamily="34" charset="-120"/>
              </a:rPr>
              <a:t>常見</a:t>
            </a:r>
            <a:r>
              <a:rPr lang="zh-TW" altLang="en-US" sz="2400" b="1" dirty="0" smtClean="0">
                <a:latin typeface="微軟正黑體" panose="020B0604030504040204" pitchFamily="34" charset="-120"/>
                <a:ea typeface="微軟正黑體" panose="020B0604030504040204" pitchFamily="34" charset="-120"/>
              </a:rPr>
              <a:t>問題</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a:solidFill>
                  <a:srgbClr val="FF0000"/>
                </a:solidFill>
                <a:latin typeface="微軟正黑體" panose="020B0604030504040204" pitchFamily="34" charset="-120"/>
                <a:ea typeface="微軟正黑體" panose="020B0604030504040204" pitchFamily="34" charset="-120"/>
              </a:rPr>
              <a:t>跨校</a:t>
            </a:r>
            <a:r>
              <a:rPr lang="zh-TW" altLang="en-US" sz="2400" b="1" dirty="0" smtClean="0">
                <a:latin typeface="微軟正黑體" panose="020B0604030504040204" pitchFamily="34" charset="-120"/>
                <a:ea typeface="微軟正黑體" panose="020B0604030504040204" pitchFamily="34" charset="-120"/>
              </a:rPr>
              <a:t>驗證</a:t>
            </a:r>
            <a:r>
              <a:rPr lang="zh-TW" altLang="en-US" sz="2400" b="1" dirty="0" smtClean="0">
                <a:solidFill>
                  <a:srgbClr val="FF0000"/>
                </a:solidFill>
                <a:latin typeface="微軟正黑體" panose="020B0604030504040204" pitchFamily="34" charset="-120"/>
                <a:ea typeface="微軟正黑體" panose="020B0604030504040204" pitchFamily="34" charset="-120"/>
              </a:rPr>
              <a:t>沒有</a:t>
            </a:r>
            <a:r>
              <a:rPr lang="en-US" altLang="zh-TW" sz="2400" b="1" dirty="0">
                <a:latin typeface="微軟正黑體" panose="020B0604030504040204" pitchFamily="34" charset="-120"/>
                <a:ea typeface="微軟正黑體" panose="020B0604030504040204" pitchFamily="34" charset="-120"/>
              </a:rPr>
              <a:t>Realm</a:t>
            </a:r>
            <a:r>
              <a:rPr lang="zh-TW" altLang="en-US" sz="2400" b="1" dirty="0" smtClean="0">
                <a:latin typeface="微軟正黑體" panose="020B0604030504040204" pitchFamily="34" charset="-120"/>
                <a:ea typeface="微軟正黑體" panose="020B0604030504040204" pitchFamily="34" charset="-120"/>
              </a:rPr>
              <a:t>認證</a:t>
            </a:r>
            <a:r>
              <a:rPr lang="en-US" altLang="zh-TW" sz="2400" b="1" dirty="0" smtClean="0">
                <a:latin typeface="微軟正黑體" panose="020B0604030504040204" pitchFamily="34" charset="-120"/>
                <a:ea typeface="微軟正黑體" panose="020B0604030504040204" pitchFamily="34" charset="-120"/>
              </a:rPr>
              <a:t>Reject</a:t>
            </a:r>
            <a:endParaRPr lang="en-US" altLang="zh-TW" sz="2400" b="1" dirty="0">
              <a:latin typeface="微軟正黑體" panose="020B0604030504040204" pitchFamily="34" charset="-120"/>
              <a:ea typeface="微軟正黑體" panose="020B0604030504040204" pitchFamily="34" charset="-120"/>
            </a:endParaRPr>
          </a:p>
        </p:txBody>
      </p:sp>
      <p:sp>
        <p:nvSpPr>
          <p:cNvPr id="32" name="十字形 31"/>
          <p:cNvSpPr/>
          <p:nvPr/>
        </p:nvSpPr>
        <p:spPr bwMode="auto">
          <a:xfrm rot="2700000">
            <a:off x="7146904" y="4691176"/>
            <a:ext cx="548597" cy="548597"/>
          </a:xfrm>
          <a:prstGeom prst="plus">
            <a:avLst>
              <a:gd name="adj" fmla="val 44802"/>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874355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3.05556E-6 4.81481E-6 C -3.05556E-6 -0.04121 -3.05556E-6 -0.21019 -3.05556E-6 -0.25024 C 0.00052 -0.28797 0.0033 -0.26806 0.00434 -0.27084 C 0.00521 -0.27315 0.00521 0.00208 0.00556 -0.00301 " pathEditMode="relative" rAng="0" ptsTypes="AAAA">
                                      <p:cBhvr>
                                        <p:cTn id="6" dur="7000" fill="hold"/>
                                        <p:tgtEl>
                                          <p:spTgt spid="41"/>
                                        </p:tgtEl>
                                        <p:attrNameLst>
                                          <p:attrName>ppt_x</p:attrName>
                                          <p:attrName>ppt_y</p:attrName>
                                        </p:attrNameLst>
                                      </p:cBhvr>
                                      <p:rCtr x="278" y="-13704"/>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3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投影片編號版面配置區 3"/>
          <p:cNvSpPr>
            <a:spLocks noGrp="1"/>
          </p:cNvSpPr>
          <p:nvPr>
            <p:ph type="sldNum" sz="quarter" idx="11"/>
          </p:nvPr>
        </p:nvSpPr>
        <p:spPr>
          <a:noFill/>
        </p:spPr>
        <p:txBody>
          <a:bodyPr/>
          <a:lstStyle/>
          <a:p>
            <a:fld id="{46E1DD32-72E8-448D-B98C-F1FF8D69EB8C}" type="slidenum">
              <a:rPr lang="zh-TW" altLang="en-US">
                <a:latin typeface="Arial" charset="0"/>
              </a:rPr>
              <a:pPr/>
              <a:t>12</a:t>
            </a:fld>
            <a:endParaRPr lang="en-US" altLang="zh-TW">
              <a:latin typeface="Arial" charset="0"/>
            </a:endParaRPr>
          </a:p>
        </p:txBody>
      </p:sp>
      <p:sp>
        <p:nvSpPr>
          <p:cNvPr id="6" name="標題 1"/>
          <p:cNvSpPr>
            <a:spLocks noGrp="1"/>
          </p:cNvSpPr>
          <p:nvPr>
            <p:ph type="title"/>
          </p:nvPr>
        </p:nvSpPr>
        <p:spPr>
          <a:xfrm>
            <a:off x="457200" y="228600"/>
            <a:ext cx="8274050" cy="460375"/>
          </a:xfrm>
        </p:spPr>
        <p:txBody>
          <a:bodyPr/>
          <a:lstStyle/>
          <a:p>
            <a:r>
              <a:rPr lang="zh-TW" altLang="en-US" dirty="0">
                <a:latin typeface="微軟正黑體" panose="020B0604030504040204" pitchFamily="34" charset="-120"/>
                <a:ea typeface="微軟正黑體" panose="020B0604030504040204" pitchFamily="34" charset="-120"/>
              </a:rPr>
              <a:t>加入</a:t>
            </a:r>
            <a:r>
              <a:rPr lang="en-US" altLang="zh-TW" dirty="0" err="1">
                <a:latin typeface="微軟正黑體" panose="020B0604030504040204" pitchFamily="34" charset="-120"/>
                <a:ea typeface="微軟正黑體" panose="020B0604030504040204" pitchFamily="34" charset="-120"/>
              </a:rPr>
              <a:t>eduroam</a:t>
            </a:r>
            <a:r>
              <a:rPr lang="zh-TW" altLang="en-US" dirty="0">
                <a:latin typeface="微軟正黑體" panose="020B0604030504040204" pitchFamily="34" charset="-120"/>
                <a:ea typeface="微軟正黑體" panose="020B0604030504040204" pitchFamily="34" charset="-120"/>
              </a:rPr>
              <a:t>建置</a:t>
            </a:r>
            <a:endParaRPr lang="zh-TW" altLang="en-US" dirty="0"/>
          </a:p>
        </p:txBody>
      </p:sp>
      <p:sp>
        <p:nvSpPr>
          <p:cNvPr id="8" name="矩形 7"/>
          <p:cNvSpPr/>
          <p:nvPr/>
        </p:nvSpPr>
        <p:spPr>
          <a:xfrm>
            <a:off x="-1256952" y="836712"/>
            <a:ext cx="6484596" cy="461665"/>
          </a:xfrm>
          <a:prstGeom prst="rect">
            <a:avLst/>
          </a:prstGeom>
        </p:spPr>
        <p:txBody>
          <a:bodyPr wrap="none">
            <a:spAutoFit/>
          </a:bodyPr>
          <a:lstStyle/>
          <a:p>
            <a:pPr lvl="3"/>
            <a:r>
              <a:rPr lang="en-US" altLang="zh-TW" sz="2400" b="1" dirty="0">
                <a:latin typeface="微軟正黑體" panose="020B0604030504040204" pitchFamily="34" charset="-120"/>
                <a:ea typeface="微軟正黑體" panose="020B0604030504040204" pitchFamily="34" charset="-120"/>
              </a:rPr>
              <a:t>EAP-802.1X</a:t>
            </a:r>
            <a:r>
              <a:rPr lang="zh-TW" altLang="en-US" sz="2400" b="1" dirty="0">
                <a:latin typeface="微軟正黑體" panose="020B0604030504040204" pitchFamily="34" charset="-120"/>
                <a:ea typeface="微軟正黑體" panose="020B0604030504040204" pitchFamily="34" charset="-120"/>
              </a:rPr>
              <a:t>常見</a:t>
            </a:r>
            <a:r>
              <a:rPr lang="zh-TW" altLang="en-US" sz="2400" b="1" dirty="0" smtClean="0">
                <a:latin typeface="微軟正黑體" panose="020B0604030504040204" pitchFamily="34" charset="-120"/>
                <a:ea typeface="微軟正黑體" panose="020B0604030504040204" pitchFamily="34" charset="-120"/>
              </a:rPr>
              <a:t>問題</a:t>
            </a:r>
            <a:r>
              <a:rPr lang="en-US" altLang="zh-TW" sz="2400" b="1" dirty="0" smtClean="0">
                <a:latin typeface="微軟正黑體" panose="020B0604030504040204" pitchFamily="34" charset="-120"/>
                <a:ea typeface="微軟正黑體" panose="020B0604030504040204" pitchFamily="34" charset="-120"/>
              </a:rPr>
              <a:t>-EAP</a:t>
            </a:r>
            <a:r>
              <a:rPr lang="zh-TW" altLang="en-US" sz="2400" b="1" dirty="0" smtClean="0">
                <a:latin typeface="微軟正黑體" panose="020B0604030504040204" pitchFamily="34" charset="-120"/>
                <a:ea typeface="微軟正黑體" panose="020B0604030504040204" pitchFamily="34" charset="-120"/>
              </a:rPr>
              <a:t>驗證問題</a:t>
            </a:r>
            <a:endParaRPr lang="en-US" altLang="zh-TW" sz="2400" b="1" dirty="0">
              <a:latin typeface="微軟正黑體" panose="020B0604030504040204" pitchFamily="34" charset="-120"/>
              <a:ea typeface="微軟正黑體" panose="020B0604030504040204" pitchFamily="34" charset="-120"/>
            </a:endParaRPr>
          </a:p>
        </p:txBody>
      </p:sp>
      <p:grpSp>
        <p:nvGrpSpPr>
          <p:cNvPr id="2" name="群組 1"/>
          <p:cNvGrpSpPr/>
          <p:nvPr/>
        </p:nvGrpSpPr>
        <p:grpSpPr>
          <a:xfrm>
            <a:off x="1979712" y="1772816"/>
            <a:ext cx="4824535" cy="4260611"/>
            <a:chOff x="1403647" y="1472644"/>
            <a:chExt cx="4824535" cy="4260611"/>
          </a:xfrm>
        </p:grpSpPr>
        <p:grpSp>
          <p:nvGrpSpPr>
            <p:cNvPr id="31" name="群組 30"/>
            <p:cNvGrpSpPr/>
            <p:nvPr/>
          </p:nvGrpSpPr>
          <p:grpSpPr>
            <a:xfrm>
              <a:off x="1403647" y="1472644"/>
              <a:ext cx="4824535" cy="4260611"/>
              <a:chOff x="4012680" y="188641"/>
              <a:chExt cx="3183706" cy="2811573"/>
            </a:xfrm>
          </p:grpSpPr>
          <p:sp>
            <p:nvSpPr>
              <p:cNvPr id="32" name="圓角矩形 31"/>
              <p:cNvSpPr/>
              <p:nvPr/>
            </p:nvSpPr>
            <p:spPr>
              <a:xfrm>
                <a:off x="4065020" y="188641"/>
                <a:ext cx="3131366" cy="2811573"/>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TW" altLang="en-US"/>
              </a:p>
            </p:txBody>
          </p:sp>
          <p:sp>
            <p:nvSpPr>
              <p:cNvPr id="60" name="文字方塊 59"/>
              <p:cNvSpPr txBox="1"/>
              <p:nvPr/>
            </p:nvSpPr>
            <p:spPr>
              <a:xfrm>
                <a:off x="6312667" y="2450783"/>
                <a:ext cx="695200" cy="172636"/>
              </a:xfrm>
              <a:prstGeom prst="rect">
                <a:avLst/>
              </a:prstGeom>
              <a:noFill/>
            </p:spPr>
            <p:txBody>
              <a:bodyPr wrap="none" rtlCol="0">
                <a:spAutoFit/>
              </a:bodyPr>
              <a:lstStyle/>
              <a:p>
                <a:pPr algn="ctr"/>
                <a:r>
                  <a:rPr lang="en-US" altLang="zh-TW" sz="1100" b="1" dirty="0" smtClean="0">
                    <a:latin typeface="微軟正黑體" panose="020B0604030504040204" pitchFamily="34" charset="-120"/>
                    <a:ea typeface="微軟正黑體" panose="020B0604030504040204" pitchFamily="34" charset="-120"/>
                  </a:rPr>
                  <a:t>Radius Sever</a:t>
                </a:r>
              </a:p>
            </p:txBody>
          </p:sp>
          <p:pic>
            <p:nvPicPr>
              <p:cNvPr id="4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2303" y="504990"/>
                <a:ext cx="160252" cy="425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 name="圖片 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37497" y="520644"/>
                <a:ext cx="626462" cy="452195"/>
              </a:xfrm>
              <a:prstGeom prst="rect">
                <a:avLst/>
              </a:prstGeom>
            </p:spPr>
          </p:pic>
          <p:cxnSp>
            <p:nvCxnSpPr>
              <p:cNvPr id="51" name="直線單箭頭接點 50"/>
              <p:cNvCxnSpPr/>
              <p:nvPr/>
            </p:nvCxnSpPr>
            <p:spPr>
              <a:xfrm flipH="1">
                <a:off x="5556205" y="717954"/>
                <a:ext cx="621581" cy="4822"/>
              </a:xfrm>
              <a:prstGeom prst="straightConnector1">
                <a:avLst/>
              </a:prstGeom>
              <a:ln w="19050">
                <a:headEnd type="arrow"/>
                <a:tailEnd type="arrow"/>
              </a:ln>
            </p:spPr>
            <p:style>
              <a:lnRef idx="2">
                <a:schemeClr val="dk1"/>
              </a:lnRef>
              <a:fillRef idx="0">
                <a:schemeClr val="dk1"/>
              </a:fillRef>
              <a:effectRef idx="1">
                <a:schemeClr val="dk1"/>
              </a:effectRef>
              <a:fontRef idx="minor">
                <a:schemeClr val="tx1"/>
              </a:fontRef>
            </p:style>
          </p:cxnSp>
          <p:cxnSp>
            <p:nvCxnSpPr>
              <p:cNvPr id="52" name="直線單箭頭接點 51"/>
              <p:cNvCxnSpPr/>
              <p:nvPr/>
            </p:nvCxnSpPr>
            <p:spPr>
              <a:xfrm flipH="1" flipV="1">
                <a:off x="6722086" y="1408047"/>
                <a:ext cx="17192" cy="341424"/>
              </a:xfrm>
              <a:prstGeom prst="straightConnector1">
                <a:avLst/>
              </a:prstGeom>
              <a:ln w="19050">
                <a:headEnd type="arrow"/>
                <a:tailEnd type="arrow"/>
              </a:ln>
            </p:spPr>
            <p:style>
              <a:lnRef idx="2">
                <a:schemeClr val="dk1"/>
              </a:lnRef>
              <a:fillRef idx="0">
                <a:schemeClr val="dk1"/>
              </a:fillRef>
              <a:effectRef idx="1">
                <a:schemeClr val="dk1"/>
              </a:effectRef>
              <a:fontRef idx="minor">
                <a:schemeClr val="tx1"/>
              </a:fontRef>
            </p:style>
          </p:cxnSp>
          <p:grpSp>
            <p:nvGrpSpPr>
              <p:cNvPr id="53" name="群組 52"/>
              <p:cNvGrpSpPr/>
              <p:nvPr/>
            </p:nvGrpSpPr>
            <p:grpSpPr>
              <a:xfrm>
                <a:off x="4288039" y="589715"/>
                <a:ext cx="494238" cy="380334"/>
                <a:chOff x="3430643" y="1086998"/>
                <a:chExt cx="819562" cy="630684"/>
              </a:xfrm>
            </p:grpSpPr>
            <p:pic>
              <p:nvPicPr>
                <p:cNvPr id="57"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42421" y="1086998"/>
                  <a:ext cx="607784" cy="587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30643" y="1086998"/>
                  <a:ext cx="483352" cy="630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54" name="文字方塊 53"/>
              <p:cNvSpPr txBox="1"/>
              <p:nvPr/>
            </p:nvSpPr>
            <p:spPr>
              <a:xfrm>
                <a:off x="6405126" y="1041797"/>
                <a:ext cx="576723" cy="172636"/>
              </a:xfrm>
              <a:prstGeom prst="rect">
                <a:avLst/>
              </a:prstGeom>
              <a:noFill/>
            </p:spPr>
            <p:txBody>
              <a:bodyPr wrap="none" rtlCol="0">
                <a:spAutoFit/>
              </a:bodyPr>
              <a:lstStyle/>
              <a:p>
                <a:pPr algn="ctr"/>
                <a:r>
                  <a:rPr lang="en-US" altLang="zh-TW" sz="1100" b="1" dirty="0" smtClean="0">
                    <a:latin typeface="微軟正黑體" panose="020B0604030504040204" pitchFamily="34" charset="-120"/>
                    <a:ea typeface="微軟正黑體" panose="020B0604030504040204" pitchFamily="34" charset="-120"/>
                  </a:rPr>
                  <a:t>Controller</a:t>
                </a:r>
              </a:p>
            </p:txBody>
          </p:sp>
          <p:sp>
            <p:nvSpPr>
              <p:cNvPr id="55" name="文字方塊 54"/>
              <p:cNvSpPr txBox="1"/>
              <p:nvPr/>
            </p:nvSpPr>
            <p:spPr>
              <a:xfrm>
                <a:off x="4012680" y="991594"/>
                <a:ext cx="1129332" cy="284342"/>
              </a:xfrm>
              <a:prstGeom prst="rect">
                <a:avLst/>
              </a:prstGeom>
              <a:noFill/>
            </p:spPr>
            <p:txBody>
              <a:bodyPr wrap="square" rtlCol="0">
                <a:spAutoFit/>
              </a:bodyPr>
              <a:lstStyle/>
              <a:p>
                <a:pPr algn="ctr"/>
                <a:r>
                  <a:rPr lang="en-US" altLang="zh-TW" sz="1100" dirty="0" smtClean="0">
                    <a:latin typeface="微軟正黑體" panose="020B0604030504040204" pitchFamily="34" charset="-120"/>
                    <a:ea typeface="微軟正黑體" panose="020B0604030504040204" pitchFamily="34" charset="-120"/>
                  </a:rPr>
                  <a:t>A</a:t>
                </a:r>
                <a:r>
                  <a:rPr lang="zh-TW" altLang="en-US" sz="1100" dirty="0" smtClean="0">
                    <a:latin typeface="微軟正黑體" panose="020B0604030504040204" pitchFamily="34" charset="-120"/>
                    <a:ea typeface="微軟正黑體" panose="020B0604030504040204" pitchFamily="34" charset="-120"/>
                  </a:rPr>
                  <a:t>學校</a:t>
                </a:r>
                <a:r>
                  <a:rPr lang="en-US" altLang="zh-TW" sz="1100" dirty="0" smtClean="0">
                    <a:latin typeface="微軟正黑體" panose="020B0604030504040204" pitchFamily="34" charset="-120"/>
                    <a:ea typeface="微軟正黑體" panose="020B0604030504040204" pitchFamily="34" charset="-120"/>
                  </a:rPr>
                  <a:t/>
                </a:r>
                <a:br>
                  <a:rPr lang="en-US" altLang="zh-TW" sz="1100" dirty="0" smtClean="0">
                    <a:latin typeface="微軟正黑體" panose="020B0604030504040204" pitchFamily="34" charset="-120"/>
                    <a:ea typeface="微軟正黑體" panose="020B0604030504040204" pitchFamily="34" charset="-120"/>
                  </a:rPr>
                </a:br>
                <a:r>
                  <a:rPr lang="zh-TW" altLang="en-US" sz="1100" dirty="0" smtClean="0">
                    <a:latin typeface="微軟正黑體" panose="020B0604030504040204" pitchFamily="34" charset="-120"/>
                    <a:ea typeface="微軟正黑體" panose="020B0604030504040204" pitchFamily="34" charset="-120"/>
                  </a:rPr>
                  <a:t>使用者</a:t>
                </a:r>
                <a:endParaRPr lang="zh-TW" altLang="en-US" sz="1100" dirty="0">
                  <a:latin typeface="微軟正黑體" panose="020B0604030504040204" pitchFamily="34" charset="-120"/>
                  <a:ea typeface="微軟正黑體" panose="020B0604030504040204" pitchFamily="34" charset="-120"/>
                </a:endParaRPr>
              </a:p>
            </p:txBody>
          </p:sp>
          <p:sp>
            <p:nvSpPr>
              <p:cNvPr id="56" name="文字方塊 55"/>
              <p:cNvSpPr txBox="1"/>
              <p:nvPr/>
            </p:nvSpPr>
            <p:spPr>
              <a:xfrm>
                <a:off x="4133535" y="1312263"/>
                <a:ext cx="3060848" cy="304652"/>
              </a:xfrm>
              <a:prstGeom prst="rect">
                <a:avLst/>
              </a:prstGeom>
              <a:noFill/>
            </p:spPr>
            <p:txBody>
              <a:bodyPr wrap="square" rtlCol="0">
                <a:spAutoFit/>
              </a:bodyPr>
              <a:lstStyle/>
              <a:p>
                <a:pPr algn="ctr"/>
                <a:r>
                  <a:rPr lang="en-US" altLang="zh-TW" sz="1200" b="1" dirty="0" smtClean="0">
                    <a:solidFill>
                      <a:srgbClr val="FF0000"/>
                    </a:solidFill>
                    <a:latin typeface="微軟正黑體" panose="020B0604030504040204" pitchFamily="34" charset="-120"/>
                    <a:ea typeface="微軟正黑體" panose="020B0604030504040204" pitchFamily="34" charset="-120"/>
                  </a:rPr>
                  <a:t>EAP</a:t>
                </a:r>
                <a:r>
                  <a:rPr lang="zh-TW" altLang="en-US" sz="1200" b="1" dirty="0" smtClean="0">
                    <a:solidFill>
                      <a:srgbClr val="FF0000"/>
                    </a:solidFill>
                    <a:latin typeface="微軟正黑體" panose="020B0604030504040204" pitchFamily="34" charset="-120"/>
                    <a:ea typeface="微軟正黑體" panose="020B0604030504040204" pitchFamily="34" charset="-120"/>
                  </a:rPr>
                  <a:t>方式：</a:t>
                </a:r>
                <a:r>
                  <a:rPr lang="en-US" altLang="zh-TW" sz="1200" b="1" dirty="0" smtClean="0">
                    <a:solidFill>
                      <a:srgbClr val="FF0000"/>
                    </a:solidFill>
                    <a:latin typeface="微軟正黑體" panose="020B0604030504040204" pitchFamily="34" charset="-120"/>
                    <a:ea typeface="微軟正黑體" panose="020B0604030504040204" pitchFamily="34" charset="-120"/>
                  </a:rPr>
                  <a:t> PEAP</a:t>
                </a:r>
              </a:p>
              <a:p>
                <a:pPr algn="ctr"/>
                <a:r>
                  <a:rPr lang="zh-TW" altLang="en-US" sz="1200" b="1" dirty="0" smtClean="0">
                    <a:solidFill>
                      <a:srgbClr val="FF0000"/>
                    </a:solidFill>
                    <a:latin typeface="微軟正黑體" panose="020B0604030504040204" pitchFamily="34" charset="-120"/>
                    <a:ea typeface="微軟正黑體" panose="020B0604030504040204" pitchFamily="34" charset="-120"/>
                  </a:rPr>
                  <a:t>第二道加</a:t>
                </a:r>
                <a:r>
                  <a:rPr lang="zh-TW" altLang="en-US" sz="1200" b="1" dirty="0">
                    <a:solidFill>
                      <a:srgbClr val="FF0000"/>
                    </a:solidFill>
                    <a:latin typeface="微軟正黑體" panose="020B0604030504040204" pitchFamily="34" charset="-120"/>
                    <a:ea typeface="微軟正黑體" panose="020B0604030504040204" pitchFamily="34" charset="-120"/>
                  </a:rPr>
                  <a:t>密</a:t>
                </a:r>
                <a:r>
                  <a:rPr lang="zh-TW" altLang="en-US" sz="1200" b="1" dirty="0" smtClean="0">
                    <a:solidFill>
                      <a:srgbClr val="FF0000"/>
                    </a:solidFill>
                    <a:latin typeface="微軟正黑體" panose="020B0604030504040204" pitchFamily="34" charset="-120"/>
                    <a:ea typeface="微軟正黑體" panose="020B0604030504040204" pitchFamily="34" charset="-120"/>
                  </a:rPr>
                  <a:t>方式：</a:t>
                </a:r>
                <a:r>
                  <a:rPr lang="en-US" altLang="zh-TW" sz="1200" b="1" dirty="0" smtClean="0">
                    <a:solidFill>
                      <a:srgbClr val="FF0000"/>
                    </a:solidFill>
                    <a:latin typeface="微軟正黑體" panose="020B0604030504040204" pitchFamily="34" charset="-120"/>
                    <a:ea typeface="微軟正黑體" panose="020B0604030504040204" pitchFamily="34" charset="-120"/>
                  </a:rPr>
                  <a:t>MS-CHAPv2</a:t>
                </a:r>
                <a:endParaRPr lang="zh-TW" altLang="en-US" sz="1200" b="1" dirty="0">
                  <a:solidFill>
                    <a:srgbClr val="FF0000"/>
                  </a:solidFill>
                  <a:latin typeface="微軟正黑體" panose="020B0604030504040204" pitchFamily="34" charset="-120"/>
                  <a:ea typeface="微軟正黑體" panose="020B0604030504040204" pitchFamily="34" charset="-120"/>
                </a:endParaRPr>
              </a:p>
            </p:txBody>
          </p:sp>
        </p:grpSp>
        <p:grpSp>
          <p:nvGrpSpPr>
            <p:cNvPr id="20" name="群組 19"/>
            <p:cNvGrpSpPr/>
            <p:nvPr/>
          </p:nvGrpSpPr>
          <p:grpSpPr>
            <a:xfrm>
              <a:off x="3216843" y="4077073"/>
              <a:ext cx="1066319" cy="1102629"/>
              <a:chOff x="2223519" y="4893455"/>
              <a:chExt cx="1336611" cy="1382125"/>
            </a:xfrm>
          </p:grpSpPr>
          <p:pic>
            <p:nvPicPr>
              <p:cNvPr id="21" name="內容版面配置區 6"/>
              <p:cNvPicPr>
                <a:picLocks noChangeAspect="1"/>
              </p:cNvPicPr>
              <p:nvPr/>
            </p:nvPicPr>
            <p:blipFill rotWithShape="1">
              <a:blip r:embed="rId7">
                <a:extLst>
                  <a:ext uri="{28A0092B-C50C-407E-A947-70E740481C1C}">
                    <a14:useLocalDpi xmlns:a14="http://schemas.microsoft.com/office/drawing/2010/main" val="0"/>
                  </a:ext>
                </a:extLst>
              </a:blip>
              <a:srcRect r="19213"/>
              <a:stretch/>
            </p:blipFill>
            <p:spPr>
              <a:xfrm>
                <a:off x="2253188" y="4893455"/>
                <a:ext cx="882212" cy="1092028"/>
              </a:xfrm>
              <a:prstGeom prst="rect">
                <a:avLst/>
              </a:prstGeom>
            </p:spPr>
          </p:pic>
          <p:grpSp>
            <p:nvGrpSpPr>
              <p:cNvPr id="22" name="群組 21"/>
              <p:cNvGrpSpPr/>
              <p:nvPr/>
            </p:nvGrpSpPr>
            <p:grpSpPr>
              <a:xfrm>
                <a:off x="2223519" y="5364211"/>
                <a:ext cx="1336611" cy="911369"/>
                <a:chOff x="2865470" y="6024132"/>
                <a:chExt cx="1336611" cy="911369"/>
              </a:xfrm>
            </p:grpSpPr>
            <p:pic>
              <p:nvPicPr>
                <p:cNvPr id="23" name="圖片 2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418641" y="6024132"/>
                  <a:ext cx="621272" cy="621272"/>
                </a:xfrm>
                <a:prstGeom prst="rect">
                  <a:avLst/>
                </a:prstGeom>
              </p:spPr>
            </p:pic>
            <p:sp>
              <p:nvSpPr>
                <p:cNvPr id="24" name="文字方塊 23"/>
                <p:cNvSpPr txBox="1"/>
                <p:nvPr/>
              </p:nvSpPr>
              <p:spPr>
                <a:xfrm>
                  <a:off x="2865470" y="6607578"/>
                  <a:ext cx="1336611" cy="327923"/>
                </a:xfrm>
                <a:prstGeom prst="rect">
                  <a:avLst/>
                </a:prstGeom>
                <a:noFill/>
              </p:spPr>
              <p:txBody>
                <a:bodyPr wrap="none" rtlCol="0">
                  <a:spAutoFit/>
                </a:bodyPr>
                <a:lstStyle/>
                <a:p>
                  <a:pPr algn="ctr"/>
                  <a:r>
                    <a:rPr lang="en-US" altLang="zh-TW" sz="1100" b="1" dirty="0" smtClean="0">
                      <a:latin typeface="微軟正黑體" panose="020B0604030504040204" pitchFamily="34" charset="-120"/>
                      <a:ea typeface="微軟正黑體" panose="020B0604030504040204" pitchFamily="34" charset="-120"/>
                    </a:rPr>
                    <a:t>Windows AD</a:t>
                  </a:r>
                  <a:endParaRPr lang="en-US" altLang="zh-TW" sz="1100" b="1" dirty="0">
                    <a:latin typeface="微軟正黑體" panose="020B0604030504040204" pitchFamily="34" charset="-120"/>
                    <a:ea typeface="微軟正黑體" panose="020B0604030504040204" pitchFamily="34" charset="-120"/>
                  </a:endParaRPr>
                </a:p>
              </p:txBody>
            </p:sp>
          </p:grpSp>
        </p:grpSp>
        <p:pic>
          <p:nvPicPr>
            <p:cNvPr id="26" name="內容版面配置區 6"/>
            <p:cNvPicPr>
              <a:picLocks noChangeAspect="1"/>
            </p:cNvPicPr>
            <p:nvPr/>
          </p:nvPicPr>
          <p:blipFill rotWithShape="1">
            <a:blip r:embed="rId7">
              <a:extLst>
                <a:ext uri="{28A0092B-C50C-407E-A947-70E740481C1C}">
                  <a14:useLocalDpi xmlns:a14="http://schemas.microsoft.com/office/drawing/2010/main" val="0"/>
                </a:ext>
              </a:extLst>
            </a:blip>
            <a:srcRect r="19213"/>
            <a:stretch/>
          </p:blipFill>
          <p:spPr>
            <a:xfrm>
              <a:off x="5063853" y="4046896"/>
              <a:ext cx="703810" cy="871196"/>
            </a:xfrm>
            <a:prstGeom prst="rect">
              <a:avLst/>
            </a:prstGeom>
          </p:spPr>
        </p:pic>
      </p:grpSp>
      <p:sp>
        <p:nvSpPr>
          <p:cNvPr id="3" name="矩形 2"/>
          <p:cNvSpPr/>
          <p:nvPr/>
        </p:nvSpPr>
        <p:spPr>
          <a:xfrm>
            <a:off x="1797402" y="1525074"/>
            <a:ext cx="5445968" cy="461665"/>
          </a:xfrm>
          <a:prstGeom prst="rect">
            <a:avLst/>
          </a:prstGeom>
        </p:spPr>
        <p:txBody>
          <a:bodyPr wrap="square">
            <a:spAutoFit/>
          </a:bodyPr>
          <a:lstStyle/>
          <a:p>
            <a:pPr algn="ctr"/>
            <a:r>
              <a:rPr lang="en-US" altLang="zh-TW" sz="2400" b="1" dirty="0">
                <a:latin typeface="微軟正黑體" panose="020B0604030504040204" pitchFamily="34" charset="-120"/>
                <a:ea typeface="微軟正黑體" panose="020B0604030504040204" pitchFamily="34" charset="-120"/>
              </a:rPr>
              <a:t>A</a:t>
            </a:r>
            <a:r>
              <a:rPr lang="zh-TW" altLang="en-US" sz="2400" b="1" dirty="0" smtClean="0">
                <a:latin typeface="微軟正黑體" panose="020B0604030504040204" pitchFamily="34" charset="-120"/>
                <a:ea typeface="微軟正黑體" panose="020B0604030504040204" pitchFamily="34" charset="-120"/>
              </a:rPr>
              <a:t>學校</a:t>
            </a:r>
            <a:endParaRPr lang="zh-TW" altLang="en-US" sz="2400" b="1" dirty="0">
              <a:latin typeface="微軟正黑體" panose="020B0604030504040204" pitchFamily="34" charset="-120"/>
              <a:ea typeface="微軟正黑體" panose="020B0604030504040204" pitchFamily="34" charset="-120"/>
            </a:endParaRPr>
          </a:p>
        </p:txBody>
      </p:sp>
      <p:cxnSp>
        <p:nvCxnSpPr>
          <p:cNvPr id="27" name="直線單箭頭接點 26"/>
          <p:cNvCxnSpPr/>
          <p:nvPr/>
        </p:nvCxnSpPr>
        <p:spPr>
          <a:xfrm flipV="1">
            <a:off x="4814804" y="5000622"/>
            <a:ext cx="650270" cy="10876"/>
          </a:xfrm>
          <a:prstGeom prst="straightConnector1">
            <a:avLst/>
          </a:prstGeom>
          <a:ln w="19050">
            <a:headEnd type="arrow"/>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2691958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投影片編號版面配置區 3"/>
          <p:cNvSpPr>
            <a:spLocks noGrp="1"/>
          </p:cNvSpPr>
          <p:nvPr>
            <p:ph type="sldNum" sz="quarter" idx="11"/>
          </p:nvPr>
        </p:nvSpPr>
        <p:spPr>
          <a:noFill/>
        </p:spPr>
        <p:txBody>
          <a:bodyPr/>
          <a:lstStyle/>
          <a:p>
            <a:fld id="{46E1DD32-72E8-448D-B98C-F1FF8D69EB8C}" type="slidenum">
              <a:rPr lang="zh-TW" altLang="en-US">
                <a:latin typeface="Arial" charset="0"/>
              </a:rPr>
              <a:pPr/>
              <a:t>13</a:t>
            </a:fld>
            <a:endParaRPr lang="en-US" altLang="zh-TW">
              <a:latin typeface="Arial" charset="0"/>
            </a:endParaRPr>
          </a:p>
        </p:txBody>
      </p:sp>
      <p:sp>
        <p:nvSpPr>
          <p:cNvPr id="6" name="標題 1"/>
          <p:cNvSpPr>
            <a:spLocks noGrp="1"/>
          </p:cNvSpPr>
          <p:nvPr>
            <p:ph type="title"/>
          </p:nvPr>
        </p:nvSpPr>
        <p:spPr>
          <a:xfrm>
            <a:off x="457200" y="228600"/>
            <a:ext cx="8274050" cy="460375"/>
          </a:xfrm>
        </p:spPr>
        <p:txBody>
          <a:bodyPr/>
          <a:lstStyle/>
          <a:p>
            <a:r>
              <a:rPr lang="zh-TW" altLang="en-US" dirty="0">
                <a:latin typeface="微軟正黑體" panose="020B0604030504040204" pitchFamily="34" charset="-120"/>
                <a:ea typeface="微軟正黑體" panose="020B0604030504040204" pitchFamily="34" charset="-120"/>
              </a:rPr>
              <a:t>加入</a:t>
            </a:r>
            <a:r>
              <a:rPr lang="en-US" altLang="zh-TW" dirty="0" err="1">
                <a:latin typeface="微軟正黑體" panose="020B0604030504040204" pitchFamily="34" charset="-120"/>
                <a:ea typeface="微軟正黑體" panose="020B0604030504040204" pitchFamily="34" charset="-120"/>
              </a:rPr>
              <a:t>eduroam</a:t>
            </a:r>
            <a:r>
              <a:rPr lang="zh-TW" altLang="en-US" dirty="0">
                <a:latin typeface="微軟正黑體" panose="020B0604030504040204" pitchFamily="34" charset="-120"/>
                <a:ea typeface="微軟正黑體" panose="020B0604030504040204" pitchFamily="34" charset="-120"/>
              </a:rPr>
              <a:t>建置</a:t>
            </a:r>
            <a:endParaRPr lang="zh-TW" altLang="en-US" dirty="0"/>
          </a:p>
        </p:txBody>
      </p:sp>
      <p:sp>
        <p:nvSpPr>
          <p:cNvPr id="8" name="矩形 7"/>
          <p:cNvSpPr/>
          <p:nvPr/>
        </p:nvSpPr>
        <p:spPr>
          <a:xfrm>
            <a:off x="-1256952" y="836712"/>
            <a:ext cx="6484596" cy="461665"/>
          </a:xfrm>
          <a:prstGeom prst="rect">
            <a:avLst/>
          </a:prstGeom>
        </p:spPr>
        <p:txBody>
          <a:bodyPr wrap="none">
            <a:spAutoFit/>
          </a:bodyPr>
          <a:lstStyle/>
          <a:p>
            <a:pPr lvl="3"/>
            <a:r>
              <a:rPr lang="en-US" altLang="zh-TW" sz="2400" b="1" dirty="0">
                <a:latin typeface="微軟正黑體" panose="020B0604030504040204" pitchFamily="34" charset="-120"/>
                <a:ea typeface="微軟正黑體" panose="020B0604030504040204" pitchFamily="34" charset="-120"/>
              </a:rPr>
              <a:t>EAP-802.1X</a:t>
            </a:r>
            <a:r>
              <a:rPr lang="zh-TW" altLang="en-US" sz="2400" b="1" dirty="0">
                <a:latin typeface="微軟正黑體" panose="020B0604030504040204" pitchFamily="34" charset="-120"/>
                <a:ea typeface="微軟正黑體" panose="020B0604030504040204" pitchFamily="34" charset="-120"/>
              </a:rPr>
              <a:t>常見</a:t>
            </a:r>
            <a:r>
              <a:rPr lang="zh-TW" altLang="en-US" sz="2400" b="1" dirty="0" smtClean="0">
                <a:latin typeface="微軟正黑體" panose="020B0604030504040204" pitchFamily="34" charset="-120"/>
                <a:ea typeface="微軟正黑體" panose="020B0604030504040204" pitchFamily="34" charset="-120"/>
              </a:rPr>
              <a:t>問題</a:t>
            </a:r>
            <a:r>
              <a:rPr lang="en-US" altLang="zh-TW" sz="2400" b="1" dirty="0" smtClean="0">
                <a:latin typeface="微軟正黑體" panose="020B0604030504040204" pitchFamily="34" charset="-120"/>
                <a:ea typeface="微軟正黑體" panose="020B0604030504040204" pitchFamily="34" charset="-120"/>
              </a:rPr>
              <a:t>-EAP</a:t>
            </a:r>
            <a:r>
              <a:rPr lang="zh-TW" altLang="en-US" sz="2400" b="1" dirty="0" smtClean="0">
                <a:latin typeface="微軟正黑體" panose="020B0604030504040204" pitchFamily="34" charset="-120"/>
                <a:ea typeface="微軟正黑體" panose="020B0604030504040204" pitchFamily="34" charset="-120"/>
              </a:rPr>
              <a:t>驗證問題</a:t>
            </a:r>
            <a:endParaRPr lang="en-US" altLang="zh-TW" sz="2400" b="1" dirty="0">
              <a:latin typeface="微軟正黑體" panose="020B0604030504040204" pitchFamily="34" charset="-120"/>
              <a:ea typeface="微軟正黑體" panose="020B0604030504040204" pitchFamily="34" charset="-120"/>
            </a:endParaRPr>
          </a:p>
        </p:txBody>
      </p:sp>
      <p:grpSp>
        <p:nvGrpSpPr>
          <p:cNvPr id="7" name="群組 6"/>
          <p:cNvGrpSpPr/>
          <p:nvPr/>
        </p:nvGrpSpPr>
        <p:grpSpPr>
          <a:xfrm>
            <a:off x="2339752" y="1446114"/>
            <a:ext cx="3931815" cy="4966447"/>
            <a:chOff x="2867973" y="188640"/>
            <a:chExt cx="4927326" cy="6223921"/>
          </a:xfrm>
        </p:grpSpPr>
        <p:sp>
          <p:nvSpPr>
            <p:cNvPr id="9" name="圓角矩形 8"/>
            <p:cNvSpPr/>
            <p:nvPr/>
          </p:nvSpPr>
          <p:spPr>
            <a:xfrm>
              <a:off x="3131840" y="3999422"/>
              <a:ext cx="2553760" cy="2413139"/>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TW" altLang="en-US"/>
            </a:p>
          </p:txBody>
        </p:sp>
        <p:sp>
          <p:nvSpPr>
            <p:cNvPr id="10" name="圓角矩形 9"/>
            <p:cNvSpPr/>
            <p:nvPr/>
          </p:nvSpPr>
          <p:spPr>
            <a:xfrm>
              <a:off x="3779912" y="188640"/>
              <a:ext cx="4015387" cy="32799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nvGrpSpPr>
            <p:cNvPr id="11" name="群組 10"/>
            <p:cNvGrpSpPr/>
            <p:nvPr/>
          </p:nvGrpSpPr>
          <p:grpSpPr>
            <a:xfrm>
              <a:off x="6065045" y="4221088"/>
              <a:ext cx="1591066" cy="1353443"/>
              <a:chOff x="3554179" y="-1814350"/>
              <a:chExt cx="1893592" cy="1610787"/>
            </a:xfrm>
          </p:grpSpPr>
          <p:pic>
            <p:nvPicPr>
              <p:cNvPr id="31" name="內容版面配置區 6"/>
              <p:cNvPicPr>
                <a:picLocks noChangeAspect="1"/>
              </p:cNvPicPr>
              <p:nvPr/>
            </p:nvPicPr>
            <p:blipFill rotWithShape="1">
              <a:blip r:embed="rId3">
                <a:extLst>
                  <a:ext uri="{28A0092B-C50C-407E-A947-70E740481C1C}">
                    <a14:useLocalDpi xmlns:a14="http://schemas.microsoft.com/office/drawing/2010/main" val="0"/>
                  </a:ext>
                </a:extLst>
              </a:blip>
              <a:srcRect r="19213"/>
              <a:stretch/>
            </p:blipFill>
            <p:spPr>
              <a:xfrm>
                <a:off x="3554179" y="-1805094"/>
                <a:ext cx="969291" cy="1213565"/>
              </a:xfrm>
              <a:prstGeom prst="rect">
                <a:avLst/>
              </a:prstGeom>
            </p:spPr>
          </p:pic>
          <p:sp>
            <p:nvSpPr>
              <p:cNvPr id="32" name="文字方塊 31"/>
              <p:cNvSpPr txBox="1"/>
              <p:nvPr/>
            </p:nvSpPr>
            <p:spPr>
              <a:xfrm>
                <a:off x="3599171" y="-582273"/>
                <a:ext cx="1848600" cy="378710"/>
              </a:xfrm>
              <a:prstGeom prst="rect">
                <a:avLst/>
              </a:prstGeom>
              <a:noFill/>
            </p:spPr>
            <p:txBody>
              <a:bodyPr wrap="none" rtlCol="0">
                <a:spAutoFit/>
              </a:bodyPr>
              <a:lstStyle/>
              <a:p>
                <a:pPr algn="ctr"/>
                <a:r>
                  <a:rPr lang="en-US" altLang="zh-TW" sz="1050" dirty="0" smtClean="0">
                    <a:latin typeface="微軟正黑體" panose="020B0604030504040204" pitchFamily="34" charset="-120"/>
                    <a:ea typeface="微軟正黑體" panose="020B0604030504040204" pitchFamily="34" charset="-120"/>
                  </a:rPr>
                  <a:t>Roaming Center</a:t>
                </a:r>
                <a:endParaRPr lang="zh-TW" altLang="en-US" sz="1050" dirty="0">
                  <a:solidFill>
                    <a:schemeClr val="bg1"/>
                  </a:solidFill>
                  <a:latin typeface="微軟正黑體" panose="020B0604030504040204" pitchFamily="34" charset="-120"/>
                  <a:ea typeface="微軟正黑體" panose="020B0604030504040204" pitchFamily="34" charset="-120"/>
                </a:endParaRPr>
              </a:p>
            </p:txBody>
          </p:sp>
          <p:pic>
            <p:nvPicPr>
              <p:cNvPr id="33" name="內容版面配置區 6"/>
              <p:cNvPicPr>
                <a:picLocks noChangeAspect="1"/>
              </p:cNvPicPr>
              <p:nvPr/>
            </p:nvPicPr>
            <p:blipFill rotWithShape="1">
              <a:blip r:embed="rId3">
                <a:extLst>
                  <a:ext uri="{28A0092B-C50C-407E-A947-70E740481C1C}">
                    <a14:useLocalDpi xmlns:a14="http://schemas.microsoft.com/office/drawing/2010/main" val="0"/>
                  </a:ext>
                </a:extLst>
              </a:blip>
              <a:srcRect r="19213"/>
              <a:stretch/>
            </p:blipFill>
            <p:spPr>
              <a:xfrm>
                <a:off x="4120155" y="-1814350"/>
                <a:ext cx="969291" cy="1213565"/>
              </a:xfrm>
              <a:prstGeom prst="rect">
                <a:avLst/>
              </a:prstGeom>
            </p:spPr>
          </p:pic>
        </p:grpSp>
        <p:grpSp>
          <p:nvGrpSpPr>
            <p:cNvPr id="12" name="群組 11"/>
            <p:cNvGrpSpPr/>
            <p:nvPr/>
          </p:nvGrpSpPr>
          <p:grpSpPr>
            <a:xfrm>
              <a:off x="3897353" y="4221088"/>
              <a:ext cx="1270010" cy="1532703"/>
              <a:chOff x="5306420" y="3177100"/>
              <a:chExt cx="1270010" cy="1532703"/>
            </a:xfrm>
          </p:grpSpPr>
          <p:pic>
            <p:nvPicPr>
              <p:cNvPr id="29" name="內容版面配置區 6"/>
              <p:cNvPicPr>
                <a:picLocks noChangeAspect="1"/>
              </p:cNvPicPr>
              <p:nvPr/>
            </p:nvPicPr>
            <p:blipFill rotWithShape="1">
              <a:blip r:embed="rId3">
                <a:extLst>
                  <a:ext uri="{28A0092B-C50C-407E-A947-70E740481C1C}">
                    <a14:useLocalDpi xmlns:a14="http://schemas.microsoft.com/office/drawing/2010/main" val="0"/>
                  </a:ext>
                </a:extLst>
              </a:blip>
              <a:srcRect r="19213"/>
              <a:stretch/>
            </p:blipFill>
            <p:spPr>
              <a:xfrm>
                <a:off x="5366358" y="3177100"/>
                <a:ext cx="882212" cy="1092028"/>
              </a:xfrm>
              <a:prstGeom prst="rect">
                <a:avLst/>
              </a:prstGeom>
            </p:spPr>
          </p:pic>
          <p:sp>
            <p:nvSpPr>
              <p:cNvPr id="30" name="文字方塊 29"/>
              <p:cNvSpPr txBox="1"/>
              <p:nvPr/>
            </p:nvSpPr>
            <p:spPr>
              <a:xfrm>
                <a:off x="5306420" y="4189104"/>
                <a:ext cx="1270010" cy="520699"/>
              </a:xfrm>
              <a:prstGeom prst="rect">
                <a:avLst/>
              </a:prstGeom>
              <a:noFill/>
            </p:spPr>
            <p:txBody>
              <a:bodyPr wrap="none" rtlCol="0">
                <a:spAutoFit/>
              </a:bodyPr>
              <a:lstStyle/>
              <a:p>
                <a:pPr algn="ctr"/>
                <a:r>
                  <a:rPr lang="en-US" altLang="zh-TW" sz="1050" dirty="0" smtClean="0">
                    <a:latin typeface="微軟正黑體" panose="020B0604030504040204" pitchFamily="34" charset="-120"/>
                    <a:ea typeface="微軟正黑體" panose="020B0604030504040204" pitchFamily="34" charset="-120"/>
                  </a:rPr>
                  <a:t>A</a:t>
                </a:r>
                <a:r>
                  <a:rPr lang="zh-TW" altLang="en-US" sz="1050" dirty="0" smtClean="0">
                    <a:latin typeface="微軟正黑體" panose="020B0604030504040204" pitchFamily="34" charset="-120"/>
                    <a:ea typeface="微軟正黑體" panose="020B0604030504040204" pitchFamily="34" charset="-120"/>
                  </a:rPr>
                  <a:t> 學校</a:t>
                </a:r>
                <a:r>
                  <a:rPr lang="en-US" altLang="zh-TW" sz="1050" dirty="0" smtClean="0">
                    <a:latin typeface="微軟正黑體" panose="020B0604030504040204" pitchFamily="34" charset="-120"/>
                    <a:ea typeface="微軟正黑體" panose="020B0604030504040204" pitchFamily="34" charset="-120"/>
                  </a:rPr>
                  <a:t/>
                </a:r>
                <a:br>
                  <a:rPr lang="en-US" altLang="zh-TW" sz="1050" dirty="0" smtClean="0">
                    <a:latin typeface="微軟正黑體" panose="020B0604030504040204" pitchFamily="34" charset="-120"/>
                    <a:ea typeface="微軟正黑體" panose="020B0604030504040204" pitchFamily="34" charset="-120"/>
                  </a:rPr>
                </a:br>
                <a:r>
                  <a:rPr lang="en-US" altLang="zh-TW" sz="1050" dirty="0" smtClean="0">
                    <a:latin typeface="微軟正黑體" panose="020B0604030504040204" pitchFamily="34" charset="-120"/>
                    <a:ea typeface="微軟正黑體" panose="020B0604030504040204" pitchFamily="34" charset="-120"/>
                  </a:rPr>
                  <a:t>Radius Sever</a:t>
                </a:r>
              </a:p>
            </p:txBody>
          </p:sp>
        </p:grpSp>
        <p:sp>
          <p:nvSpPr>
            <p:cNvPr id="13" name="左-右雙向箭號 12"/>
            <p:cNvSpPr/>
            <p:nvPr/>
          </p:nvSpPr>
          <p:spPr>
            <a:xfrm rot="10800000" flipV="1">
              <a:off x="4860032" y="4566205"/>
              <a:ext cx="1189862" cy="278057"/>
            </a:xfrm>
            <a:prstGeom prst="lef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TW" sz="1100" dirty="0" smtClean="0"/>
                <a:t>VPN</a:t>
              </a:r>
              <a:endParaRPr lang="en-US" altLang="zh-TW" dirty="0" smtClean="0"/>
            </a:p>
          </p:txBody>
        </p:sp>
        <p:grpSp>
          <p:nvGrpSpPr>
            <p:cNvPr id="14" name="群組 13"/>
            <p:cNvGrpSpPr/>
            <p:nvPr/>
          </p:nvGrpSpPr>
          <p:grpSpPr>
            <a:xfrm>
              <a:off x="6117848" y="1791211"/>
              <a:ext cx="1270010" cy="1532703"/>
              <a:chOff x="5306420" y="3177100"/>
              <a:chExt cx="1270010" cy="1532703"/>
            </a:xfrm>
          </p:grpSpPr>
          <p:pic>
            <p:nvPicPr>
              <p:cNvPr id="27" name="內容版面配置區 6"/>
              <p:cNvPicPr>
                <a:picLocks noChangeAspect="1"/>
              </p:cNvPicPr>
              <p:nvPr/>
            </p:nvPicPr>
            <p:blipFill rotWithShape="1">
              <a:blip r:embed="rId3">
                <a:extLst>
                  <a:ext uri="{28A0092B-C50C-407E-A947-70E740481C1C}">
                    <a14:useLocalDpi xmlns:a14="http://schemas.microsoft.com/office/drawing/2010/main" val="0"/>
                  </a:ext>
                </a:extLst>
              </a:blip>
              <a:srcRect r="19213"/>
              <a:stretch/>
            </p:blipFill>
            <p:spPr>
              <a:xfrm>
                <a:off x="5366358" y="3177100"/>
                <a:ext cx="882212" cy="1092028"/>
              </a:xfrm>
              <a:prstGeom prst="rect">
                <a:avLst/>
              </a:prstGeom>
            </p:spPr>
          </p:pic>
          <p:sp>
            <p:nvSpPr>
              <p:cNvPr id="28" name="文字方塊 27"/>
              <p:cNvSpPr txBox="1"/>
              <p:nvPr/>
            </p:nvSpPr>
            <p:spPr>
              <a:xfrm>
                <a:off x="5306420" y="4189104"/>
                <a:ext cx="1270010" cy="520699"/>
              </a:xfrm>
              <a:prstGeom prst="rect">
                <a:avLst/>
              </a:prstGeom>
              <a:noFill/>
            </p:spPr>
            <p:txBody>
              <a:bodyPr wrap="none" rtlCol="0">
                <a:spAutoFit/>
              </a:bodyPr>
              <a:lstStyle/>
              <a:p>
                <a:pPr algn="ctr"/>
                <a:r>
                  <a:rPr lang="en-US" altLang="zh-TW" sz="1050" b="1" dirty="0" smtClean="0">
                    <a:latin typeface="微軟正黑體" panose="020B0604030504040204" pitchFamily="34" charset="-120"/>
                    <a:ea typeface="微軟正黑體" panose="020B0604030504040204" pitchFamily="34" charset="-120"/>
                  </a:rPr>
                  <a:t>B</a:t>
                </a:r>
                <a:r>
                  <a:rPr lang="zh-TW" altLang="en-US" sz="1050" b="1" dirty="0" smtClean="0">
                    <a:latin typeface="微軟正黑體" panose="020B0604030504040204" pitchFamily="34" charset="-120"/>
                    <a:ea typeface="微軟正黑體" panose="020B0604030504040204" pitchFamily="34" charset="-120"/>
                  </a:rPr>
                  <a:t> 學校</a:t>
                </a:r>
                <a:r>
                  <a:rPr lang="en-US" altLang="zh-TW" sz="1050" b="1" dirty="0" smtClean="0">
                    <a:latin typeface="微軟正黑體" panose="020B0604030504040204" pitchFamily="34" charset="-120"/>
                    <a:ea typeface="微軟正黑體" panose="020B0604030504040204" pitchFamily="34" charset="-120"/>
                  </a:rPr>
                  <a:t/>
                </a:r>
                <a:br>
                  <a:rPr lang="en-US" altLang="zh-TW" sz="1050" b="1" dirty="0" smtClean="0">
                    <a:latin typeface="微軟正黑體" panose="020B0604030504040204" pitchFamily="34" charset="-120"/>
                    <a:ea typeface="微軟正黑體" panose="020B0604030504040204" pitchFamily="34" charset="-120"/>
                  </a:rPr>
                </a:br>
                <a:r>
                  <a:rPr lang="en-US" altLang="zh-TW" sz="1050" b="1" dirty="0" smtClean="0">
                    <a:latin typeface="微軟正黑體" panose="020B0604030504040204" pitchFamily="34" charset="-120"/>
                    <a:ea typeface="微軟正黑體" panose="020B0604030504040204" pitchFamily="34" charset="-120"/>
                  </a:rPr>
                  <a:t>Radius Sever</a:t>
                </a:r>
              </a:p>
            </p:txBody>
          </p:sp>
        </p:grpSp>
        <p:sp>
          <p:nvSpPr>
            <p:cNvPr id="15" name="左-右雙向箭號 14"/>
            <p:cNvSpPr/>
            <p:nvPr/>
          </p:nvSpPr>
          <p:spPr>
            <a:xfrm rot="16200000" flipV="1">
              <a:off x="6359310" y="3630099"/>
              <a:ext cx="762280" cy="278059"/>
            </a:xfrm>
            <a:prstGeom prst="lef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TW" sz="1100" dirty="0" smtClean="0"/>
                <a:t>VPN</a:t>
              </a:r>
              <a:endParaRPr lang="en-US" altLang="zh-TW" dirty="0" smtClean="0"/>
            </a:p>
          </p:txBody>
        </p:sp>
        <p:pic>
          <p:nvPicPr>
            <p:cNvPr id="1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0126" y="517843"/>
              <a:ext cx="160252" cy="425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圖片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50983" y="505708"/>
              <a:ext cx="626462" cy="452195"/>
            </a:xfrm>
            <a:prstGeom prst="rect">
              <a:avLst/>
            </a:prstGeom>
          </p:spPr>
        </p:pic>
        <p:cxnSp>
          <p:nvCxnSpPr>
            <p:cNvPr id="18" name="直線單箭頭接點 17"/>
            <p:cNvCxnSpPr/>
            <p:nvPr/>
          </p:nvCxnSpPr>
          <p:spPr>
            <a:xfrm flipH="1">
              <a:off x="5556205" y="717954"/>
              <a:ext cx="621581" cy="4822"/>
            </a:xfrm>
            <a:prstGeom prst="straightConnector1">
              <a:avLst/>
            </a:prstGeom>
            <a:ln w="19050">
              <a:headEnd type="arrow"/>
              <a:tailEnd type="arrow"/>
            </a:ln>
          </p:spPr>
          <p:style>
            <a:lnRef idx="2">
              <a:schemeClr val="dk1"/>
            </a:lnRef>
            <a:fillRef idx="0">
              <a:schemeClr val="dk1"/>
            </a:fillRef>
            <a:effectRef idx="1">
              <a:schemeClr val="dk1"/>
            </a:effectRef>
            <a:fontRef idx="minor">
              <a:schemeClr val="tx1"/>
            </a:fontRef>
          </p:style>
        </p:cxnSp>
        <p:cxnSp>
          <p:nvCxnSpPr>
            <p:cNvPr id="19" name="直線單箭頭接點 18"/>
            <p:cNvCxnSpPr/>
            <p:nvPr/>
          </p:nvCxnSpPr>
          <p:spPr>
            <a:xfrm flipH="1" flipV="1">
              <a:off x="6722086" y="1408047"/>
              <a:ext cx="17192" cy="341424"/>
            </a:xfrm>
            <a:prstGeom prst="straightConnector1">
              <a:avLst/>
            </a:prstGeom>
            <a:ln w="19050">
              <a:headEnd type="arrow"/>
              <a:tailEnd type="arrow"/>
            </a:ln>
          </p:spPr>
          <p:style>
            <a:lnRef idx="2">
              <a:schemeClr val="dk1"/>
            </a:lnRef>
            <a:fillRef idx="0">
              <a:schemeClr val="dk1"/>
            </a:fillRef>
            <a:effectRef idx="1">
              <a:schemeClr val="dk1"/>
            </a:effectRef>
            <a:fontRef idx="minor">
              <a:schemeClr val="tx1"/>
            </a:fontRef>
          </p:style>
        </p:cxnSp>
        <p:grpSp>
          <p:nvGrpSpPr>
            <p:cNvPr id="20" name="群組 19"/>
            <p:cNvGrpSpPr/>
            <p:nvPr/>
          </p:nvGrpSpPr>
          <p:grpSpPr>
            <a:xfrm>
              <a:off x="4231785" y="603658"/>
              <a:ext cx="512267" cy="414440"/>
              <a:chOff x="3337368" y="1110118"/>
              <a:chExt cx="849460" cy="687240"/>
            </a:xfrm>
          </p:grpSpPr>
          <p:pic>
            <p:nvPicPr>
              <p:cNvPr id="25"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79044" y="1110118"/>
                <a:ext cx="607784" cy="587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337368" y="1166674"/>
                <a:ext cx="483352" cy="630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1" name="文字方塊 20"/>
            <p:cNvSpPr txBox="1"/>
            <p:nvPr/>
          </p:nvSpPr>
          <p:spPr>
            <a:xfrm>
              <a:off x="6110478" y="1045046"/>
              <a:ext cx="1053051" cy="318206"/>
            </a:xfrm>
            <a:prstGeom prst="rect">
              <a:avLst/>
            </a:prstGeom>
            <a:noFill/>
          </p:spPr>
          <p:txBody>
            <a:bodyPr wrap="none" rtlCol="0">
              <a:spAutoFit/>
            </a:bodyPr>
            <a:lstStyle/>
            <a:p>
              <a:pPr algn="ctr"/>
              <a:r>
                <a:rPr lang="en-US" altLang="zh-TW" sz="1050" b="1" dirty="0" smtClean="0">
                  <a:latin typeface="微軟正黑體" panose="020B0604030504040204" pitchFamily="34" charset="-120"/>
                  <a:ea typeface="微軟正黑體" panose="020B0604030504040204" pitchFamily="34" charset="-120"/>
                </a:rPr>
                <a:t>Controller</a:t>
              </a:r>
              <a:endParaRPr lang="en-US" altLang="zh-TW" sz="1600" b="1" dirty="0" smtClean="0">
                <a:latin typeface="微軟正黑體" panose="020B0604030504040204" pitchFamily="34" charset="-120"/>
                <a:ea typeface="微軟正黑體" panose="020B0604030504040204" pitchFamily="34" charset="-120"/>
              </a:endParaRPr>
            </a:p>
          </p:txBody>
        </p:sp>
        <p:sp>
          <p:nvSpPr>
            <p:cNvPr id="22" name="文字方塊 21"/>
            <p:cNvSpPr txBox="1"/>
            <p:nvPr/>
          </p:nvSpPr>
          <p:spPr>
            <a:xfrm>
              <a:off x="3887566" y="1011080"/>
              <a:ext cx="1129332" cy="520700"/>
            </a:xfrm>
            <a:prstGeom prst="rect">
              <a:avLst/>
            </a:prstGeom>
            <a:noFill/>
          </p:spPr>
          <p:txBody>
            <a:bodyPr wrap="square" rtlCol="0">
              <a:spAutoFit/>
            </a:bodyPr>
            <a:lstStyle/>
            <a:p>
              <a:pPr algn="ctr"/>
              <a:r>
                <a:rPr lang="en-US" altLang="zh-TW" sz="1050" dirty="0" smtClean="0">
                  <a:latin typeface="微軟正黑體" panose="020B0604030504040204" pitchFamily="34" charset="-120"/>
                  <a:ea typeface="微軟正黑體" panose="020B0604030504040204" pitchFamily="34" charset="-120"/>
                </a:rPr>
                <a:t>A</a:t>
              </a:r>
              <a:r>
                <a:rPr lang="zh-TW" altLang="en-US" sz="1050" dirty="0" smtClean="0">
                  <a:latin typeface="微軟正黑體" panose="020B0604030504040204" pitchFamily="34" charset="-120"/>
                  <a:ea typeface="微軟正黑體" panose="020B0604030504040204" pitchFamily="34" charset="-120"/>
                </a:rPr>
                <a:t>學校</a:t>
              </a:r>
              <a:r>
                <a:rPr lang="en-US" altLang="zh-TW" sz="1050" dirty="0" smtClean="0">
                  <a:latin typeface="微軟正黑體" panose="020B0604030504040204" pitchFamily="34" charset="-120"/>
                  <a:ea typeface="微軟正黑體" panose="020B0604030504040204" pitchFamily="34" charset="-120"/>
                </a:rPr>
                <a:t/>
              </a:r>
              <a:br>
                <a:rPr lang="en-US" altLang="zh-TW" sz="1050" dirty="0" smtClean="0">
                  <a:latin typeface="微軟正黑體" panose="020B0604030504040204" pitchFamily="34" charset="-120"/>
                  <a:ea typeface="微軟正黑體" panose="020B0604030504040204" pitchFamily="34" charset="-120"/>
                </a:rPr>
              </a:br>
              <a:r>
                <a:rPr lang="zh-TW" altLang="en-US" sz="1050" dirty="0" smtClean="0">
                  <a:latin typeface="微軟正黑體" panose="020B0604030504040204" pitchFamily="34" charset="-120"/>
                  <a:ea typeface="微軟正黑體" panose="020B0604030504040204" pitchFamily="34" charset="-120"/>
                </a:rPr>
                <a:t>使用者</a:t>
              </a:r>
              <a:endParaRPr lang="zh-TW" altLang="en-US" sz="1050" dirty="0">
                <a:latin typeface="微軟正黑體" panose="020B0604030504040204" pitchFamily="34" charset="-120"/>
                <a:ea typeface="微軟正黑體" panose="020B0604030504040204" pitchFamily="34" charset="-120"/>
              </a:endParaRPr>
            </a:p>
          </p:txBody>
        </p:sp>
        <p:sp>
          <p:nvSpPr>
            <p:cNvPr id="23" name="文字方塊 22"/>
            <p:cNvSpPr txBox="1"/>
            <p:nvPr/>
          </p:nvSpPr>
          <p:spPr>
            <a:xfrm>
              <a:off x="3574354" y="1721403"/>
              <a:ext cx="3060847" cy="578556"/>
            </a:xfrm>
            <a:prstGeom prst="rect">
              <a:avLst/>
            </a:prstGeom>
            <a:noFill/>
          </p:spPr>
          <p:txBody>
            <a:bodyPr wrap="square" rtlCol="0">
              <a:spAutoFit/>
            </a:bodyPr>
            <a:lstStyle/>
            <a:p>
              <a:pPr algn="ctr"/>
              <a:r>
                <a:rPr lang="en-US" altLang="zh-TW" sz="1200" b="1" dirty="0" smtClean="0">
                  <a:solidFill>
                    <a:srgbClr val="FF0000"/>
                  </a:solidFill>
                  <a:latin typeface="微軟正黑體" panose="020B0604030504040204" pitchFamily="34" charset="-120"/>
                  <a:ea typeface="微軟正黑體" panose="020B0604030504040204" pitchFamily="34" charset="-120"/>
                </a:rPr>
                <a:t>EAP</a:t>
              </a:r>
              <a:r>
                <a:rPr lang="zh-TW" altLang="en-US" sz="1200" b="1" dirty="0" smtClean="0">
                  <a:solidFill>
                    <a:srgbClr val="FF0000"/>
                  </a:solidFill>
                  <a:latin typeface="微軟正黑體" panose="020B0604030504040204" pitchFamily="34" charset="-120"/>
                  <a:ea typeface="微軟正黑體" panose="020B0604030504040204" pitchFamily="34" charset="-120"/>
                </a:rPr>
                <a:t>方式：</a:t>
              </a:r>
              <a:r>
                <a:rPr lang="en-US" altLang="zh-TW" sz="1200" b="1" dirty="0" smtClean="0">
                  <a:solidFill>
                    <a:srgbClr val="FF0000"/>
                  </a:solidFill>
                  <a:latin typeface="微軟正黑體" panose="020B0604030504040204" pitchFamily="34" charset="-120"/>
                  <a:ea typeface="微軟正黑體" panose="020B0604030504040204" pitchFamily="34" charset="-120"/>
                </a:rPr>
                <a:t> PEAP</a:t>
              </a:r>
            </a:p>
            <a:p>
              <a:pPr algn="ctr"/>
              <a:r>
                <a:rPr lang="zh-TW" altLang="en-US" sz="1200" b="1" dirty="0" smtClean="0">
                  <a:solidFill>
                    <a:srgbClr val="FF0000"/>
                  </a:solidFill>
                  <a:latin typeface="微軟正黑體" panose="020B0604030504040204" pitchFamily="34" charset="-120"/>
                  <a:ea typeface="微軟正黑體" panose="020B0604030504040204" pitchFamily="34" charset="-120"/>
                </a:rPr>
                <a:t>第二道加</a:t>
              </a:r>
              <a:r>
                <a:rPr lang="zh-TW" altLang="en-US" sz="1200" b="1" dirty="0">
                  <a:solidFill>
                    <a:srgbClr val="FF0000"/>
                  </a:solidFill>
                  <a:latin typeface="微軟正黑體" panose="020B0604030504040204" pitchFamily="34" charset="-120"/>
                  <a:ea typeface="微軟正黑體" panose="020B0604030504040204" pitchFamily="34" charset="-120"/>
                </a:rPr>
                <a:t>密</a:t>
              </a:r>
              <a:r>
                <a:rPr lang="zh-TW" altLang="en-US" sz="1200" b="1" dirty="0" smtClean="0">
                  <a:solidFill>
                    <a:srgbClr val="FF0000"/>
                  </a:solidFill>
                  <a:latin typeface="微軟正黑體" panose="020B0604030504040204" pitchFamily="34" charset="-120"/>
                  <a:ea typeface="微軟正黑體" panose="020B0604030504040204" pitchFamily="34" charset="-120"/>
                </a:rPr>
                <a:t>方式：</a:t>
              </a:r>
              <a:r>
                <a:rPr lang="en-US" altLang="zh-TW" sz="1200" b="1" dirty="0" smtClean="0">
                  <a:solidFill>
                    <a:srgbClr val="FF0000"/>
                  </a:solidFill>
                  <a:latin typeface="微軟正黑體" panose="020B0604030504040204" pitchFamily="34" charset="-120"/>
                  <a:ea typeface="微軟正黑體" panose="020B0604030504040204" pitchFamily="34" charset="-120"/>
                </a:rPr>
                <a:t>GTC</a:t>
              </a:r>
              <a:endParaRPr lang="zh-TW" altLang="en-US" sz="1200" b="1" dirty="0">
                <a:solidFill>
                  <a:srgbClr val="FF0000"/>
                </a:solidFill>
                <a:latin typeface="微軟正黑體" panose="020B0604030504040204" pitchFamily="34" charset="-120"/>
                <a:ea typeface="微軟正黑體" panose="020B0604030504040204" pitchFamily="34" charset="-120"/>
              </a:endParaRPr>
            </a:p>
          </p:txBody>
        </p:sp>
        <p:sp>
          <p:nvSpPr>
            <p:cNvPr id="24" name="文字方塊 23"/>
            <p:cNvSpPr txBox="1"/>
            <p:nvPr/>
          </p:nvSpPr>
          <p:spPr>
            <a:xfrm>
              <a:off x="2867973" y="5756312"/>
              <a:ext cx="3060847" cy="578556"/>
            </a:xfrm>
            <a:prstGeom prst="rect">
              <a:avLst/>
            </a:prstGeom>
            <a:noFill/>
          </p:spPr>
          <p:txBody>
            <a:bodyPr wrap="square" rtlCol="0">
              <a:spAutoFit/>
            </a:bodyPr>
            <a:lstStyle/>
            <a:p>
              <a:pPr algn="ctr"/>
              <a:r>
                <a:rPr lang="en-US" altLang="zh-TW" sz="1200" b="1" dirty="0" smtClean="0">
                  <a:solidFill>
                    <a:srgbClr val="FF0000"/>
                  </a:solidFill>
                  <a:latin typeface="微軟正黑體" panose="020B0604030504040204" pitchFamily="34" charset="-120"/>
                  <a:ea typeface="微軟正黑體" panose="020B0604030504040204" pitchFamily="34" charset="-120"/>
                </a:rPr>
                <a:t>EAP</a:t>
              </a:r>
              <a:r>
                <a:rPr lang="zh-TW" altLang="en-US" sz="1200" b="1" dirty="0" smtClean="0">
                  <a:solidFill>
                    <a:srgbClr val="FF0000"/>
                  </a:solidFill>
                  <a:latin typeface="微軟正黑體" panose="020B0604030504040204" pitchFamily="34" charset="-120"/>
                  <a:ea typeface="微軟正黑體" panose="020B0604030504040204" pitchFamily="34" charset="-120"/>
                </a:rPr>
                <a:t>方式：</a:t>
              </a:r>
              <a:r>
                <a:rPr lang="en-US" altLang="zh-TW" sz="1200" b="1" dirty="0" smtClean="0">
                  <a:solidFill>
                    <a:srgbClr val="FF0000"/>
                  </a:solidFill>
                  <a:latin typeface="微軟正黑體" panose="020B0604030504040204" pitchFamily="34" charset="-120"/>
                  <a:ea typeface="微軟正黑體" panose="020B0604030504040204" pitchFamily="34" charset="-120"/>
                </a:rPr>
                <a:t> PEAP</a:t>
              </a:r>
            </a:p>
            <a:p>
              <a:pPr algn="ctr"/>
              <a:r>
                <a:rPr lang="zh-TW" altLang="en-US" sz="1200" b="1" dirty="0" smtClean="0">
                  <a:solidFill>
                    <a:srgbClr val="FF0000"/>
                  </a:solidFill>
                  <a:latin typeface="微軟正黑體" panose="020B0604030504040204" pitchFamily="34" charset="-120"/>
                  <a:ea typeface="微軟正黑體" panose="020B0604030504040204" pitchFamily="34" charset="-120"/>
                </a:rPr>
                <a:t>第二道加</a:t>
              </a:r>
              <a:r>
                <a:rPr lang="zh-TW" altLang="en-US" sz="1200" b="1" dirty="0">
                  <a:solidFill>
                    <a:srgbClr val="FF0000"/>
                  </a:solidFill>
                  <a:latin typeface="微軟正黑體" panose="020B0604030504040204" pitchFamily="34" charset="-120"/>
                  <a:ea typeface="微軟正黑體" panose="020B0604030504040204" pitchFamily="34" charset="-120"/>
                </a:rPr>
                <a:t>密</a:t>
              </a:r>
              <a:r>
                <a:rPr lang="zh-TW" altLang="en-US" sz="1200" b="1" dirty="0" smtClean="0">
                  <a:solidFill>
                    <a:srgbClr val="FF0000"/>
                  </a:solidFill>
                  <a:latin typeface="微軟正黑體" panose="020B0604030504040204" pitchFamily="34" charset="-120"/>
                  <a:ea typeface="微軟正黑體" panose="020B0604030504040204" pitchFamily="34" charset="-120"/>
                </a:rPr>
                <a:t>方式：</a:t>
              </a:r>
              <a:r>
                <a:rPr lang="en-US" altLang="zh-TW" sz="1200" b="1" dirty="0" smtClean="0">
                  <a:solidFill>
                    <a:srgbClr val="FF0000"/>
                  </a:solidFill>
                  <a:latin typeface="微軟正黑體" panose="020B0604030504040204" pitchFamily="34" charset="-120"/>
                  <a:ea typeface="微軟正黑體" panose="020B0604030504040204" pitchFamily="34" charset="-120"/>
                </a:rPr>
                <a:t>MS-CHAPv2</a:t>
              </a:r>
              <a:endParaRPr lang="zh-TW" altLang="en-US" sz="1200" b="1" dirty="0">
                <a:solidFill>
                  <a:srgbClr val="FF0000"/>
                </a:solidFill>
                <a:latin typeface="微軟正黑體" panose="020B0604030504040204" pitchFamily="34" charset="-120"/>
                <a:ea typeface="微軟正黑體" panose="020B0604030504040204" pitchFamily="34" charset="-120"/>
              </a:endParaRPr>
            </a:p>
          </p:txBody>
        </p:sp>
      </p:grpSp>
      <p:sp>
        <p:nvSpPr>
          <p:cNvPr id="34" name="矩形 33"/>
          <p:cNvSpPr/>
          <p:nvPr/>
        </p:nvSpPr>
        <p:spPr>
          <a:xfrm>
            <a:off x="825599" y="4293815"/>
            <a:ext cx="5445968" cy="400110"/>
          </a:xfrm>
          <a:prstGeom prst="rect">
            <a:avLst/>
          </a:prstGeom>
        </p:spPr>
        <p:txBody>
          <a:bodyPr wrap="square">
            <a:spAutoFit/>
          </a:bodyPr>
          <a:lstStyle/>
          <a:p>
            <a:pPr algn="ctr"/>
            <a:r>
              <a:rPr lang="en-US" altLang="zh-TW" sz="2000" b="1" dirty="0">
                <a:latin typeface="微軟正黑體" panose="020B0604030504040204" pitchFamily="34" charset="-120"/>
                <a:ea typeface="微軟正黑體" panose="020B0604030504040204" pitchFamily="34" charset="-120"/>
              </a:rPr>
              <a:t>A</a:t>
            </a:r>
            <a:r>
              <a:rPr lang="zh-TW" altLang="en-US" sz="2000" b="1" dirty="0" smtClean="0">
                <a:latin typeface="微軟正黑體" panose="020B0604030504040204" pitchFamily="34" charset="-120"/>
                <a:ea typeface="微軟正黑體" panose="020B0604030504040204" pitchFamily="34" charset="-120"/>
              </a:rPr>
              <a:t>學校</a:t>
            </a:r>
            <a:endParaRPr lang="zh-TW" altLang="en-US" sz="2000" b="1" dirty="0">
              <a:latin typeface="微軟正黑體" panose="020B0604030504040204" pitchFamily="34" charset="-120"/>
              <a:ea typeface="微軟正黑體" panose="020B0604030504040204" pitchFamily="34" charset="-120"/>
            </a:endParaRPr>
          </a:p>
        </p:txBody>
      </p:sp>
      <p:sp>
        <p:nvSpPr>
          <p:cNvPr id="35" name="矩形 34"/>
          <p:cNvSpPr/>
          <p:nvPr/>
        </p:nvSpPr>
        <p:spPr>
          <a:xfrm>
            <a:off x="2059205" y="1207446"/>
            <a:ext cx="5445968" cy="400110"/>
          </a:xfrm>
          <a:prstGeom prst="rect">
            <a:avLst/>
          </a:prstGeom>
        </p:spPr>
        <p:txBody>
          <a:bodyPr wrap="square">
            <a:spAutoFit/>
          </a:bodyPr>
          <a:lstStyle/>
          <a:p>
            <a:pPr algn="ctr"/>
            <a:r>
              <a:rPr lang="en-US" altLang="zh-TW" sz="2000" b="1" dirty="0" smtClean="0">
                <a:latin typeface="微軟正黑體" panose="020B0604030504040204" pitchFamily="34" charset="-120"/>
                <a:ea typeface="微軟正黑體" panose="020B0604030504040204" pitchFamily="34" charset="-120"/>
              </a:rPr>
              <a:t>B</a:t>
            </a:r>
            <a:r>
              <a:rPr lang="zh-TW" altLang="en-US" sz="2000" b="1" dirty="0" smtClean="0">
                <a:latin typeface="微軟正黑體" panose="020B0604030504040204" pitchFamily="34" charset="-120"/>
                <a:ea typeface="微軟正黑體" panose="020B0604030504040204" pitchFamily="34" charset="-120"/>
              </a:rPr>
              <a:t>學校</a:t>
            </a:r>
            <a:endParaRPr lang="zh-TW" altLang="en-US" sz="20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8228459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marL="0" indent="0"/>
            <a:r>
              <a:rPr lang="zh-TW" altLang="en-US" kern="1200" dirty="0" smtClean="0">
                <a:solidFill>
                  <a:schemeClr val="accent2">
                    <a:lumMod val="50000"/>
                  </a:schemeClr>
                </a:solidFill>
                <a:latin typeface="標楷體" panose="03000509000000000000" pitchFamily="65" charset="-120"/>
              </a:rPr>
              <a:t>摘</a:t>
            </a:r>
            <a:r>
              <a:rPr lang="zh-TW" altLang="en-US" kern="1200" dirty="0">
                <a:solidFill>
                  <a:schemeClr val="accent2">
                    <a:lumMod val="50000"/>
                  </a:schemeClr>
                </a:solidFill>
                <a:latin typeface="標楷體" panose="03000509000000000000" pitchFamily="65" charset="-120"/>
              </a:rPr>
              <a:t>要</a:t>
            </a:r>
            <a:endParaRPr lang="en-US" altLang="zh-TW" kern="1200" dirty="0">
              <a:solidFill>
                <a:schemeClr val="accent2">
                  <a:lumMod val="50000"/>
                </a:schemeClr>
              </a:solidFill>
              <a:latin typeface="標楷體" panose="03000509000000000000" pitchFamily="65" charset="-120"/>
            </a:endParaRPr>
          </a:p>
        </p:txBody>
      </p:sp>
      <p:sp>
        <p:nvSpPr>
          <p:cNvPr id="5" name="內容版面配置區 4"/>
          <p:cNvSpPr>
            <a:spLocks noGrp="1"/>
          </p:cNvSpPr>
          <p:nvPr>
            <p:ph idx="1"/>
          </p:nvPr>
        </p:nvSpPr>
        <p:spPr>
          <a:xfrm>
            <a:off x="971600" y="1412776"/>
            <a:ext cx="8256463" cy="5596731"/>
          </a:xfrm>
        </p:spPr>
        <p:txBody>
          <a:bodyPr>
            <a:normAutofit/>
          </a:bodyPr>
          <a:lstStyle/>
          <a:p>
            <a:pPr>
              <a:buFont typeface="Wingdings" panose="05000000000000000000" pitchFamily="2" charset="2"/>
              <a:buChar char="l"/>
            </a:pPr>
            <a:r>
              <a:rPr lang="zh-TW" altLang="en-US" sz="2800" b="1" kern="1200" dirty="0" smtClean="0">
                <a:solidFill>
                  <a:schemeClr val="bg2"/>
                </a:solidFill>
                <a:latin typeface="微軟正黑體" panose="020B0604030504040204" pitchFamily="34" charset="-120"/>
                <a:ea typeface="微軟正黑體" panose="020B0604030504040204" pitchFamily="34" charset="-120"/>
              </a:rPr>
              <a:t>漫遊中</a:t>
            </a:r>
            <a:r>
              <a:rPr lang="zh-TW" altLang="en-US" sz="2800" b="1" kern="1200" dirty="0">
                <a:solidFill>
                  <a:schemeClr val="bg2"/>
                </a:solidFill>
                <a:latin typeface="微軟正黑體" panose="020B0604030504040204" pitchFamily="34" charset="-120"/>
                <a:ea typeface="微軟正黑體" panose="020B0604030504040204" pitchFamily="34" charset="-120"/>
              </a:rPr>
              <a:t>心</a:t>
            </a:r>
            <a:r>
              <a:rPr lang="zh-TW" altLang="en-US" sz="2800" b="1" kern="1200" dirty="0" smtClean="0">
                <a:solidFill>
                  <a:schemeClr val="bg2"/>
                </a:solidFill>
                <a:latin typeface="微軟正黑體" panose="020B0604030504040204" pitchFamily="34" charset="-120"/>
                <a:ea typeface="微軟正黑體" panose="020B0604030504040204" pitchFamily="34" charset="-120"/>
              </a:rPr>
              <a:t>簡介</a:t>
            </a:r>
            <a:endParaRPr lang="en-US" altLang="zh-TW" sz="2800" b="1" kern="1200" dirty="0" smtClean="0">
              <a:solidFill>
                <a:schemeClr val="bg2"/>
              </a:solidFill>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en-US" altLang="zh-TW" sz="2400" kern="1200" dirty="0" err="1" smtClean="0">
                <a:solidFill>
                  <a:schemeClr val="bg2"/>
                </a:solidFill>
                <a:latin typeface="微軟正黑體" panose="020B0604030504040204" pitchFamily="34" charset="-120"/>
                <a:ea typeface="微軟正黑體" panose="020B0604030504040204" pitchFamily="34" charset="-120"/>
              </a:rPr>
              <a:t>TANetRoaming</a:t>
            </a:r>
            <a:r>
              <a:rPr lang="zh-TW" altLang="en-US" sz="2400" kern="1200" dirty="0" smtClean="0">
                <a:solidFill>
                  <a:schemeClr val="bg2"/>
                </a:solidFill>
                <a:latin typeface="微軟正黑體" panose="020B0604030504040204" pitchFamily="34" charset="-120"/>
                <a:ea typeface="微軟正黑體" panose="020B0604030504040204" pitchFamily="34" charset="-120"/>
              </a:rPr>
              <a:t> </a:t>
            </a:r>
            <a:r>
              <a:rPr lang="en-US" altLang="zh-TW" sz="2400" kern="1200" dirty="0" smtClean="0">
                <a:solidFill>
                  <a:schemeClr val="bg2"/>
                </a:solidFill>
                <a:latin typeface="微軟正黑體" panose="020B0604030504040204" pitchFamily="34" charset="-120"/>
                <a:ea typeface="微軟正黑體" panose="020B0604030504040204" pitchFamily="34" charset="-120"/>
              </a:rPr>
              <a:t>&amp;&amp;</a:t>
            </a:r>
            <a:r>
              <a:rPr lang="zh-TW" altLang="en-US" sz="2400" kern="1200" dirty="0" smtClean="0">
                <a:solidFill>
                  <a:schemeClr val="bg2"/>
                </a:solidFill>
                <a:latin typeface="微軟正黑體" panose="020B0604030504040204" pitchFamily="34" charset="-120"/>
                <a:ea typeface="微軟正黑體" panose="020B0604030504040204" pitchFamily="34" charset="-120"/>
              </a:rPr>
              <a:t> </a:t>
            </a:r>
            <a:r>
              <a:rPr lang="en-US" altLang="zh-TW" sz="2400" kern="1200" dirty="0" err="1" smtClean="0">
                <a:solidFill>
                  <a:schemeClr val="bg2"/>
                </a:solidFill>
                <a:latin typeface="微軟正黑體" panose="020B0604030504040204" pitchFamily="34" charset="-120"/>
                <a:ea typeface="微軟正黑體" panose="020B0604030504040204" pitchFamily="34" charset="-120"/>
              </a:rPr>
              <a:t>eduroam</a:t>
            </a:r>
            <a:endParaRPr lang="en-US" altLang="zh-TW" sz="2400" kern="1200" dirty="0">
              <a:solidFill>
                <a:schemeClr val="bg2"/>
              </a:solidFill>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zh-TW" altLang="en-US" sz="2400" kern="1200" dirty="0">
                <a:solidFill>
                  <a:schemeClr val="bg2"/>
                </a:solidFill>
                <a:latin typeface="微軟正黑體" panose="020B0604030504040204" pitchFamily="34" charset="-120"/>
                <a:ea typeface="微軟正黑體" panose="020B0604030504040204" pitchFamily="34" charset="-120"/>
              </a:rPr>
              <a:t>加入跨校漫遊流程</a:t>
            </a:r>
          </a:p>
          <a:p>
            <a:pPr lvl="1">
              <a:buFont typeface="Wingdings" panose="05000000000000000000" pitchFamily="2" charset="2"/>
              <a:buChar char="l"/>
            </a:pPr>
            <a:r>
              <a:rPr lang="zh-TW" altLang="en-US" sz="2400" dirty="0" smtClean="0">
                <a:solidFill>
                  <a:schemeClr val="bg2"/>
                </a:solidFill>
                <a:latin typeface="微軟正黑體" panose="020B0604030504040204" pitchFamily="34" charset="-120"/>
                <a:ea typeface="微軟正黑體" panose="020B0604030504040204" pitchFamily="34" charset="-120"/>
              </a:rPr>
              <a:t>無線漫遊中心提出申請</a:t>
            </a:r>
            <a:endParaRPr lang="en-US" altLang="zh-TW" sz="2400" dirty="0" smtClean="0">
              <a:solidFill>
                <a:schemeClr val="bg2"/>
              </a:solidFill>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zh-TW" altLang="en-US" sz="2400" dirty="0" smtClean="0">
                <a:solidFill>
                  <a:schemeClr val="bg2"/>
                </a:solidFill>
                <a:latin typeface="微軟正黑體" panose="020B0604030504040204" pitchFamily="34" charset="-120"/>
                <a:ea typeface="微軟正黑體" panose="020B0604030504040204" pitchFamily="34" charset="-120"/>
              </a:rPr>
              <a:t>架設認證主機</a:t>
            </a:r>
            <a:endParaRPr lang="en-US" altLang="zh-TW" sz="2400" dirty="0" smtClean="0">
              <a:solidFill>
                <a:schemeClr val="bg2"/>
              </a:solidFill>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zh-TW" altLang="en-US" sz="2400" dirty="0" smtClean="0">
                <a:solidFill>
                  <a:schemeClr val="bg2"/>
                </a:solidFill>
                <a:latin typeface="微軟正黑體" panose="020B0604030504040204" pitchFamily="34" charset="-120"/>
                <a:ea typeface="微軟正黑體" panose="020B0604030504040204" pitchFamily="34" charset="-120"/>
              </a:rPr>
              <a:t>連結帳號驗證系</a:t>
            </a:r>
            <a:r>
              <a:rPr lang="zh-TW" altLang="en-US" sz="2400" dirty="0">
                <a:solidFill>
                  <a:schemeClr val="bg2"/>
                </a:solidFill>
                <a:latin typeface="微軟正黑體" panose="020B0604030504040204" pitchFamily="34" charset="-120"/>
                <a:ea typeface="微軟正黑體" panose="020B0604030504040204" pitchFamily="34" charset="-120"/>
              </a:rPr>
              <a:t>統</a:t>
            </a:r>
            <a:endParaRPr lang="en-US" altLang="zh-TW" sz="2400" dirty="0" smtClean="0">
              <a:solidFill>
                <a:schemeClr val="bg2"/>
              </a:solidFill>
              <a:latin typeface="微軟正黑體" panose="020B0604030504040204" pitchFamily="34" charset="-120"/>
              <a:ea typeface="微軟正黑體" panose="020B0604030504040204" pitchFamily="34" charset="-120"/>
            </a:endParaRPr>
          </a:p>
          <a:p>
            <a:pPr>
              <a:buFont typeface="Wingdings" panose="05000000000000000000" pitchFamily="2" charset="2"/>
              <a:buChar char="l"/>
            </a:pPr>
            <a:r>
              <a:rPr lang="zh-TW" altLang="en-US" sz="2800" b="1" kern="1200" dirty="0">
                <a:solidFill>
                  <a:schemeClr val="bg2"/>
                </a:solidFill>
                <a:latin typeface="微軟正黑體" panose="020B0604030504040204" pitchFamily="34" charset="-120"/>
                <a:ea typeface="微軟正黑體" panose="020B0604030504040204" pitchFamily="34" charset="-120"/>
              </a:rPr>
              <a:t>建置</a:t>
            </a:r>
            <a:r>
              <a:rPr lang="en-US" altLang="zh-TW" sz="2800" b="1" kern="1200" dirty="0" err="1">
                <a:solidFill>
                  <a:schemeClr val="bg2"/>
                </a:solidFill>
                <a:latin typeface="微軟正黑體" panose="020B0604030504040204" pitchFamily="34" charset="-120"/>
                <a:ea typeface="微軟正黑體" panose="020B0604030504040204" pitchFamily="34" charset="-120"/>
              </a:rPr>
              <a:t>eduroam</a:t>
            </a:r>
            <a:r>
              <a:rPr lang="zh-TW" altLang="en-US" sz="2800" b="1" kern="1200" dirty="0">
                <a:solidFill>
                  <a:schemeClr val="bg2"/>
                </a:solidFill>
                <a:latin typeface="微軟正黑體" panose="020B0604030504040204" pitchFamily="34" charset="-120"/>
                <a:ea typeface="微軟正黑體" panose="020B0604030504040204" pitchFamily="34" charset="-120"/>
              </a:rPr>
              <a:t>相關</a:t>
            </a:r>
            <a:r>
              <a:rPr lang="zh-TW" altLang="en-US" sz="2800" b="1" kern="1200" dirty="0" smtClean="0">
                <a:solidFill>
                  <a:schemeClr val="bg2"/>
                </a:solidFill>
                <a:latin typeface="微軟正黑體" panose="020B0604030504040204" pitchFamily="34" charset="-120"/>
                <a:ea typeface="微軟正黑體" panose="020B0604030504040204" pitchFamily="34" charset="-120"/>
              </a:rPr>
              <a:t>問題</a:t>
            </a:r>
            <a:endParaRPr lang="en-US" altLang="zh-TW" sz="2800" b="1" kern="1200" dirty="0" smtClean="0">
              <a:solidFill>
                <a:schemeClr val="bg2"/>
              </a:solidFill>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zh-TW" altLang="en-US" sz="2400" dirty="0">
                <a:solidFill>
                  <a:schemeClr val="bg2"/>
                </a:solidFill>
                <a:latin typeface="微軟正黑體" panose="020B0604030504040204" pitchFamily="34" charset="-120"/>
                <a:ea typeface="微軟正黑體" panose="020B0604030504040204" pitchFamily="34" charset="-120"/>
              </a:rPr>
              <a:t>無線控制器常見問題</a:t>
            </a:r>
            <a:endParaRPr lang="en-US" altLang="zh-TW" sz="2400" dirty="0">
              <a:solidFill>
                <a:schemeClr val="bg2"/>
              </a:solidFill>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zh-TW" altLang="en-US" sz="2400" dirty="0">
                <a:solidFill>
                  <a:schemeClr val="bg2"/>
                </a:solidFill>
                <a:latin typeface="微軟正黑體" panose="020B0604030504040204" pitchFamily="34" charset="-120"/>
                <a:ea typeface="微軟正黑體" panose="020B0604030504040204" pitchFamily="34" charset="-120"/>
              </a:rPr>
              <a:t>使用者連線問題</a:t>
            </a:r>
            <a:endParaRPr lang="en-US" altLang="zh-TW" sz="2400" dirty="0">
              <a:solidFill>
                <a:schemeClr val="bg2"/>
              </a:solidFill>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en-US" altLang="zh-TW" sz="2400" dirty="0">
                <a:solidFill>
                  <a:schemeClr val="bg2"/>
                </a:solidFill>
                <a:latin typeface="微軟正黑體" panose="020B0604030504040204" pitchFamily="34" charset="-120"/>
                <a:ea typeface="微軟正黑體" panose="020B0604030504040204" pitchFamily="34" charset="-120"/>
              </a:rPr>
              <a:t>EAP-802.1X</a:t>
            </a:r>
            <a:r>
              <a:rPr lang="zh-TW" altLang="en-US" sz="2400" dirty="0">
                <a:solidFill>
                  <a:schemeClr val="bg2"/>
                </a:solidFill>
                <a:latin typeface="微軟正黑體" panose="020B0604030504040204" pitchFamily="34" charset="-120"/>
                <a:ea typeface="微軟正黑體" panose="020B0604030504040204" pitchFamily="34" charset="-120"/>
              </a:rPr>
              <a:t>常見</a:t>
            </a:r>
            <a:r>
              <a:rPr lang="zh-TW" altLang="en-US" sz="2400" dirty="0" smtClean="0">
                <a:solidFill>
                  <a:schemeClr val="bg2"/>
                </a:solidFill>
                <a:latin typeface="微軟正黑體" panose="020B0604030504040204" pitchFamily="34" charset="-120"/>
                <a:ea typeface="微軟正黑體" panose="020B0604030504040204" pitchFamily="34" charset="-120"/>
              </a:rPr>
              <a:t>問題</a:t>
            </a:r>
            <a:endParaRPr lang="en-US" altLang="zh-TW" sz="2400" kern="1200" dirty="0" smtClean="0">
              <a:solidFill>
                <a:schemeClr val="bg2"/>
              </a:solidFill>
              <a:latin typeface="微軟正黑體" panose="020B0604030504040204" pitchFamily="34" charset="-120"/>
              <a:ea typeface="微軟正黑體" panose="020B0604030504040204" pitchFamily="34" charset="-120"/>
            </a:endParaRPr>
          </a:p>
          <a:p>
            <a:pPr>
              <a:buFont typeface="Wingdings" panose="05000000000000000000" pitchFamily="2" charset="2"/>
              <a:buChar char="l"/>
            </a:pPr>
            <a:r>
              <a:rPr lang="zh-TW" altLang="en-US" sz="2800" b="1" kern="1200" dirty="0">
                <a:latin typeface="微軟正黑體" panose="020B0604030504040204" pitchFamily="34" charset="-120"/>
                <a:ea typeface="微軟正黑體" panose="020B0604030504040204" pitchFamily="34" charset="-120"/>
              </a:rPr>
              <a:t>漫遊</a:t>
            </a:r>
            <a:r>
              <a:rPr lang="zh-TW" altLang="en-US" sz="2800" b="1" kern="1200" dirty="0" smtClean="0">
                <a:latin typeface="微軟正黑體" panose="020B0604030504040204" pitchFamily="34" charset="-120"/>
                <a:ea typeface="微軟正黑體" panose="020B0604030504040204" pitchFamily="34" charset="-120"/>
              </a:rPr>
              <a:t>相關</a:t>
            </a:r>
            <a:r>
              <a:rPr lang="zh-TW" altLang="en-US" sz="2800" b="1" kern="1200" dirty="0">
                <a:latin typeface="微軟正黑體" panose="020B0604030504040204" pitchFamily="34" charset="-120"/>
                <a:ea typeface="微軟正黑體" panose="020B0604030504040204" pitchFamily="34" charset="-120"/>
              </a:rPr>
              <a:t>問題</a:t>
            </a:r>
          </a:p>
          <a:p>
            <a:pPr marL="0" indent="0">
              <a:buNone/>
            </a:pPr>
            <a:endParaRPr lang="en-US" altLang="zh-TW" kern="1200" dirty="0">
              <a:solidFill>
                <a:schemeClr val="bg2">
                  <a:lumMod val="75000"/>
                </a:schemeClr>
              </a:solidFill>
              <a:latin typeface="微軟正黑體" panose="020B0604030504040204" pitchFamily="34" charset="-120"/>
              <a:ea typeface="微軟正黑體" panose="020B0604030504040204" pitchFamily="34" charset="-120"/>
            </a:endParaRPr>
          </a:p>
          <a:p>
            <a:pPr>
              <a:buFont typeface="Wingdings" panose="05000000000000000000" pitchFamily="2" charset="2"/>
              <a:buChar char="l"/>
            </a:pPr>
            <a:endParaRPr lang="en-US" altLang="zh-TW" kern="1200" dirty="0">
              <a:solidFill>
                <a:schemeClr val="accent2">
                  <a:lumMod val="50000"/>
                </a:schemeClr>
              </a:solidFill>
              <a:latin typeface="微軟正黑體" panose="020B0604030504040204" pitchFamily="34" charset="-120"/>
              <a:ea typeface="微軟正黑體" panose="020B0604030504040204" pitchFamily="34" charset="-120"/>
            </a:endParaRPr>
          </a:p>
          <a:p>
            <a:pPr>
              <a:buFont typeface="Wingdings" panose="05000000000000000000" pitchFamily="2" charset="2"/>
              <a:buChar char="l"/>
            </a:pPr>
            <a:endParaRPr lang="en-US" altLang="zh-TW" kern="1200" dirty="0" smtClean="0">
              <a:solidFill>
                <a:schemeClr val="accent2">
                  <a:lumMod val="50000"/>
                </a:schemeClr>
              </a:solidFill>
              <a:latin typeface="微軟正黑體" panose="020B0604030504040204" pitchFamily="34" charset="-120"/>
              <a:ea typeface="微軟正黑體" panose="020B0604030504040204" pitchFamily="34" charset="-120"/>
            </a:endParaRPr>
          </a:p>
          <a:p>
            <a:pPr marL="0" indent="0">
              <a:buNone/>
            </a:pPr>
            <a:endParaRPr lang="en-US" altLang="zh-TW" sz="2600" dirty="0">
              <a:latin typeface="微軟正黑體" panose="020B0604030504040204" pitchFamily="34" charset="-120"/>
              <a:ea typeface="微軟正黑體" panose="020B0604030504040204" pitchFamily="34" charset="-120"/>
              <a:cs typeface="+mn-cs"/>
            </a:endParaRPr>
          </a:p>
        </p:txBody>
      </p:sp>
      <p:sp>
        <p:nvSpPr>
          <p:cNvPr id="4" name="投影片編號版面配置區 3"/>
          <p:cNvSpPr>
            <a:spLocks noGrp="1"/>
          </p:cNvSpPr>
          <p:nvPr>
            <p:ph type="sldNum" sz="quarter" idx="11"/>
          </p:nvPr>
        </p:nvSpPr>
        <p:spPr/>
        <p:txBody>
          <a:bodyPr/>
          <a:lstStyle/>
          <a:p>
            <a:pPr>
              <a:defRPr/>
            </a:pPr>
            <a:fld id="{A769D550-E614-45A8-86A6-04542860B1F7}" type="slidenum">
              <a:rPr lang="zh-TW" altLang="en-US" smtClean="0"/>
              <a:pPr>
                <a:defRPr/>
              </a:pPr>
              <a:t>14</a:t>
            </a:fld>
            <a:endParaRPr lang="en-US" altLang="zh-TW"/>
          </a:p>
        </p:txBody>
      </p:sp>
    </p:spTree>
    <p:extLst>
      <p:ext uri="{BB962C8B-B14F-4D97-AF65-F5344CB8AC3E}">
        <p14:creationId xmlns:p14="http://schemas.microsoft.com/office/powerpoint/2010/main" val="3564941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內容版面配置區 4"/>
          <p:cNvSpPr txBox="1">
            <a:spLocks/>
          </p:cNvSpPr>
          <p:nvPr/>
        </p:nvSpPr>
        <p:spPr>
          <a:xfrm>
            <a:off x="427290" y="1328434"/>
            <a:ext cx="8177158" cy="5596731"/>
          </a:xfrm>
          <a:prstGeom prst="rect">
            <a:avLst/>
          </a:prstGeom>
          <a:noFill/>
          <a:ln w="9525">
            <a:noFill/>
            <a:miter lim="800000"/>
            <a:headEnd/>
            <a:tailEnd/>
          </a:ln>
        </p:spPr>
        <p:txBody>
          <a:bodyPr/>
          <a:lstStyle>
            <a:lvl1pPr marL="342900" indent="-342900" algn="l" rtl="0" eaLnBrk="0" fontAlgn="base" hangingPunct="0">
              <a:spcBef>
                <a:spcPct val="20000"/>
              </a:spcBef>
              <a:spcAft>
                <a:spcPct val="0"/>
              </a:spcAft>
              <a:buClr>
                <a:schemeClr val="accent2"/>
              </a:buClr>
              <a:buChar char="•"/>
              <a:defRPr sz="3200" baseline="0">
                <a:solidFill>
                  <a:schemeClr val="tx1"/>
                </a:solidFill>
                <a:latin typeface="Times New Roman" pitchFamily="18" charset="0"/>
                <a:ea typeface="標楷體" pitchFamily="65" charset="-120"/>
                <a:cs typeface="+mn-cs"/>
              </a:defRPr>
            </a:lvl1pPr>
            <a:lvl2pPr marL="742950" indent="-285750" algn="l" rtl="0" eaLnBrk="0" fontAlgn="base" hangingPunct="0">
              <a:spcBef>
                <a:spcPct val="20000"/>
              </a:spcBef>
              <a:spcAft>
                <a:spcPct val="0"/>
              </a:spcAft>
              <a:buClr>
                <a:schemeClr val="tx2"/>
              </a:buClr>
              <a:buFont typeface="Arial" charset="0"/>
              <a:buChar char="–"/>
              <a:defRPr sz="2800" baseline="0">
                <a:solidFill>
                  <a:schemeClr val="tx1"/>
                </a:solidFill>
                <a:latin typeface="Times New Roman" pitchFamily="18" charset="0"/>
                <a:ea typeface="標楷體" pitchFamily="65" charset="-120"/>
              </a:defRPr>
            </a:lvl2pPr>
            <a:lvl3pPr marL="1143000" indent="-228600" algn="l" rtl="0" eaLnBrk="0" fontAlgn="base" hangingPunct="0">
              <a:spcBef>
                <a:spcPct val="20000"/>
              </a:spcBef>
              <a:spcAft>
                <a:spcPct val="0"/>
              </a:spcAft>
              <a:buClr>
                <a:schemeClr val="accent2"/>
              </a:buClr>
              <a:buChar char="•"/>
              <a:defRPr sz="2400" baseline="0">
                <a:solidFill>
                  <a:schemeClr val="tx1"/>
                </a:solidFill>
                <a:latin typeface="Times New Roman" pitchFamily="18" charset="0"/>
                <a:ea typeface="標楷體" pitchFamily="65" charset="-120"/>
              </a:defRPr>
            </a:lvl3pPr>
            <a:lvl4pPr marL="1600200" indent="-228600" algn="l" rtl="0" eaLnBrk="0" fontAlgn="base" hangingPunct="0">
              <a:spcBef>
                <a:spcPct val="20000"/>
              </a:spcBef>
              <a:spcAft>
                <a:spcPct val="0"/>
              </a:spcAft>
              <a:buClr>
                <a:schemeClr val="hlink"/>
              </a:buClr>
              <a:buFont typeface="Arial" charset="0"/>
              <a:buChar char="–"/>
              <a:defRPr sz="2000" baseline="0">
                <a:solidFill>
                  <a:schemeClr val="tx1"/>
                </a:solidFill>
                <a:latin typeface="Times New Roman" pitchFamily="18" charset="0"/>
                <a:ea typeface="標楷體" pitchFamily="65" charset="-120"/>
              </a:defRPr>
            </a:lvl4pPr>
            <a:lvl5pPr marL="2057400" indent="-228600" algn="l" rtl="0" eaLnBrk="0" fontAlgn="base" hangingPunct="0">
              <a:spcBef>
                <a:spcPct val="20000"/>
              </a:spcBef>
              <a:spcAft>
                <a:spcPct val="0"/>
              </a:spcAft>
              <a:buClr>
                <a:schemeClr val="accent1"/>
              </a:buClr>
              <a:buFont typeface="Arial" charset="0"/>
              <a:buChar char="»"/>
              <a:defRPr sz="2000" baseline="0">
                <a:solidFill>
                  <a:schemeClr val="tx1"/>
                </a:solidFill>
                <a:latin typeface="Times New Roman" pitchFamily="18" charset="0"/>
                <a:ea typeface="標楷體" pitchFamily="65" charset="-120"/>
              </a:defRPr>
            </a:lvl5pPr>
            <a:lvl6pPr marL="2514600" indent="-228600" algn="l" rtl="0" fontAlgn="base">
              <a:spcBef>
                <a:spcPct val="20000"/>
              </a:spcBef>
              <a:spcAft>
                <a:spcPct val="0"/>
              </a:spcAft>
              <a:buClr>
                <a:schemeClr val="accent1"/>
              </a:buClr>
              <a:buFont typeface="Arial" pitchFamily="34" charset="0"/>
              <a:buChar char="»"/>
              <a:defRPr sz="2000">
                <a:solidFill>
                  <a:schemeClr val="tx1"/>
                </a:solidFill>
                <a:latin typeface="+mn-lt"/>
              </a:defRPr>
            </a:lvl6pPr>
            <a:lvl7pPr marL="2971800" indent="-228600" algn="l" rtl="0" fontAlgn="base">
              <a:spcBef>
                <a:spcPct val="20000"/>
              </a:spcBef>
              <a:spcAft>
                <a:spcPct val="0"/>
              </a:spcAft>
              <a:buClr>
                <a:schemeClr val="accent1"/>
              </a:buClr>
              <a:buFont typeface="Arial" pitchFamily="34" charset="0"/>
              <a:buChar char="»"/>
              <a:defRPr sz="2000">
                <a:solidFill>
                  <a:schemeClr val="tx1"/>
                </a:solidFill>
                <a:latin typeface="+mn-lt"/>
              </a:defRPr>
            </a:lvl7pPr>
            <a:lvl8pPr marL="3429000" indent="-228600" algn="l" rtl="0" fontAlgn="base">
              <a:spcBef>
                <a:spcPct val="20000"/>
              </a:spcBef>
              <a:spcAft>
                <a:spcPct val="0"/>
              </a:spcAft>
              <a:buClr>
                <a:schemeClr val="accent1"/>
              </a:buClr>
              <a:buFont typeface="Arial" pitchFamily="34" charset="0"/>
              <a:buChar char="»"/>
              <a:defRPr sz="2000">
                <a:solidFill>
                  <a:schemeClr val="tx1"/>
                </a:solidFill>
                <a:latin typeface="+mn-lt"/>
              </a:defRPr>
            </a:lvl8pPr>
            <a:lvl9pPr marL="3886200" indent="-228600" algn="l" rtl="0" fontAlgn="base">
              <a:spcBef>
                <a:spcPct val="20000"/>
              </a:spcBef>
              <a:spcAft>
                <a:spcPct val="0"/>
              </a:spcAft>
              <a:buClr>
                <a:schemeClr val="accent1"/>
              </a:buClr>
              <a:buFont typeface="Arial" pitchFamily="34" charset="0"/>
              <a:buChar char="»"/>
              <a:defRPr sz="2000">
                <a:solidFill>
                  <a:schemeClr val="tx1"/>
                </a:solidFill>
                <a:latin typeface="+mn-lt"/>
              </a:defRPr>
            </a:lvl9pPr>
          </a:lstStyle>
          <a:p>
            <a:pPr>
              <a:spcBef>
                <a:spcPct val="0"/>
              </a:spcBef>
              <a:buFont typeface="Wingdings" panose="05000000000000000000" pitchFamily="2" charset="2"/>
              <a:buChar char="l"/>
            </a:pPr>
            <a:r>
              <a:rPr lang="zh-TW" altLang="en-US" sz="2000" dirty="0" smtClean="0">
                <a:latin typeface="微軟正黑體" panose="020B0604030504040204" pitchFamily="34" charset="-120"/>
                <a:ea typeface="微軟正黑體" panose="020B0604030504040204" pitchFamily="34" charset="-120"/>
              </a:rPr>
              <a:t>實施計</a:t>
            </a:r>
            <a:r>
              <a:rPr lang="zh-TW" altLang="en-US" sz="2000" dirty="0">
                <a:latin typeface="微軟正黑體" panose="020B0604030504040204" pitchFamily="34" charset="-120"/>
                <a:ea typeface="微軟正黑體" panose="020B0604030504040204" pitchFamily="34" charset="-120"/>
              </a:rPr>
              <a:t>劃</a:t>
            </a:r>
            <a:r>
              <a:rPr lang="zh-TW" altLang="en-US" sz="2000" dirty="0" smtClean="0">
                <a:latin typeface="微軟正黑體" panose="020B0604030504040204" pitchFamily="34" charset="-120"/>
                <a:ea typeface="微軟正黑體" panose="020B0604030504040204" pitchFamily="34" charset="-120"/>
              </a:rPr>
              <a:t>書</a:t>
            </a:r>
            <a:endParaRPr lang="en-US" altLang="zh-TW" sz="2000" dirty="0" smtClean="0">
              <a:latin typeface="微軟正黑體" panose="020B0604030504040204" pitchFamily="34" charset="-120"/>
              <a:ea typeface="微軟正黑體" panose="020B0604030504040204" pitchFamily="34" charset="-120"/>
            </a:endParaRPr>
          </a:p>
          <a:p>
            <a:pPr lvl="1">
              <a:spcBef>
                <a:spcPct val="0"/>
              </a:spcBef>
              <a:buFont typeface="Wingdings" panose="05000000000000000000" pitchFamily="2" charset="2"/>
              <a:buChar char="l"/>
            </a:pPr>
            <a:r>
              <a:rPr lang="zh-TW" altLang="en-US" sz="2000" dirty="0"/>
              <a:t>五、重點工作及規劃原則</a:t>
            </a:r>
            <a:r>
              <a:rPr lang="zh-TW" altLang="en-US" sz="2000" dirty="0" smtClean="0"/>
              <a:t>：</a:t>
            </a:r>
            <a:endParaRPr lang="en-US" altLang="zh-TW" sz="2000" dirty="0" smtClean="0"/>
          </a:p>
          <a:p>
            <a:pPr lvl="2">
              <a:spcBef>
                <a:spcPct val="0"/>
              </a:spcBef>
              <a:buFont typeface="Wingdings" panose="05000000000000000000" pitchFamily="2" charset="2"/>
              <a:buChar char="l"/>
            </a:pPr>
            <a:r>
              <a:rPr lang="en-US" altLang="zh-TW" sz="1600" dirty="0"/>
              <a:t>(</a:t>
            </a:r>
            <a:r>
              <a:rPr lang="zh-TW" altLang="en-US" sz="1600" dirty="0"/>
              <a:t>一</a:t>
            </a:r>
            <a:r>
              <a:rPr lang="en-US" altLang="zh-TW" sz="1600" dirty="0"/>
              <a:t>)</a:t>
            </a:r>
            <a:r>
              <a:rPr lang="zh-TW" altLang="en-US" sz="1600" dirty="0"/>
              <a:t>重點工作 </a:t>
            </a:r>
            <a:endParaRPr lang="en-US" altLang="zh-TW" sz="1600" dirty="0" smtClean="0"/>
          </a:p>
          <a:p>
            <a:pPr lvl="3">
              <a:spcBef>
                <a:spcPct val="0"/>
              </a:spcBef>
              <a:buFont typeface="Wingdings" panose="05000000000000000000" pitchFamily="2" charset="2"/>
              <a:buChar char="ü"/>
            </a:pPr>
            <a:r>
              <a:rPr lang="en-US" altLang="zh-TW" sz="1600" dirty="0"/>
              <a:t>2. </a:t>
            </a:r>
            <a:r>
              <a:rPr lang="zh-TW" altLang="en-US" sz="1600" dirty="0"/>
              <a:t>建置校園智慧網路 </a:t>
            </a:r>
            <a:endParaRPr lang="en-US" altLang="zh-TW" sz="1600" dirty="0" smtClean="0"/>
          </a:p>
          <a:p>
            <a:pPr lvl="4">
              <a:spcBef>
                <a:spcPct val="0"/>
              </a:spcBef>
              <a:buFont typeface="Wingdings" panose="05000000000000000000" pitchFamily="2" charset="2"/>
              <a:buChar char="l"/>
            </a:pPr>
            <a:r>
              <a:rPr lang="en-US" altLang="zh-TW" sz="1400" dirty="0" smtClean="0"/>
              <a:t>(1) </a:t>
            </a:r>
            <a:r>
              <a:rPr lang="zh-TW" altLang="en-US" sz="1400" dirty="0" smtClean="0"/>
              <a:t>盤點各校網路設施及架構，並產製相關圖資文件，以供日後設備升級與新興科技教 學課程導入之參考。 </a:t>
            </a:r>
            <a:endParaRPr lang="en-US" altLang="zh-TW" sz="1400" dirty="0" smtClean="0"/>
          </a:p>
          <a:p>
            <a:pPr lvl="4">
              <a:spcBef>
                <a:spcPct val="0"/>
              </a:spcBef>
              <a:buFont typeface="Wingdings" panose="05000000000000000000" pitchFamily="2" charset="2"/>
              <a:buChar char="l"/>
            </a:pPr>
            <a:r>
              <a:rPr lang="en-US" altLang="zh-TW" sz="1400" dirty="0" smtClean="0"/>
              <a:t>(2) </a:t>
            </a:r>
            <a:r>
              <a:rPr lang="zh-TW" altLang="en-US" sz="1400" dirty="0" smtClean="0"/>
              <a:t>建構校園跨棟校舍間之主幹網路環境光纖化或支援 </a:t>
            </a:r>
            <a:r>
              <a:rPr lang="en-US" altLang="zh-TW" sz="1400" dirty="0" smtClean="0"/>
              <a:t>10Gigabit </a:t>
            </a:r>
            <a:r>
              <a:rPr lang="zh-TW" altLang="en-US" sz="1400" dirty="0" smtClean="0"/>
              <a:t>能力，提供新興科技 學習及體驗課程所需之網路頻寬。</a:t>
            </a:r>
            <a:endParaRPr lang="en-US" altLang="zh-TW" sz="1400" dirty="0" smtClean="0"/>
          </a:p>
          <a:p>
            <a:pPr lvl="4">
              <a:spcBef>
                <a:spcPct val="0"/>
              </a:spcBef>
              <a:buFont typeface="Wingdings" panose="05000000000000000000" pitchFamily="2" charset="2"/>
              <a:buChar char="l"/>
            </a:pPr>
            <a:r>
              <a:rPr lang="zh-TW" altLang="en-US" sz="1400" dirty="0" smtClean="0"/>
              <a:t> </a:t>
            </a:r>
            <a:r>
              <a:rPr lang="en-US" altLang="zh-TW" sz="1400" dirty="0" smtClean="0"/>
              <a:t>(3) </a:t>
            </a:r>
            <a:r>
              <a:rPr lang="zh-TW" altLang="en-US" sz="1400" dirty="0" smtClean="0"/>
              <a:t>建構或更新校園主幹網路設備，建立校園資訊匯流與智慧管理能力。</a:t>
            </a:r>
            <a:endParaRPr lang="en-US" altLang="zh-TW" sz="1400" dirty="0" smtClean="0"/>
          </a:p>
          <a:p>
            <a:pPr lvl="4">
              <a:spcBef>
                <a:spcPct val="0"/>
              </a:spcBef>
              <a:buFont typeface="Wingdings" panose="05000000000000000000" pitchFamily="2" charset="2"/>
              <a:buChar char="l"/>
            </a:pPr>
            <a:r>
              <a:rPr lang="zh-TW" altLang="en-US" sz="1400" dirty="0" smtClean="0"/>
              <a:t> </a:t>
            </a:r>
            <a:r>
              <a:rPr lang="en-US" altLang="zh-TW" sz="1400" dirty="0" smtClean="0"/>
              <a:t>(4) </a:t>
            </a:r>
            <a:r>
              <a:rPr lang="zh-TW" altLang="en-US" sz="1400" dirty="0" smtClean="0"/>
              <a:t>建置寬頻無線網路環境提供可於各教學場域，以行動載具進行新興科技認知與體驗 課程之基礎環境。</a:t>
            </a:r>
            <a:endParaRPr lang="en-US" altLang="zh-TW" sz="1400" dirty="0" smtClean="0"/>
          </a:p>
          <a:p>
            <a:pPr lvl="4">
              <a:spcBef>
                <a:spcPct val="0"/>
              </a:spcBef>
              <a:buFont typeface="Wingdings" panose="05000000000000000000" pitchFamily="2" charset="2"/>
              <a:buChar char="l"/>
            </a:pPr>
            <a:r>
              <a:rPr lang="zh-TW" altLang="en-US" sz="1400" dirty="0" smtClean="0">
                <a:solidFill>
                  <a:srgbClr val="FF0000"/>
                </a:solidFill>
              </a:rPr>
              <a:t> </a:t>
            </a:r>
            <a:r>
              <a:rPr lang="en-US" altLang="zh-TW" sz="1400" dirty="0" smtClean="0">
                <a:solidFill>
                  <a:srgbClr val="FF0000"/>
                </a:solidFill>
              </a:rPr>
              <a:t>(5) </a:t>
            </a:r>
            <a:r>
              <a:rPr lang="zh-TW" altLang="en-US" sz="1400" dirty="0" smtClean="0">
                <a:solidFill>
                  <a:srgbClr val="FF0000"/>
                </a:solidFill>
              </a:rPr>
              <a:t>學校支援校園無線漫遊服務，提供師生跨校連網學習之功能。 </a:t>
            </a:r>
            <a:endParaRPr lang="en-US" altLang="zh-TW" sz="2000" dirty="0" smtClean="0">
              <a:latin typeface="微軟正黑體" panose="020B0604030504040204" pitchFamily="34" charset="-120"/>
              <a:ea typeface="微軟正黑體" panose="020B0604030504040204" pitchFamily="34" charset="-120"/>
            </a:endParaRPr>
          </a:p>
          <a:p>
            <a:pPr lvl="1">
              <a:spcBef>
                <a:spcPct val="0"/>
              </a:spcBef>
              <a:buFont typeface="Wingdings" panose="05000000000000000000" pitchFamily="2" charset="2"/>
              <a:buChar char="l"/>
            </a:pPr>
            <a:r>
              <a:rPr lang="zh-TW" altLang="en-US" sz="1600" dirty="0" smtClean="0">
                <a:latin typeface="微軟正黑體" panose="020B0604030504040204" pitchFamily="34" charset="-120"/>
                <a:ea typeface="微軟正黑體" panose="020B0604030504040204" pitchFamily="34" charset="-120"/>
              </a:rPr>
              <a:t>檢核表</a:t>
            </a:r>
            <a:r>
              <a:rPr lang="en-US" altLang="zh-TW" sz="1600" dirty="0" smtClean="0">
                <a:latin typeface="微軟正黑體" panose="020B0604030504040204" pitchFamily="34" charset="-120"/>
                <a:ea typeface="微軟正黑體" panose="020B0604030504040204" pitchFamily="34" charset="-120"/>
              </a:rPr>
              <a:t>4.5.1&amp;3</a:t>
            </a:r>
          </a:p>
          <a:p>
            <a:pPr lvl="2">
              <a:spcBef>
                <a:spcPct val="0"/>
              </a:spcBef>
              <a:buFont typeface="Wingdings" panose="05000000000000000000" pitchFamily="2" charset="2"/>
              <a:buChar char="l"/>
            </a:pPr>
            <a:r>
              <a:rPr lang="zh-TW" altLang="en-US" sz="1600" dirty="0" smtClean="0">
                <a:latin typeface="微軟正黑體" panose="020B0604030504040204" pitchFamily="34" charset="-120"/>
                <a:ea typeface="微軟正黑體" panose="020B0604030504040204" pitchFamily="34" charset="-120"/>
              </a:rPr>
              <a:t>附錄</a:t>
            </a:r>
            <a:r>
              <a:rPr lang="en-US" altLang="zh-TW" sz="1600" dirty="0" smtClean="0">
                <a:latin typeface="微軟正黑體" panose="020B0604030504040204" pitchFamily="34" charset="-120"/>
                <a:ea typeface="微軟正黑體" panose="020B0604030504040204" pitchFamily="34" charset="-120"/>
              </a:rPr>
              <a:t>A</a:t>
            </a:r>
            <a:endParaRPr lang="en-US" altLang="zh-TW" sz="1600" dirty="0">
              <a:latin typeface="微軟正黑體" panose="020B0604030504040204" pitchFamily="34" charset="-120"/>
              <a:ea typeface="微軟正黑體" panose="020B0604030504040204" pitchFamily="34" charset="-120"/>
            </a:endParaRPr>
          </a:p>
          <a:p>
            <a:pPr lvl="3">
              <a:spcBef>
                <a:spcPct val="0"/>
              </a:spcBef>
              <a:buFont typeface="Wingdings" panose="05000000000000000000" pitchFamily="2" charset="2"/>
              <a:buChar char="ü"/>
            </a:pPr>
            <a:r>
              <a:rPr lang="en-US" altLang="zh-TW" sz="1600" dirty="0" smtClean="0">
                <a:latin typeface="微軟正黑體" panose="020B0604030504040204" pitchFamily="34" charset="-120"/>
                <a:ea typeface="微軟正黑體" panose="020B0604030504040204" pitchFamily="34" charset="-120"/>
              </a:rPr>
              <a:t>9.</a:t>
            </a:r>
            <a:r>
              <a:rPr lang="zh-TW" altLang="en-US" sz="1600" dirty="0" smtClean="0">
                <a:latin typeface="微軟正黑體" panose="020B0604030504040204" pitchFamily="34" charset="-120"/>
                <a:ea typeface="微軟正黑體" panose="020B0604030504040204" pitchFamily="34" charset="-120"/>
              </a:rPr>
              <a:t>無線網路支援</a:t>
            </a:r>
            <a:r>
              <a:rPr lang="en-US" altLang="zh-TW" sz="1600" dirty="0" err="1" smtClean="0">
                <a:latin typeface="微軟正黑體" panose="020B0604030504040204" pitchFamily="34" charset="-120"/>
                <a:ea typeface="微軟正黑體" panose="020B0604030504040204" pitchFamily="34" charset="-120"/>
              </a:rPr>
              <a:t>TANetRoaming</a:t>
            </a:r>
            <a:endParaRPr lang="en-US" altLang="zh-TW" sz="1600" dirty="0" smtClean="0">
              <a:latin typeface="微軟正黑體" panose="020B0604030504040204" pitchFamily="34" charset="-120"/>
              <a:ea typeface="微軟正黑體" panose="020B0604030504040204" pitchFamily="34" charset="-120"/>
            </a:endParaRPr>
          </a:p>
          <a:p>
            <a:pPr lvl="3">
              <a:spcBef>
                <a:spcPct val="0"/>
              </a:spcBef>
              <a:buFont typeface="Wingdings" panose="05000000000000000000" pitchFamily="2" charset="2"/>
              <a:buChar char="ü"/>
            </a:pPr>
            <a:r>
              <a:rPr lang="en-US" altLang="zh-TW" sz="1600" dirty="0" smtClean="0">
                <a:latin typeface="微軟正黑體" panose="020B0604030504040204" pitchFamily="34" charset="-120"/>
                <a:ea typeface="微軟正黑體" panose="020B0604030504040204" pitchFamily="34" charset="-120"/>
              </a:rPr>
              <a:t>10</a:t>
            </a:r>
            <a:r>
              <a:rPr lang="zh-TW" altLang="en-US" sz="1600" dirty="0" smtClean="0">
                <a:latin typeface="微軟正黑體" panose="020B0604030504040204" pitchFamily="34" charset="-120"/>
                <a:ea typeface="微軟正黑體" panose="020B0604030504040204" pitchFamily="34" charset="-120"/>
              </a:rPr>
              <a:t>無線網路支援</a:t>
            </a:r>
            <a:r>
              <a:rPr lang="en-US" altLang="zh-TW" sz="1600" dirty="0" err="1" smtClean="0">
                <a:latin typeface="微軟正黑體" panose="020B0604030504040204" pitchFamily="34" charset="-120"/>
                <a:ea typeface="微軟正黑體" panose="020B0604030504040204" pitchFamily="34" charset="-120"/>
              </a:rPr>
              <a:t>eduroam</a:t>
            </a:r>
            <a:r>
              <a:rPr lang="en-US" altLang="zh-TW" sz="1600" dirty="0" smtClean="0">
                <a:latin typeface="微軟正黑體" panose="020B0604030504040204" pitchFamily="34" charset="-120"/>
                <a:ea typeface="微軟正黑體" panose="020B0604030504040204" pitchFamily="34" charset="-120"/>
              </a:rPr>
              <a:t> (802.1X)</a:t>
            </a:r>
          </a:p>
          <a:p>
            <a:pPr marL="800100" lvl="3" indent="-342900">
              <a:spcBef>
                <a:spcPct val="0"/>
              </a:spcBef>
              <a:buFont typeface="Wingdings" panose="05000000000000000000" pitchFamily="2" charset="2"/>
              <a:buChar char="l"/>
            </a:pPr>
            <a:endParaRPr lang="en-US" altLang="zh-TW" sz="1600" dirty="0">
              <a:latin typeface="微軟正黑體" panose="020B0604030504040204" pitchFamily="34" charset="-120"/>
              <a:ea typeface="微軟正黑體" panose="020B0604030504040204" pitchFamily="34" charset="-120"/>
            </a:endParaRPr>
          </a:p>
        </p:txBody>
      </p:sp>
      <p:sp>
        <p:nvSpPr>
          <p:cNvPr id="3" name="投影片編號版面配置區 2"/>
          <p:cNvSpPr>
            <a:spLocks noGrp="1"/>
          </p:cNvSpPr>
          <p:nvPr>
            <p:ph type="sldNum" sz="quarter" idx="11"/>
          </p:nvPr>
        </p:nvSpPr>
        <p:spPr/>
        <p:txBody>
          <a:bodyPr/>
          <a:lstStyle/>
          <a:p>
            <a:pPr>
              <a:defRPr/>
            </a:pPr>
            <a:fld id="{F75F46AD-6713-4849-AC58-C4380094B044}" type="slidenum">
              <a:rPr lang="zh-TW" altLang="en-US" smtClean="0"/>
              <a:pPr>
                <a:defRPr/>
              </a:pPr>
              <a:t>15</a:t>
            </a:fld>
            <a:endParaRPr lang="en-US" altLang="zh-TW"/>
          </a:p>
        </p:txBody>
      </p:sp>
      <p:sp>
        <p:nvSpPr>
          <p:cNvPr id="49" name="標題 1"/>
          <p:cNvSpPr>
            <a:spLocks noGrp="1"/>
          </p:cNvSpPr>
          <p:nvPr>
            <p:ph type="title"/>
          </p:nvPr>
        </p:nvSpPr>
        <p:spPr>
          <a:xfrm>
            <a:off x="457200" y="228600"/>
            <a:ext cx="8274050" cy="460375"/>
          </a:xfrm>
        </p:spPr>
        <p:txBody>
          <a:bodyPr/>
          <a:lstStyle/>
          <a:p>
            <a:r>
              <a:rPr lang="zh-TW" altLang="en-US" dirty="0">
                <a:latin typeface="微軟正黑體" panose="020B0604030504040204" pitchFamily="34" charset="-120"/>
                <a:ea typeface="微軟正黑體" panose="020B0604030504040204" pitchFamily="34" charset="-120"/>
              </a:rPr>
              <a:t>漫遊</a:t>
            </a:r>
            <a:r>
              <a:rPr lang="zh-TW" altLang="en-US" dirty="0" smtClean="0">
                <a:latin typeface="微軟正黑體" panose="020B0604030504040204" pitchFamily="34" charset="-120"/>
                <a:ea typeface="微軟正黑體" panose="020B0604030504040204" pitchFamily="34" charset="-120"/>
              </a:rPr>
              <a:t>相關</a:t>
            </a:r>
            <a:r>
              <a:rPr lang="zh-TW" altLang="en-US" dirty="0">
                <a:latin typeface="微軟正黑體" panose="020B0604030504040204" pitchFamily="34" charset="-120"/>
                <a:ea typeface="微軟正黑體" panose="020B0604030504040204" pitchFamily="34" charset="-120"/>
              </a:rPr>
              <a:t>問題</a:t>
            </a:r>
          </a:p>
        </p:txBody>
      </p:sp>
      <p:sp>
        <p:nvSpPr>
          <p:cNvPr id="88" name="矩形 87"/>
          <p:cNvSpPr/>
          <p:nvPr/>
        </p:nvSpPr>
        <p:spPr>
          <a:xfrm>
            <a:off x="-1256952" y="836712"/>
            <a:ext cx="4031873" cy="461665"/>
          </a:xfrm>
          <a:prstGeom prst="rect">
            <a:avLst/>
          </a:prstGeom>
        </p:spPr>
        <p:txBody>
          <a:bodyPr wrap="none">
            <a:spAutoFit/>
          </a:bodyPr>
          <a:lstStyle/>
          <a:p>
            <a:pPr lvl="3"/>
            <a:r>
              <a:rPr lang="zh-TW" altLang="en-US" sz="2400" b="1" dirty="0" smtClean="0">
                <a:latin typeface="微軟正黑體" panose="020B0604030504040204" pitchFamily="34" charset="-120"/>
                <a:ea typeface="微軟正黑體" panose="020B0604030504040204" pitchFamily="34" charset="-120"/>
              </a:rPr>
              <a:t>前瞻計畫相關問題</a:t>
            </a:r>
            <a:endParaRPr lang="en-US" altLang="zh-TW" sz="24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8324636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內容版面配置區 4"/>
          <p:cNvSpPr txBox="1">
            <a:spLocks/>
          </p:cNvSpPr>
          <p:nvPr/>
        </p:nvSpPr>
        <p:spPr>
          <a:xfrm>
            <a:off x="427290" y="1328434"/>
            <a:ext cx="8177158" cy="5596731"/>
          </a:xfrm>
          <a:prstGeom prst="rect">
            <a:avLst/>
          </a:prstGeom>
          <a:noFill/>
          <a:ln w="9525">
            <a:noFill/>
            <a:miter lim="800000"/>
            <a:headEnd/>
            <a:tailEnd/>
          </a:ln>
        </p:spPr>
        <p:txBody>
          <a:bodyPr/>
          <a:lstStyle>
            <a:lvl1pPr marL="342900" indent="-342900" algn="l" rtl="0" eaLnBrk="0" fontAlgn="base" hangingPunct="0">
              <a:spcBef>
                <a:spcPct val="20000"/>
              </a:spcBef>
              <a:spcAft>
                <a:spcPct val="0"/>
              </a:spcAft>
              <a:buClr>
                <a:schemeClr val="accent2"/>
              </a:buClr>
              <a:buChar char="•"/>
              <a:defRPr sz="3200" baseline="0">
                <a:solidFill>
                  <a:schemeClr val="tx1"/>
                </a:solidFill>
                <a:latin typeface="Times New Roman" pitchFamily="18" charset="0"/>
                <a:ea typeface="標楷體" pitchFamily="65" charset="-120"/>
                <a:cs typeface="+mn-cs"/>
              </a:defRPr>
            </a:lvl1pPr>
            <a:lvl2pPr marL="742950" indent="-285750" algn="l" rtl="0" eaLnBrk="0" fontAlgn="base" hangingPunct="0">
              <a:spcBef>
                <a:spcPct val="20000"/>
              </a:spcBef>
              <a:spcAft>
                <a:spcPct val="0"/>
              </a:spcAft>
              <a:buClr>
                <a:schemeClr val="tx2"/>
              </a:buClr>
              <a:buFont typeface="Arial" charset="0"/>
              <a:buChar char="–"/>
              <a:defRPr sz="2800" baseline="0">
                <a:solidFill>
                  <a:schemeClr val="tx1"/>
                </a:solidFill>
                <a:latin typeface="Times New Roman" pitchFamily="18" charset="0"/>
                <a:ea typeface="標楷體" pitchFamily="65" charset="-120"/>
              </a:defRPr>
            </a:lvl2pPr>
            <a:lvl3pPr marL="1143000" indent="-228600" algn="l" rtl="0" eaLnBrk="0" fontAlgn="base" hangingPunct="0">
              <a:spcBef>
                <a:spcPct val="20000"/>
              </a:spcBef>
              <a:spcAft>
                <a:spcPct val="0"/>
              </a:spcAft>
              <a:buClr>
                <a:schemeClr val="accent2"/>
              </a:buClr>
              <a:buChar char="•"/>
              <a:defRPr sz="2400" baseline="0">
                <a:solidFill>
                  <a:schemeClr val="tx1"/>
                </a:solidFill>
                <a:latin typeface="Times New Roman" pitchFamily="18" charset="0"/>
                <a:ea typeface="標楷體" pitchFamily="65" charset="-120"/>
              </a:defRPr>
            </a:lvl3pPr>
            <a:lvl4pPr marL="1600200" indent="-228600" algn="l" rtl="0" eaLnBrk="0" fontAlgn="base" hangingPunct="0">
              <a:spcBef>
                <a:spcPct val="20000"/>
              </a:spcBef>
              <a:spcAft>
                <a:spcPct val="0"/>
              </a:spcAft>
              <a:buClr>
                <a:schemeClr val="hlink"/>
              </a:buClr>
              <a:buFont typeface="Arial" charset="0"/>
              <a:buChar char="–"/>
              <a:defRPr sz="2000" baseline="0">
                <a:solidFill>
                  <a:schemeClr val="tx1"/>
                </a:solidFill>
                <a:latin typeface="Times New Roman" pitchFamily="18" charset="0"/>
                <a:ea typeface="標楷體" pitchFamily="65" charset="-120"/>
              </a:defRPr>
            </a:lvl4pPr>
            <a:lvl5pPr marL="2057400" indent="-228600" algn="l" rtl="0" eaLnBrk="0" fontAlgn="base" hangingPunct="0">
              <a:spcBef>
                <a:spcPct val="20000"/>
              </a:spcBef>
              <a:spcAft>
                <a:spcPct val="0"/>
              </a:spcAft>
              <a:buClr>
                <a:schemeClr val="accent1"/>
              </a:buClr>
              <a:buFont typeface="Arial" charset="0"/>
              <a:buChar char="»"/>
              <a:defRPr sz="2000" baseline="0">
                <a:solidFill>
                  <a:schemeClr val="tx1"/>
                </a:solidFill>
                <a:latin typeface="Times New Roman" pitchFamily="18" charset="0"/>
                <a:ea typeface="標楷體" pitchFamily="65" charset="-120"/>
              </a:defRPr>
            </a:lvl5pPr>
            <a:lvl6pPr marL="2514600" indent="-228600" algn="l" rtl="0" fontAlgn="base">
              <a:spcBef>
                <a:spcPct val="20000"/>
              </a:spcBef>
              <a:spcAft>
                <a:spcPct val="0"/>
              </a:spcAft>
              <a:buClr>
                <a:schemeClr val="accent1"/>
              </a:buClr>
              <a:buFont typeface="Arial" pitchFamily="34" charset="0"/>
              <a:buChar char="»"/>
              <a:defRPr sz="2000">
                <a:solidFill>
                  <a:schemeClr val="tx1"/>
                </a:solidFill>
                <a:latin typeface="+mn-lt"/>
              </a:defRPr>
            </a:lvl6pPr>
            <a:lvl7pPr marL="2971800" indent="-228600" algn="l" rtl="0" fontAlgn="base">
              <a:spcBef>
                <a:spcPct val="20000"/>
              </a:spcBef>
              <a:spcAft>
                <a:spcPct val="0"/>
              </a:spcAft>
              <a:buClr>
                <a:schemeClr val="accent1"/>
              </a:buClr>
              <a:buFont typeface="Arial" pitchFamily="34" charset="0"/>
              <a:buChar char="»"/>
              <a:defRPr sz="2000">
                <a:solidFill>
                  <a:schemeClr val="tx1"/>
                </a:solidFill>
                <a:latin typeface="+mn-lt"/>
              </a:defRPr>
            </a:lvl7pPr>
            <a:lvl8pPr marL="3429000" indent="-228600" algn="l" rtl="0" fontAlgn="base">
              <a:spcBef>
                <a:spcPct val="20000"/>
              </a:spcBef>
              <a:spcAft>
                <a:spcPct val="0"/>
              </a:spcAft>
              <a:buClr>
                <a:schemeClr val="accent1"/>
              </a:buClr>
              <a:buFont typeface="Arial" pitchFamily="34" charset="0"/>
              <a:buChar char="»"/>
              <a:defRPr sz="2000">
                <a:solidFill>
                  <a:schemeClr val="tx1"/>
                </a:solidFill>
                <a:latin typeface="+mn-lt"/>
              </a:defRPr>
            </a:lvl8pPr>
            <a:lvl9pPr marL="3886200" indent="-228600" algn="l" rtl="0" fontAlgn="base">
              <a:spcBef>
                <a:spcPct val="20000"/>
              </a:spcBef>
              <a:spcAft>
                <a:spcPct val="0"/>
              </a:spcAft>
              <a:buClr>
                <a:schemeClr val="accent1"/>
              </a:buClr>
              <a:buFont typeface="Arial" pitchFamily="34" charset="0"/>
              <a:buChar char="»"/>
              <a:defRPr sz="2000">
                <a:solidFill>
                  <a:schemeClr val="tx1"/>
                </a:solidFill>
                <a:latin typeface="+mn-lt"/>
              </a:defRPr>
            </a:lvl9pPr>
          </a:lstStyle>
          <a:p>
            <a:pPr marL="0" lvl="2" indent="0">
              <a:spcBef>
                <a:spcPct val="0"/>
              </a:spcBef>
              <a:buNone/>
            </a:pPr>
            <a:r>
              <a:rPr lang="zh-TW" altLang="en-US" sz="2000" dirty="0" smtClean="0">
                <a:latin typeface="微軟正黑體" panose="020B0604030504040204" pitchFamily="34" charset="-120"/>
                <a:ea typeface="微軟正黑體" panose="020B0604030504040204" pitchFamily="34" charset="-120"/>
              </a:rPr>
              <a:t>漫遊中</a:t>
            </a:r>
            <a:r>
              <a:rPr lang="zh-TW" altLang="en-US" sz="2000" dirty="0">
                <a:latin typeface="微軟正黑體" panose="020B0604030504040204" pitchFamily="34" charset="-120"/>
                <a:ea typeface="微軟正黑體" panose="020B0604030504040204" pitchFamily="34" charset="-120"/>
              </a:rPr>
              <a:t>心</a:t>
            </a:r>
            <a:r>
              <a:rPr lang="zh-TW" altLang="en-US" sz="2000" dirty="0" smtClean="0">
                <a:latin typeface="微軟正黑體" panose="020B0604030504040204" pitchFamily="34" charset="-120"/>
                <a:ea typeface="微軟正黑體" panose="020B0604030504040204" pitchFamily="34" charset="-120"/>
              </a:rPr>
              <a:t>對於連線單位無線網路的政策，</a:t>
            </a:r>
            <a:r>
              <a:rPr lang="zh-TW" altLang="en-US" sz="2000" dirty="0" smtClean="0">
                <a:solidFill>
                  <a:srgbClr val="0070C0"/>
                </a:solidFill>
                <a:latin typeface="微軟正黑體" panose="020B0604030504040204" pitchFamily="34" charset="-120"/>
                <a:ea typeface="微軟正黑體" panose="020B0604030504040204" pitchFamily="34" charset="-120"/>
              </a:rPr>
              <a:t>採取尊重的態度</a:t>
            </a:r>
            <a:r>
              <a:rPr lang="zh-TW" altLang="en-US" sz="2000" dirty="0" smtClean="0">
                <a:latin typeface="微軟正黑體" panose="020B0604030504040204" pitchFamily="34" charset="-120"/>
                <a:ea typeface="微軟正黑體" panose="020B0604030504040204" pitchFamily="34" charset="-120"/>
              </a:rPr>
              <a:t>，以下三點是漫遊中心比較常見的問題而提出說明</a:t>
            </a:r>
            <a:endParaRPr lang="en-US" altLang="zh-TW" sz="2000" dirty="0" smtClean="0">
              <a:latin typeface="微軟正黑體" panose="020B0604030504040204" pitchFamily="34" charset="-120"/>
              <a:ea typeface="微軟正黑體" panose="020B0604030504040204" pitchFamily="34" charset="-120"/>
            </a:endParaRPr>
          </a:p>
          <a:p>
            <a:pPr marL="342900" lvl="2" indent="-342900">
              <a:spcBef>
                <a:spcPct val="0"/>
              </a:spcBef>
              <a:buFont typeface="Wingdings" panose="05000000000000000000" pitchFamily="2" charset="2"/>
              <a:buChar char="l"/>
            </a:pPr>
            <a:endParaRPr lang="en-US" altLang="zh-TW" sz="2000" dirty="0" smtClean="0">
              <a:latin typeface="微軟正黑體" panose="020B0604030504040204" pitchFamily="34" charset="-120"/>
              <a:ea typeface="微軟正黑體" panose="020B0604030504040204" pitchFamily="34" charset="-120"/>
            </a:endParaRPr>
          </a:p>
          <a:p>
            <a:pPr marL="342900" lvl="2" indent="-342900">
              <a:spcBef>
                <a:spcPct val="0"/>
              </a:spcBef>
              <a:buFont typeface="Wingdings" panose="05000000000000000000" pitchFamily="2" charset="2"/>
              <a:buChar char="l"/>
            </a:pPr>
            <a:r>
              <a:rPr lang="zh-TW" altLang="en-US" sz="2000" dirty="0" smtClean="0">
                <a:latin typeface="微軟正黑體" panose="020B0604030504040204" pitchFamily="34" charset="-120"/>
                <a:ea typeface="微軟正黑體" panose="020B0604030504040204" pitchFamily="34" charset="-120"/>
              </a:rPr>
              <a:t>是否</a:t>
            </a:r>
            <a:r>
              <a:rPr lang="zh-TW" altLang="en-US" sz="2000" dirty="0">
                <a:latin typeface="微軟正黑體" panose="020B0604030504040204" pitchFamily="34" charset="-120"/>
                <a:ea typeface="微軟正黑體" panose="020B0604030504040204" pitchFamily="34" charset="-120"/>
              </a:rPr>
              <a:t>要全校</a:t>
            </a:r>
            <a:r>
              <a:rPr lang="zh-TW" altLang="en-US" sz="2000" dirty="0" smtClean="0">
                <a:latin typeface="微軟正黑體" panose="020B0604030504040204" pitchFamily="34" charset="-120"/>
                <a:ea typeface="微軟正黑體" panose="020B0604030504040204" pitchFamily="34" charset="-120"/>
              </a:rPr>
              <a:t>開放</a:t>
            </a:r>
            <a:r>
              <a:rPr lang="en-US" altLang="zh-TW" sz="2000" dirty="0" err="1" smtClean="0">
                <a:latin typeface="微軟正黑體" panose="020B0604030504040204" pitchFamily="34" charset="-120"/>
                <a:ea typeface="微軟正黑體" panose="020B0604030504040204" pitchFamily="34" charset="-120"/>
              </a:rPr>
              <a:t>TANetRoaming</a:t>
            </a:r>
            <a:r>
              <a:rPr lang="zh-TW" altLang="en-US" sz="2000" dirty="0" smtClean="0">
                <a:latin typeface="微軟正黑體" panose="020B0604030504040204" pitchFamily="34" charset="-120"/>
                <a:ea typeface="微軟正黑體" panose="020B0604030504040204" pitchFamily="34" charset="-120"/>
              </a:rPr>
              <a:t>和</a:t>
            </a:r>
            <a:r>
              <a:rPr lang="en-US" altLang="zh-TW" sz="2000" dirty="0" err="1" smtClean="0">
                <a:latin typeface="微軟正黑體" panose="020B0604030504040204" pitchFamily="34" charset="-120"/>
                <a:ea typeface="微軟正黑體" panose="020B0604030504040204" pitchFamily="34" charset="-120"/>
              </a:rPr>
              <a:t>eduroam</a:t>
            </a:r>
            <a:r>
              <a:rPr lang="zh-TW" altLang="en-US" sz="2000" dirty="0" smtClean="0">
                <a:latin typeface="微軟正黑體" panose="020B0604030504040204" pitchFamily="34" charset="-120"/>
                <a:ea typeface="微軟正黑體" panose="020B0604030504040204" pitchFamily="34" charset="-120"/>
              </a:rPr>
              <a:t>服務</a:t>
            </a:r>
            <a:r>
              <a:rPr lang="en-US" altLang="zh-TW" sz="2000" dirty="0" smtClean="0">
                <a:latin typeface="微軟正黑體" panose="020B0604030504040204" pitchFamily="34" charset="-120"/>
                <a:ea typeface="微軟正黑體" panose="020B0604030504040204" pitchFamily="34" charset="-120"/>
              </a:rPr>
              <a:t>?</a:t>
            </a:r>
          </a:p>
          <a:p>
            <a:pPr marL="800100" lvl="3" indent="-342900">
              <a:spcBef>
                <a:spcPct val="0"/>
              </a:spcBef>
              <a:buFont typeface="Wingdings" panose="05000000000000000000" pitchFamily="2" charset="2"/>
              <a:buChar char="ü"/>
            </a:pPr>
            <a:r>
              <a:rPr lang="zh-TW" altLang="en-US" sz="1600" dirty="0" smtClean="0">
                <a:latin typeface="微軟正黑體" panose="020B0604030504040204" pitchFamily="34" charset="-120"/>
                <a:ea typeface="微軟正黑體" panose="020B0604030504040204" pitchFamily="34" charset="-120"/>
              </a:rPr>
              <a:t>因應高中職頻寬比較不足，原則上不用全校所有</a:t>
            </a:r>
            <a:r>
              <a:rPr lang="en-US" altLang="zh-TW" sz="1600" dirty="0" smtClean="0">
                <a:latin typeface="微軟正黑體" panose="020B0604030504040204" pitchFamily="34" charset="-120"/>
                <a:ea typeface="微軟正黑體" panose="020B0604030504040204" pitchFamily="34" charset="-120"/>
              </a:rPr>
              <a:t>AP</a:t>
            </a:r>
            <a:r>
              <a:rPr lang="zh-TW" altLang="en-US" sz="1600" dirty="0" smtClean="0">
                <a:latin typeface="微軟正黑體" panose="020B0604030504040204" pitchFamily="34" charset="-120"/>
                <a:ea typeface="微軟正黑體" panose="020B0604030504040204" pitchFamily="34" charset="-120"/>
              </a:rPr>
              <a:t>都進行開放服務，建議可以在部分區域</a:t>
            </a:r>
            <a:r>
              <a:rPr lang="en-US" altLang="zh-TW" sz="1600" dirty="0">
                <a:latin typeface="微軟正黑體" panose="020B0604030504040204" pitchFamily="34" charset="-120"/>
                <a:ea typeface="微軟正黑體" panose="020B0604030504040204" pitchFamily="34" charset="-120"/>
              </a:rPr>
              <a:t>(</a:t>
            </a:r>
            <a:r>
              <a:rPr lang="zh-TW" altLang="en-US" sz="1600" dirty="0">
                <a:latin typeface="微軟正黑體" panose="020B0604030504040204" pitchFamily="34" charset="-120"/>
                <a:ea typeface="微軟正黑體" panose="020B0604030504040204" pitchFamily="34" charset="-120"/>
              </a:rPr>
              <a:t>圖書館、行政大樓和會議室等地方</a:t>
            </a:r>
            <a:r>
              <a:rPr lang="en-US" altLang="zh-TW" sz="1600" dirty="0">
                <a:latin typeface="微軟正黑體" panose="020B0604030504040204" pitchFamily="34" charset="-120"/>
                <a:ea typeface="微軟正黑體" panose="020B0604030504040204" pitchFamily="34" charset="-120"/>
              </a:rPr>
              <a:t>)</a:t>
            </a:r>
            <a:r>
              <a:rPr lang="zh-TW" altLang="en-US" sz="1600" dirty="0" smtClean="0">
                <a:latin typeface="微軟正黑體" panose="020B0604030504040204" pitchFamily="34" charset="-120"/>
                <a:ea typeface="微軟正黑體" panose="020B0604030504040204" pitchFamily="34" charset="-120"/>
              </a:rPr>
              <a:t>進行開放。或是採取部份時間開放認證</a:t>
            </a:r>
            <a:r>
              <a:rPr lang="en-US" altLang="zh-TW" sz="1600" dirty="0" smtClean="0">
                <a:latin typeface="微軟正黑體" panose="020B0604030504040204" pitchFamily="34" charset="-120"/>
                <a:ea typeface="微軟正黑體" panose="020B0604030504040204" pitchFamily="34" charset="-120"/>
              </a:rPr>
              <a:t>(</a:t>
            </a:r>
            <a:r>
              <a:rPr lang="zh-TW" altLang="en-US" sz="1600" dirty="0" smtClean="0">
                <a:latin typeface="微軟正黑體" panose="020B0604030504040204" pitchFamily="34" charset="-120"/>
                <a:ea typeface="微軟正黑體" panose="020B0604030504040204" pitchFamily="34" charset="-120"/>
              </a:rPr>
              <a:t>例：下午</a:t>
            </a:r>
            <a:r>
              <a:rPr lang="en-US" altLang="zh-TW" sz="1600" dirty="0" smtClean="0">
                <a:latin typeface="微軟正黑體" panose="020B0604030504040204" pitchFamily="34" charset="-120"/>
                <a:ea typeface="微軟正黑體" panose="020B0604030504040204" pitchFamily="34" charset="-120"/>
              </a:rPr>
              <a:t>5</a:t>
            </a:r>
            <a:r>
              <a:rPr lang="zh-TW" altLang="en-US" sz="1600" dirty="0" smtClean="0">
                <a:latin typeface="微軟正黑體" panose="020B0604030504040204" pitchFamily="34" charset="-120"/>
                <a:ea typeface="微軟正黑體" panose="020B0604030504040204" pitchFamily="34" charset="-120"/>
              </a:rPr>
              <a:t>點 </a:t>
            </a:r>
            <a:r>
              <a:rPr lang="en-US" altLang="zh-TW" sz="1600" dirty="0" smtClean="0">
                <a:latin typeface="微軟正黑體" panose="020B0604030504040204" pitchFamily="34" charset="-120"/>
                <a:ea typeface="微軟正黑體" panose="020B0604030504040204" pitchFamily="34" charset="-120"/>
              </a:rPr>
              <a:t>~</a:t>
            </a:r>
            <a:r>
              <a:rPr lang="zh-TW" altLang="en-US" sz="1600" dirty="0" smtClean="0">
                <a:latin typeface="微軟正黑體" panose="020B0604030504040204" pitchFamily="34" charset="-120"/>
                <a:ea typeface="微軟正黑體" panose="020B0604030504040204" pitchFamily="34" charset="-120"/>
              </a:rPr>
              <a:t> </a:t>
            </a:r>
            <a:r>
              <a:rPr lang="zh-TW" altLang="en-US" sz="1600" dirty="0">
                <a:latin typeface="微軟正黑體" panose="020B0604030504040204" pitchFamily="34" charset="-120"/>
                <a:ea typeface="微軟正黑體" panose="020B0604030504040204" pitchFamily="34" charset="-120"/>
              </a:rPr>
              <a:t>早</a:t>
            </a:r>
            <a:r>
              <a:rPr lang="zh-TW" altLang="en-US" sz="1600" dirty="0" smtClean="0">
                <a:latin typeface="微軟正黑體" panose="020B0604030504040204" pitchFamily="34" charset="-120"/>
                <a:ea typeface="微軟正黑體" panose="020B0604030504040204" pitchFamily="34" charset="-120"/>
              </a:rPr>
              <a:t>上</a:t>
            </a:r>
            <a:r>
              <a:rPr lang="en-US" altLang="zh-TW" sz="1600" dirty="0" smtClean="0">
                <a:latin typeface="微軟正黑體" panose="020B0604030504040204" pitchFamily="34" charset="-120"/>
                <a:ea typeface="微軟正黑體" panose="020B0604030504040204" pitchFamily="34" charset="-120"/>
              </a:rPr>
              <a:t>7</a:t>
            </a:r>
            <a:r>
              <a:rPr lang="zh-TW" altLang="en-US" sz="1600" dirty="0" smtClean="0">
                <a:latin typeface="微軟正黑體" panose="020B0604030504040204" pitchFamily="34" charset="-120"/>
                <a:ea typeface="微軟正黑體" panose="020B0604030504040204" pitchFamily="34" charset="-120"/>
              </a:rPr>
              <a:t>點進行對外開放</a:t>
            </a:r>
            <a:r>
              <a:rPr lang="en-US" altLang="zh-TW" sz="1600" dirty="0" smtClean="0">
                <a:latin typeface="微軟正黑體" panose="020B0604030504040204" pitchFamily="34" charset="-120"/>
                <a:ea typeface="微軟正黑體" panose="020B0604030504040204" pitchFamily="34" charset="-120"/>
              </a:rPr>
              <a:t>)</a:t>
            </a:r>
            <a:r>
              <a:rPr lang="zh-TW" altLang="en-US" sz="1600" dirty="0">
                <a:latin typeface="微軟正黑體" panose="020B0604030504040204" pitchFamily="34" charset="-120"/>
                <a:ea typeface="微軟正黑體" panose="020B0604030504040204" pitchFamily="34" charset="-120"/>
              </a:rPr>
              <a:t>，</a:t>
            </a:r>
            <a:r>
              <a:rPr lang="zh-TW" altLang="en-US" sz="1600" dirty="0" smtClean="0">
                <a:latin typeface="微軟正黑體" panose="020B0604030504040204" pitchFamily="34" charset="-120"/>
                <a:ea typeface="微軟正黑體" panose="020B0604030504040204" pitchFamily="34" charset="-120"/>
              </a:rPr>
              <a:t>以不影響學校網路為主。</a:t>
            </a:r>
            <a:endParaRPr lang="en-US" altLang="zh-TW" sz="2000" dirty="0" smtClean="0">
              <a:latin typeface="微軟正黑體" panose="020B0604030504040204" pitchFamily="34" charset="-120"/>
              <a:ea typeface="微軟正黑體" panose="020B0604030504040204" pitchFamily="34" charset="-120"/>
            </a:endParaRPr>
          </a:p>
          <a:p>
            <a:pPr marL="342900" lvl="2" indent="-342900">
              <a:spcBef>
                <a:spcPct val="0"/>
              </a:spcBef>
              <a:buFont typeface="Wingdings" panose="05000000000000000000" pitchFamily="2" charset="2"/>
              <a:buChar char="l"/>
            </a:pPr>
            <a:r>
              <a:rPr lang="zh-TW" altLang="en-US" sz="2000" dirty="0" smtClean="0">
                <a:latin typeface="微軟正黑體" panose="020B0604030504040204" pitchFamily="34" charset="-120"/>
                <a:ea typeface="微軟正黑體" panose="020B0604030504040204" pitchFamily="34" charset="-120"/>
              </a:rPr>
              <a:t>是否要讓學生使用</a:t>
            </a:r>
            <a:r>
              <a:rPr lang="en-US" altLang="zh-TW" sz="2000" dirty="0" err="1" smtClean="0">
                <a:latin typeface="微軟正黑體" panose="020B0604030504040204" pitchFamily="34" charset="-120"/>
                <a:ea typeface="微軟正黑體" panose="020B0604030504040204" pitchFamily="34" charset="-120"/>
              </a:rPr>
              <a:t>TANetRoaming</a:t>
            </a:r>
            <a:r>
              <a:rPr lang="zh-TW" altLang="en-US" sz="2000" dirty="0" smtClean="0">
                <a:latin typeface="微軟正黑體" panose="020B0604030504040204" pitchFamily="34" charset="-120"/>
                <a:ea typeface="微軟正黑體" panose="020B0604030504040204" pitchFamily="34" charset="-120"/>
              </a:rPr>
              <a:t>和</a:t>
            </a:r>
            <a:r>
              <a:rPr lang="en-US" altLang="zh-TW" sz="2000" dirty="0" err="1" smtClean="0">
                <a:latin typeface="微軟正黑體" panose="020B0604030504040204" pitchFamily="34" charset="-120"/>
                <a:ea typeface="微軟正黑體" panose="020B0604030504040204" pitchFamily="34" charset="-120"/>
              </a:rPr>
              <a:t>eduroam</a:t>
            </a:r>
            <a:r>
              <a:rPr lang="zh-TW" altLang="en-US" sz="2000" dirty="0" smtClean="0">
                <a:latin typeface="微軟正黑體" panose="020B0604030504040204" pitchFamily="34" charset="-120"/>
                <a:ea typeface="微軟正黑體" panose="020B0604030504040204" pitchFamily="34" charset="-120"/>
              </a:rPr>
              <a:t>服務</a:t>
            </a:r>
            <a:r>
              <a:rPr lang="en-US" altLang="zh-TW" sz="2000" dirty="0" smtClean="0">
                <a:latin typeface="微軟正黑體" panose="020B0604030504040204" pitchFamily="34" charset="-120"/>
                <a:ea typeface="微軟正黑體" panose="020B0604030504040204" pitchFamily="34" charset="-120"/>
              </a:rPr>
              <a:t>?</a:t>
            </a:r>
          </a:p>
          <a:p>
            <a:pPr marL="800100" lvl="3" indent="-342900">
              <a:spcBef>
                <a:spcPct val="0"/>
              </a:spcBef>
              <a:buFont typeface="Wingdings" panose="05000000000000000000" pitchFamily="2" charset="2"/>
              <a:buChar char="ü"/>
            </a:pPr>
            <a:r>
              <a:rPr lang="zh-TW" altLang="en-US" sz="1600" dirty="0">
                <a:latin typeface="微軟正黑體" panose="020B0604030504040204" pitchFamily="34" charset="-120"/>
                <a:ea typeface="微軟正黑體" panose="020B0604030504040204" pitchFamily="34" charset="-120"/>
              </a:rPr>
              <a:t>原則</a:t>
            </a:r>
            <a:r>
              <a:rPr lang="zh-TW" altLang="en-US" sz="1600" dirty="0" smtClean="0">
                <a:latin typeface="微軟正黑體" panose="020B0604030504040204" pitchFamily="34" charset="-120"/>
                <a:ea typeface="微軟正黑體" panose="020B0604030504040204" pitchFamily="34" charset="-120"/>
              </a:rPr>
              <a:t>上跨校漫遊的部分就是要給學生、老師、研究員和政府機關，不用額外去申請相關的網路服務，以資源共享的方式開放服務。</a:t>
            </a:r>
            <a:r>
              <a:rPr lang="zh-TW" altLang="en-US" sz="1600" dirty="0" smtClean="0">
                <a:solidFill>
                  <a:srgbClr val="FF0000"/>
                </a:solidFill>
                <a:latin typeface="微軟正黑體" panose="020B0604030504040204" pitchFamily="34" charset="-120"/>
                <a:ea typeface="微軟正黑體" panose="020B0604030504040204" pitchFamily="34" charset="-120"/>
              </a:rPr>
              <a:t>學生的部分漫遊中心採開放的態度</a:t>
            </a:r>
            <a:r>
              <a:rPr lang="zh-TW" altLang="en-US" sz="1600" dirty="0" smtClean="0">
                <a:latin typeface="微軟正黑體" panose="020B0604030504040204" pitchFamily="34" charset="-120"/>
                <a:ea typeface="微軟正黑體" panose="020B0604030504040204" pitchFamily="34" charset="-120"/>
              </a:rPr>
              <a:t>，</a:t>
            </a:r>
            <a:r>
              <a:rPr lang="zh-TW" altLang="en-US" sz="1600" dirty="0">
                <a:latin typeface="微軟正黑體" panose="020B0604030504040204" pitchFamily="34" charset="-120"/>
                <a:ea typeface="微軟正黑體" panose="020B0604030504040204" pitchFamily="34" charset="-120"/>
              </a:rPr>
              <a:t>部分</a:t>
            </a:r>
            <a:r>
              <a:rPr lang="zh-TW" altLang="en-US" sz="1600" dirty="0" smtClean="0">
                <a:latin typeface="微軟正黑體" panose="020B0604030504040204" pitchFamily="34" charset="-120"/>
                <a:ea typeface="微軟正黑體" panose="020B0604030504040204" pitchFamily="34" charset="-120"/>
              </a:rPr>
              <a:t>學生因為家裡因素</a:t>
            </a:r>
            <a:r>
              <a:rPr lang="en-US" altLang="zh-TW" sz="1600" dirty="0" smtClean="0">
                <a:latin typeface="微軟正黑體" panose="020B0604030504040204" pitchFamily="34" charset="-120"/>
                <a:ea typeface="微軟正黑體" panose="020B0604030504040204" pitchFamily="34" charset="-120"/>
              </a:rPr>
              <a:t>(</a:t>
            </a:r>
            <a:r>
              <a:rPr lang="zh-TW" altLang="en-US" sz="1600" dirty="0" smtClean="0">
                <a:latin typeface="微軟正黑體" panose="020B0604030504040204" pitchFamily="34" charset="-120"/>
                <a:ea typeface="微軟正黑體" panose="020B0604030504040204" pitchFamily="34" charset="-120"/>
              </a:rPr>
              <a:t> 經濟問題等因素 </a:t>
            </a:r>
            <a:r>
              <a:rPr lang="en-US" altLang="zh-TW" sz="1600" dirty="0" smtClean="0">
                <a:latin typeface="微軟正黑體" panose="020B0604030504040204" pitchFamily="34" charset="-120"/>
                <a:ea typeface="微軟正黑體" panose="020B0604030504040204" pitchFamily="34" charset="-120"/>
              </a:rPr>
              <a:t>)</a:t>
            </a:r>
            <a:r>
              <a:rPr lang="zh-TW" altLang="en-US" sz="1600" dirty="0" smtClean="0">
                <a:latin typeface="微軟正黑體" panose="020B0604030504040204" pitchFamily="34" charset="-120"/>
                <a:ea typeface="微軟正黑體" panose="020B0604030504040204" pitchFamily="34" charset="-120"/>
              </a:rPr>
              <a:t>而需要使用網路的服務時，就只能到免費網路資源或是</a:t>
            </a:r>
            <a:r>
              <a:rPr lang="en-US" altLang="zh-TW" sz="1600" dirty="0" err="1" smtClean="0">
                <a:latin typeface="微軟正黑體" panose="020B0604030504040204" pitchFamily="34" charset="-120"/>
                <a:ea typeface="微軟正黑體" panose="020B0604030504040204" pitchFamily="34" charset="-120"/>
              </a:rPr>
              <a:t>iTaiwan</a:t>
            </a:r>
            <a:r>
              <a:rPr lang="zh-TW" altLang="en-US" sz="1600" dirty="0" smtClean="0">
                <a:latin typeface="微軟正黑體" panose="020B0604030504040204" pitchFamily="34" charset="-120"/>
                <a:ea typeface="微軟正黑體" panose="020B0604030504040204" pitchFamily="34" charset="-120"/>
              </a:rPr>
              <a:t>服務，所以以漫遊中心的角度來看還是希望連線單位可以讓學生的帳號能使用</a:t>
            </a:r>
            <a:r>
              <a:rPr lang="en-US" altLang="zh-TW" sz="1600" dirty="0" err="1" smtClean="0">
                <a:latin typeface="微軟正黑體" panose="020B0604030504040204" pitchFamily="34" charset="-120"/>
                <a:ea typeface="微軟正黑體" panose="020B0604030504040204" pitchFamily="34" charset="-120"/>
              </a:rPr>
              <a:t>TANetRoaming</a:t>
            </a:r>
            <a:r>
              <a:rPr lang="zh-TW" altLang="en-US" sz="1600" dirty="0" smtClean="0">
                <a:latin typeface="微軟正黑體" panose="020B0604030504040204" pitchFamily="34" charset="-120"/>
                <a:ea typeface="微軟正黑體" panose="020B0604030504040204" pitchFamily="34" charset="-120"/>
              </a:rPr>
              <a:t>和</a:t>
            </a:r>
            <a:r>
              <a:rPr lang="en-US" altLang="zh-TW" sz="1600" dirty="0" err="1" smtClean="0">
                <a:latin typeface="微軟正黑體" panose="020B0604030504040204" pitchFamily="34" charset="-120"/>
                <a:ea typeface="微軟正黑體" panose="020B0604030504040204" pitchFamily="34" charset="-120"/>
              </a:rPr>
              <a:t>eduroam</a:t>
            </a:r>
            <a:r>
              <a:rPr lang="zh-TW" altLang="en-US" sz="1600" dirty="0" smtClean="0">
                <a:latin typeface="微軟正黑體" panose="020B0604030504040204" pitchFamily="34" charset="-120"/>
                <a:ea typeface="微軟正黑體" panose="020B0604030504040204" pitchFamily="34" charset="-120"/>
              </a:rPr>
              <a:t>的服務。</a:t>
            </a:r>
            <a:endParaRPr lang="en-US" altLang="zh-TW" sz="2000" dirty="0" smtClean="0">
              <a:latin typeface="微軟正黑體" panose="020B0604030504040204" pitchFamily="34" charset="-120"/>
              <a:ea typeface="微軟正黑體" panose="020B0604030504040204" pitchFamily="34" charset="-120"/>
            </a:endParaRPr>
          </a:p>
          <a:p>
            <a:pPr marL="342900" lvl="2" indent="-342900">
              <a:spcBef>
                <a:spcPct val="0"/>
              </a:spcBef>
              <a:buFont typeface="Wingdings" panose="05000000000000000000" pitchFamily="2" charset="2"/>
              <a:buChar char="l"/>
            </a:pPr>
            <a:r>
              <a:rPr lang="zh-TW" altLang="en-US" sz="2000" dirty="0" smtClean="0">
                <a:latin typeface="微軟正黑體" panose="020B0604030504040204" pitchFamily="34" charset="-120"/>
                <a:ea typeface="微軟正黑體" panose="020B0604030504040204" pitchFamily="34" charset="-120"/>
              </a:rPr>
              <a:t>是否</a:t>
            </a:r>
            <a:r>
              <a:rPr lang="zh-TW" altLang="en-US" sz="2000" dirty="0">
                <a:latin typeface="微軟正黑體" panose="020B0604030504040204" pitchFamily="34" charset="-120"/>
                <a:ea typeface="微軟正黑體" panose="020B0604030504040204" pitchFamily="34" charset="-120"/>
              </a:rPr>
              <a:t>要</a:t>
            </a:r>
            <a:r>
              <a:rPr lang="zh-TW" altLang="en-US" sz="2000" dirty="0" smtClean="0">
                <a:latin typeface="微軟正黑體" panose="020B0604030504040204" pitchFamily="34" charset="-120"/>
                <a:ea typeface="微軟正黑體" panose="020B0604030504040204" pitchFamily="34" charset="-120"/>
              </a:rPr>
              <a:t>開放</a:t>
            </a:r>
            <a:r>
              <a:rPr lang="en-US" altLang="zh-TW" sz="2000" dirty="0" err="1" smtClean="0">
                <a:latin typeface="微軟正黑體" panose="020B0604030504040204" pitchFamily="34" charset="-120"/>
                <a:ea typeface="微軟正黑體" panose="020B0604030504040204" pitchFamily="34" charset="-120"/>
              </a:rPr>
              <a:t>iTaiwan</a:t>
            </a:r>
            <a:r>
              <a:rPr lang="zh-TW" altLang="en-US" sz="2000" dirty="0" smtClean="0">
                <a:latin typeface="微軟正黑體" panose="020B0604030504040204" pitchFamily="34" charset="-120"/>
                <a:ea typeface="微軟正黑體" panose="020B0604030504040204" pitchFamily="34" charset="-120"/>
              </a:rPr>
              <a:t>服務</a:t>
            </a:r>
            <a:r>
              <a:rPr lang="en-US" altLang="zh-TW" sz="2000" dirty="0" smtClean="0">
                <a:latin typeface="微軟正黑體" panose="020B0604030504040204" pitchFamily="34" charset="-120"/>
                <a:ea typeface="微軟正黑體" panose="020B0604030504040204" pitchFamily="34" charset="-120"/>
              </a:rPr>
              <a:t>?</a:t>
            </a:r>
          </a:p>
          <a:p>
            <a:pPr marL="800100" lvl="3" indent="-342900">
              <a:spcBef>
                <a:spcPct val="0"/>
              </a:spcBef>
              <a:buFont typeface="Wingdings" panose="05000000000000000000" pitchFamily="2" charset="2"/>
              <a:buChar char="ü"/>
            </a:pPr>
            <a:r>
              <a:rPr lang="zh-TW" altLang="en-US" sz="1600" dirty="0" smtClean="0">
                <a:latin typeface="微軟正黑體" panose="020B0604030504040204" pitchFamily="34" charset="-120"/>
                <a:ea typeface="微軟正黑體" panose="020B0604030504040204" pitchFamily="34" charset="-120"/>
              </a:rPr>
              <a:t>關於</a:t>
            </a:r>
            <a:r>
              <a:rPr lang="en-US" altLang="zh-TW" sz="1600" dirty="0" err="1" smtClean="0">
                <a:latin typeface="微軟正黑體" panose="020B0604030504040204" pitchFamily="34" charset="-120"/>
                <a:ea typeface="微軟正黑體" panose="020B0604030504040204" pitchFamily="34" charset="-120"/>
              </a:rPr>
              <a:t>iTaiwan</a:t>
            </a:r>
            <a:r>
              <a:rPr lang="zh-TW" altLang="en-US" sz="1600" dirty="0" smtClean="0">
                <a:latin typeface="微軟正黑體" panose="020B0604030504040204" pitchFamily="34" charset="-120"/>
                <a:ea typeface="微軟正黑體" panose="020B0604030504040204" pitchFamily="34" charset="-120"/>
              </a:rPr>
              <a:t>會因為有很多民眾會使用，在高中職部分</a:t>
            </a:r>
            <a:r>
              <a:rPr lang="zh-TW" altLang="en-US" sz="1600" dirty="0" smtClean="0">
                <a:solidFill>
                  <a:srgbClr val="FF0000"/>
                </a:solidFill>
                <a:latin typeface="微軟正黑體" panose="020B0604030504040204" pitchFamily="34" charset="-120"/>
                <a:ea typeface="微軟正黑體" panose="020B0604030504040204" pitchFamily="34" charset="-120"/>
              </a:rPr>
              <a:t>強烈建議</a:t>
            </a:r>
            <a:r>
              <a:rPr lang="zh-TW" altLang="en-US" sz="1600" dirty="0" smtClean="0">
                <a:latin typeface="微軟正黑體" panose="020B0604030504040204" pitchFamily="34" charset="-120"/>
                <a:ea typeface="微軟正黑體" panose="020B0604030504040204" pitchFamily="34" charset="-120"/>
              </a:rPr>
              <a:t>學校如同第一點，開放部分區域或是限制時間使用。</a:t>
            </a:r>
            <a:endParaRPr lang="en-US" altLang="zh-TW" sz="1600" dirty="0" smtClean="0">
              <a:latin typeface="微軟正黑體" panose="020B0604030504040204" pitchFamily="34" charset="-120"/>
              <a:ea typeface="微軟正黑體" panose="020B0604030504040204" pitchFamily="34" charset="-120"/>
            </a:endParaRPr>
          </a:p>
          <a:p>
            <a:pPr marL="457200" lvl="3" indent="0">
              <a:spcBef>
                <a:spcPct val="0"/>
              </a:spcBef>
              <a:buNone/>
            </a:pPr>
            <a:r>
              <a:rPr lang="en-US" altLang="zh-TW" sz="2400" b="1" dirty="0" smtClean="0">
                <a:solidFill>
                  <a:srgbClr val="FF0000"/>
                </a:solidFill>
                <a:latin typeface="微軟正黑體" panose="020B0604030504040204" pitchFamily="34" charset="-120"/>
                <a:ea typeface="微軟正黑體" panose="020B0604030504040204" pitchFamily="34" charset="-120"/>
              </a:rPr>
              <a:t>(</a:t>
            </a:r>
            <a:r>
              <a:rPr lang="en-US" altLang="zh-TW" sz="2400" b="1" dirty="0" err="1" smtClean="0">
                <a:solidFill>
                  <a:srgbClr val="FF0000"/>
                </a:solidFill>
                <a:latin typeface="微軟正黑體" panose="020B0604030504040204" pitchFamily="34" charset="-120"/>
                <a:ea typeface="微軟正黑體" panose="020B0604030504040204" pitchFamily="34" charset="-120"/>
              </a:rPr>
              <a:t>iTaiwan</a:t>
            </a:r>
            <a:r>
              <a:rPr lang="zh-TW" altLang="en-US" sz="2400" b="1" dirty="0" smtClean="0">
                <a:solidFill>
                  <a:srgbClr val="FF0000"/>
                </a:solidFill>
                <a:latin typeface="微軟正黑體" panose="020B0604030504040204" pitchFamily="34" charset="-120"/>
                <a:ea typeface="微軟正黑體" panose="020B0604030504040204" pitchFamily="34" charset="-120"/>
              </a:rPr>
              <a:t>服務於</a:t>
            </a:r>
            <a:r>
              <a:rPr lang="en-US" altLang="zh-TW" sz="2400" b="1" dirty="0" smtClean="0">
                <a:solidFill>
                  <a:srgbClr val="FF0000"/>
                </a:solidFill>
                <a:latin typeface="微軟正黑體" panose="020B0604030504040204" pitchFamily="34" charset="-120"/>
                <a:ea typeface="微軟正黑體" panose="020B0604030504040204" pitchFamily="34" charset="-120"/>
              </a:rPr>
              <a:t>109</a:t>
            </a:r>
            <a:r>
              <a:rPr lang="zh-TW" altLang="en-US" sz="2400" b="1" dirty="0" smtClean="0">
                <a:solidFill>
                  <a:srgbClr val="FF0000"/>
                </a:solidFill>
                <a:latin typeface="微軟正黑體" panose="020B0604030504040204" pitchFamily="34" charset="-120"/>
                <a:ea typeface="微軟正黑體" panose="020B0604030504040204" pitchFamily="34" charset="-120"/>
              </a:rPr>
              <a:t>年</a:t>
            </a:r>
            <a:r>
              <a:rPr lang="en-US" altLang="zh-TW" sz="2400" b="1" dirty="0" smtClean="0">
                <a:solidFill>
                  <a:srgbClr val="FF0000"/>
                </a:solidFill>
                <a:latin typeface="微軟正黑體" panose="020B0604030504040204" pitchFamily="34" charset="-120"/>
                <a:ea typeface="微軟正黑體" panose="020B0604030504040204" pitchFamily="34" charset="-120"/>
              </a:rPr>
              <a:t>7</a:t>
            </a:r>
            <a:r>
              <a:rPr lang="zh-TW" altLang="en-US" sz="2400" b="1" dirty="0" smtClean="0">
                <a:solidFill>
                  <a:srgbClr val="FF0000"/>
                </a:solidFill>
                <a:latin typeface="微軟正黑體" panose="020B0604030504040204" pitchFamily="34" charset="-120"/>
                <a:ea typeface="微軟正黑體" panose="020B0604030504040204" pitchFamily="34" charset="-120"/>
              </a:rPr>
              <a:t>月</a:t>
            </a:r>
            <a:r>
              <a:rPr lang="en-US" altLang="zh-TW" sz="2400" b="1" dirty="0" smtClean="0">
                <a:solidFill>
                  <a:srgbClr val="FF0000"/>
                </a:solidFill>
                <a:latin typeface="微軟正黑體" panose="020B0604030504040204" pitchFamily="34" charset="-120"/>
                <a:ea typeface="微軟正黑體" panose="020B0604030504040204" pitchFamily="34" charset="-120"/>
              </a:rPr>
              <a:t>1</a:t>
            </a:r>
            <a:r>
              <a:rPr lang="zh-TW" altLang="en-US" sz="2400" b="1" dirty="0" smtClean="0">
                <a:solidFill>
                  <a:srgbClr val="FF0000"/>
                </a:solidFill>
                <a:latin typeface="微軟正黑體" panose="020B0604030504040204" pitchFamily="34" charset="-120"/>
                <a:ea typeface="微軟正黑體" panose="020B0604030504040204" pitchFamily="34" charset="-120"/>
              </a:rPr>
              <a:t>日將停止雙向交換服務</a:t>
            </a:r>
            <a:r>
              <a:rPr lang="en-US" altLang="zh-TW" sz="2400" b="1" dirty="0" smtClean="0">
                <a:solidFill>
                  <a:srgbClr val="FF0000"/>
                </a:solidFill>
                <a:latin typeface="微軟正黑體" panose="020B0604030504040204" pitchFamily="34" charset="-120"/>
                <a:ea typeface="微軟正黑體" panose="020B0604030504040204" pitchFamily="34" charset="-120"/>
              </a:rPr>
              <a:t>)</a:t>
            </a:r>
            <a:endParaRPr lang="en-US" altLang="zh-TW" sz="2400" b="1" dirty="0">
              <a:solidFill>
                <a:srgbClr val="FF0000"/>
              </a:solidFill>
              <a:latin typeface="微軟正黑體" panose="020B0604030504040204" pitchFamily="34" charset="-120"/>
              <a:ea typeface="微軟正黑體" panose="020B0604030504040204" pitchFamily="34" charset="-120"/>
            </a:endParaRPr>
          </a:p>
          <a:p>
            <a:pPr marL="800100" lvl="3" indent="-342900">
              <a:spcBef>
                <a:spcPct val="0"/>
              </a:spcBef>
              <a:buFont typeface="Wingdings" panose="05000000000000000000" pitchFamily="2" charset="2"/>
              <a:buChar char="l"/>
            </a:pPr>
            <a:endParaRPr lang="en-US" altLang="zh-TW" sz="1600" dirty="0">
              <a:latin typeface="微軟正黑體" panose="020B0604030504040204" pitchFamily="34" charset="-120"/>
              <a:ea typeface="微軟正黑體" panose="020B0604030504040204" pitchFamily="34" charset="-120"/>
            </a:endParaRPr>
          </a:p>
        </p:txBody>
      </p:sp>
      <p:sp>
        <p:nvSpPr>
          <p:cNvPr id="3" name="投影片編號版面配置區 2"/>
          <p:cNvSpPr>
            <a:spLocks noGrp="1"/>
          </p:cNvSpPr>
          <p:nvPr>
            <p:ph type="sldNum" sz="quarter" idx="11"/>
          </p:nvPr>
        </p:nvSpPr>
        <p:spPr/>
        <p:txBody>
          <a:bodyPr/>
          <a:lstStyle/>
          <a:p>
            <a:pPr>
              <a:defRPr/>
            </a:pPr>
            <a:fld id="{F75F46AD-6713-4849-AC58-C4380094B044}" type="slidenum">
              <a:rPr lang="zh-TW" altLang="en-US" smtClean="0"/>
              <a:pPr>
                <a:defRPr/>
              </a:pPr>
              <a:t>16</a:t>
            </a:fld>
            <a:endParaRPr lang="en-US" altLang="zh-TW"/>
          </a:p>
        </p:txBody>
      </p:sp>
      <p:sp>
        <p:nvSpPr>
          <p:cNvPr id="49" name="標題 1"/>
          <p:cNvSpPr>
            <a:spLocks noGrp="1"/>
          </p:cNvSpPr>
          <p:nvPr>
            <p:ph type="title"/>
          </p:nvPr>
        </p:nvSpPr>
        <p:spPr>
          <a:xfrm>
            <a:off x="457200" y="228600"/>
            <a:ext cx="8274050" cy="460375"/>
          </a:xfrm>
        </p:spPr>
        <p:txBody>
          <a:bodyPr/>
          <a:lstStyle/>
          <a:p>
            <a:r>
              <a:rPr lang="zh-TW" altLang="en-US" dirty="0">
                <a:latin typeface="微軟正黑體" panose="020B0604030504040204" pitchFamily="34" charset="-120"/>
                <a:ea typeface="微軟正黑體" panose="020B0604030504040204" pitchFamily="34" charset="-120"/>
              </a:rPr>
              <a:t>漫遊相關問題</a:t>
            </a:r>
          </a:p>
        </p:txBody>
      </p:sp>
      <p:sp>
        <p:nvSpPr>
          <p:cNvPr id="88" name="矩形 87"/>
          <p:cNvSpPr/>
          <p:nvPr/>
        </p:nvSpPr>
        <p:spPr>
          <a:xfrm>
            <a:off x="-1256952" y="836712"/>
            <a:ext cx="4031873" cy="461665"/>
          </a:xfrm>
          <a:prstGeom prst="rect">
            <a:avLst/>
          </a:prstGeom>
        </p:spPr>
        <p:txBody>
          <a:bodyPr wrap="none">
            <a:spAutoFit/>
          </a:bodyPr>
          <a:lstStyle/>
          <a:p>
            <a:pPr lvl="3"/>
            <a:r>
              <a:rPr lang="zh-TW" altLang="en-US" sz="2400" b="1" dirty="0" smtClean="0">
                <a:latin typeface="微軟正黑體" panose="020B0604030504040204" pitchFamily="34" charset="-120"/>
                <a:ea typeface="微軟正黑體" panose="020B0604030504040204" pitchFamily="34" charset="-120"/>
              </a:rPr>
              <a:t>前瞻計畫相關問題</a:t>
            </a:r>
            <a:endParaRPr lang="en-US" altLang="zh-TW" sz="24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302717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漫遊相關問題</a:t>
            </a:r>
          </a:p>
        </p:txBody>
      </p:sp>
      <p:sp>
        <p:nvSpPr>
          <p:cNvPr id="4" name="投影片編號版面配置區 3"/>
          <p:cNvSpPr>
            <a:spLocks noGrp="1"/>
          </p:cNvSpPr>
          <p:nvPr>
            <p:ph type="sldNum" sz="quarter" idx="11"/>
          </p:nvPr>
        </p:nvSpPr>
        <p:spPr/>
        <p:txBody>
          <a:bodyPr/>
          <a:lstStyle/>
          <a:p>
            <a:pPr>
              <a:defRPr/>
            </a:pPr>
            <a:fld id="{A769D550-E614-45A8-86A6-04542860B1F7}" type="slidenum">
              <a:rPr lang="zh-TW" altLang="en-US" smtClean="0"/>
              <a:pPr>
                <a:defRPr/>
              </a:pPr>
              <a:t>17</a:t>
            </a:fld>
            <a:endParaRPr lang="en-US" altLang="zh-TW"/>
          </a:p>
        </p:txBody>
      </p:sp>
      <p:sp>
        <p:nvSpPr>
          <p:cNvPr id="7" name="文字方塊 6"/>
          <p:cNvSpPr txBox="1"/>
          <p:nvPr/>
        </p:nvSpPr>
        <p:spPr>
          <a:xfrm>
            <a:off x="24086" y="834287"/>
            <a:ext cx="5826788" cy="461665"/>
          </a:xfrm>
          <a:prstGeom prst="rect">
            <a:avLst/>
          </a:prstGeom>
          <a:noFill/>
        </p:spPr>
        <p:txBody>
          <a:bodyPr wrap="none" rtlCol="0">
            <a:spAutoFit/>
          </a:bodyPr>
          <a:lstStyle/>
          <a:p>
            <a:r>
              <a:rPr lang="zh-TW" altLang="en-US" sz="2400" b="1" dirty="0" smtClean="0">
                <a:latin typeface="微軟正黑體" panose="020B0604030504040204" pitchFamily="34" charset="-120"/>
                <a:ea typeface="微軟正黑體" panose="020B0604030504040204" pitchFamily="34" charset="-120"/>
              </a:rPr>
              <a:t>桃園市完成</a:t>
            </a:r>
            <a:r>
              <a:rPr lang="en-US" altLang="zh-TW" sz="2400" b="1" dirty="0" err="1">
                <a:latin typeface="微軟正黑體" panose="020B0604030504040204" pitchFamily="34" charset="-120"/>
                <a:ea typeface="微軟正黑體" panose="020B0604030504040204" pitchFamily="34" charset="-120"/>
              </a:rPr>
              <a:t>TANetRoaming</a:t>
            </a:r>
            <a:r>
              <a:rPr lang="zh-TW" altLang="en-US" sz="2400" b="1" dirty="0" smtClean="0">
                <a:latin typeface="微軟正黑體" panose="020B0604030504040204" pitchFamily="34" charset="-120"/>
                <a:ea typeface="微軟正黑體" panose="020B0604030504040204" pitchFamily="34" charset="-120"/>
              </a:rPr>
              <a:t>雙向漫遊單位</a:t>
            </a:r>
            <a:endParaRPr lang="zh-TW" altLang="en-US" sz="2400" b="1" dirty="0">
              <a:latin typeface="微軟正黑體" panose="020B0604030504040204" pitchFamily="34" charset="-120"/>
              <a:ea typeface="微軟正黑體" panose="020B0604030504040204" pitchFamily="34" charset="-120"/>
            </a:endParaRPr>
          </a:p>
        </p:txBody>
      </p:sp>
      <p:graphicFrame>
        <p:nvGraphicFramePr>
          <p:cNvPr id="3" name="表格 2"/>
          <p:cNvGraphicFramePr>
            <a:graphicFrameLocks noGrp="1"/>
          </p:cNvGraphicFramePr>
          <p:nvPr/>
        </p:nvGraphicFramePr>
        <p:xfrm>
          <a:off x="443274" y="1476720"/>
          <a:ext cx="8287976" cy="4570867"/>
        </p:xfrm>
        <a:graphic>
          <a:graphicData uri="http://schemas.openxmlformats.org/drawingml/2006/table">
            <a:tbl>
              <a:tblPr firstRow="1" bandRow="1">
                <a:tableStyleId>{21E4AEA4-8DFA-4A89-87EB-49C32662AFE0}</a:tableStyleId>
              </a:tblPr>
              <a:tblGrid>
                <a:gridCol w="1680454">
                  <a:extLst>
                    <a:ext uri="{9D8B030D-6E8A-4147-A177-3AD203B41FA5}">
                      <a16:colId xmlns:a16="http://schemas.microsoft.com/office/drawing/2014/main" val="982582000"/>
                    </a:ext>
                  </a:extLst>
                </a:gridCol>
                <a:gridCol w="2304256">
                  <a:extLst>
                    <a:ext uri="{9D8B030D-6E8A-4147-A177-3AD203B41FA5}">
                      <a16:colId xmlns:a16="http://schemas.microsoft.com/office/drawing/2014/main" val="3797138714"/>
                    </a:ext>
                  </a:extLst>
                </a:gridCol>
                <a:gridCol w="1555887">
                  <a:extLst>
                    <a:ext uri="{9D8B030D-6E8A-4147-A177-3AD203B41FA5}">
                      <a16:colId xmlns:a16="http://schemas.microsoft.com/office/drawing/2014/main" val="1332717535"/>
                    </a:ext>
                  </a:extLst>
                </a:gridCol>
                <a:gridCol w="2747379">
                  <a:extLst>
                    <a:ext uri="{9D8B030D-6E8A-4147-A177-3AD203B41FA5}">
                      <a16:colId xmlns:a16="http://schemas.microsoft.com/office/drawing/2014/main" val="781101166"/>
                    </a:ext>
                  </a:extLst>
                </a:gridCol>
              </a:tblGrid>
              <a:tr h="609364">
                <a:tc gridSpan="3">
                  <a:txBody>
                    <a:bodyPr/>
                    <a:lstStyle/>
                    <a:p>
                      <a:pPr algn="ctr"/>
                      <a:r>
                        <a:rPr lang="zh-TW" altLang="en-US" sz="2000" dirty="0" smtClean="0">
                          <a:latin typeface="微軟正黑體" panose="020B0604030504040204" pitchFamily="34" charset="-120"/>
                          <a:ea typeface="微軟正黑體" panose="020B0604030504040204" pitchFamily="34" charset="-120"/>
                        </a:rPr>
                        <a:t>大專院校</a:t>
                      </a:r>
                    </a:p>
                  </a:txBody>
                  <a:tcPr anchor="ctr"/>
                </a:tc>
                <a:tc hMerge="1">
                  <a:txBody>
                    <a:bodyPr/>
                    <a:lstStyle/>
                    <a:p>
                      <a:endParaRPr lang="zh-TW" altLang="en-US" sz="1200" dirty="0" smtClean="0"/>
                    </a:p>
                  </a:txBody>
                  <a:tcPr/>
                </a:tc>
                <a:tc hMerge="1">
                  <a:txBody>
                    <a:bodyPr/>
                    <a:lstStyle/>
                    <a:p>
                      <a:endParaRPr lang="zh-TW" altLang="en-US" sz="1200" dirty="0" smtClean="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2000" dirty="0" smtClean="0">
                          <a:latin typeface="微軟正黑體" panose="020B0604030504040204" pitchFamily="34" charset="-120"/>
                          <a:ea typeface="微軟正黑體" panose="020B0604030504040204" pitchFamily="34" charset="-120"/>
                        </a:rPr>
                        <a:t>高中職</a:t>
                      </a:r>
                    </a:p>
                  </a:txBody>
                  <a:tcPr anchor="ctr"/>
                </a:tc>
                <a:extLst>
                  <a:ext uri="{0D108BD9-81ED-4DB2-BD59-A6C34878D82A}">
                    <a16:rowId xmlns:a16="http://schemas.microsoft.com/office/drawing/2014/main" val="1431555795"/>
                  </a:ext>
                </a:extLst>
              </a:tr>
              <a:tr h="773806">
                <a:tc>
                  <a:txBody>
                    <a:bodyPr/>
                    <a:lstStyle/>
                    <a:p>
                      <a:pPr algn="ctr"/>
                      <a:r>
                        <a:rPr lang="zh-TW" altLang="en-US" sz="1600" dirty="0" smtClean="0">
                          <a:latin typeface="微軟正黑體" panose="020B0604030504040204" pitchFamily="34" charset="-120"/>
                          <a:ea typeface="微軟正黑體" panose="020B0604030504040204" pitchFamily="34" charset="-120"/>
                        </a:rPr>
                        <a:t>國立體育大學</a:t>
                      </a:r>
                    </a:p>
                  </a:txBody>
                  <a:tcPr anchor="ctr"/>
                </a:tc>
                <a:tc>
                  <a:txBody>
                    <a:bodyPr/>
                    <a:lstStyle/>
                    <a:p>
                      <a:pPr algn="ctr"/>
                      <a:r>
                        <a:rPr lang="zh-TW" altLang="en-US" sz="1600" dirty="0" smtClean="0">
                          <a:latin typeface="微軟正黑體" panose="020B0604030504040204" pitchFamily="34" charset="-120"/>
                          <a:ea typeface="微軟正黑體" panose="020B0604030504040204" pitchFamily="34" charset="-120"/>
                        </a:rPr>
                        <a:t>長庚大學</a:t>
                      </a:r>
                    </a:p>
                  </a:txBody>
                  <a:tcPr anchor="ctr"/>
                </a:tc>
                <a:tc>
                  <a:txBody>
                    <a:bodyPr/>
                    <a:lstStyle/>
                    <a:p>
                      <a:pPr algn="ctr"/>
                      <a:r>
                        <a:rPr lang="zh-TW" altLang="en-US" sz="1600" dirty="0" smtClean="0">
                          <a:latin typeface="微軟正黑體" panose="020B0604030504040204" pitchFamily="34" charset="-120"/>
                          <a:ea typeface="微軟正黑體" panose="020B0604030504040204" pitchFamily="34" charset="-120"/>
                        </a:rPr>
                        <a:t>開南大學</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微軟正黑體" panose="020B0604030504040204" pitchFamily="34" charset="-120"/>
                          <a:ea typeface="微軟正黑體" panose="020B0604030504040204" pitchFamily="34" charset="-120"/>
                        </a:rPr>
                        <a:t>國立中壢高級商業職業學校</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zh-TW" altLang="en-US" sz="1600" dirty="0" smtClean="0">
                        <a:latin typeface="微軟正黑體" panose="020B0604030504040204" pitchFamily="34" charset="-120"/>
                        <a:ea typeface="微軟正黑體" panose="020B0604030504040204" pitchFamily="34" charset="-120"/>
                      </a:endParaRPr>
                    </a:p>
                  </a:txBody>
                  <a:tcPr anchor="ctr"/>
                </a:tc>
                <a:extLst>
                  <a:ext uri="{0D108BD9-81ED-4DB2-BD59-A6C34878D82A}">
                    <a16:rowId xmlns:a16="http://schemas.microsoft.com/office/drawing/2014/main" val="3970982882"/>
                  </a:ext>
                </a:extLst>
              </a:tr>
              <a:tr h="773806">
                <a:tc>
                  <a:txBody>
                    <a:bodyPr/>
                    <a:lstStyle/>
                    <a:p>
                      <a:pPr algn="ctr"/>
                      <a:r>
                        <a:rPr lang="zh-TW" altLang="en-US" sz="1600" dirty="0" smtClean="0">
                          <a:latin typeface="微軟正黑體" panose="020B0604030504040204" pitchFamily="34" charset="-120"/>
                          <a:ea typeface="微軟正黑體" panose="020B0604030504040204" pitchFamily="34" charset="-120"/>
                        </a:rPr>
                        <a:t>萬能科技大學</a:t>
                      </a:r>
                    </a:p>
                  </a:txBody>
                  <a:tcPr anchor="ctr"/>
                </a:tc>
                <a:tc>
                  <a:txBody>
                    <a:bodyPr/>
                    <a:lstStyle/>
                    <a:p>
                      <a:pPr algn="ctr"/>
                      <a:r>
                        <a:rPr lang="zh-TW" altLang="en-US" sz="1600" dirty="0" smtClean="0">
                          <a:latin typeface="微軟正黑體" panose="020B0604030504040204" pitchFamily="34" charset="-120"/>
                          <a:ea typeface="微軟正黑體" panose="020B0604030504040204" pitchFamily="34" charset="-120"/>
                        </a:rPr>
                        <a:t>長庚科技大學</a:t>
                      </a:r>
                    </a:p>
                  </a:txBody>
                  <a:tcPr anchor="ctr"/>
                </a:tc>
                <a:tc>
                  <a:txBody>
                    <a:bodyPr/>
                    <a:lstStyle/>
                    <a:p>
                      <a:pPr algn="ctr"/>
                      <a:r>
                        <a:rPr lang="zh-TW" altLang="en-US" sz="1600" dirty="0" smtClean="0">
                          <a:latin typeface="微軟正黑體" panose="020B0604030504040204" pitchFamily="34" charset="-120"/>
                          <a:ea typeface="微軟正黑體" panose="020B0604030504040204" pitchFamily="34" charset="-120"/>
                        </a:rPr>
                        <a:t>南亞技術學院</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微軟正黑體" panose="020B0604030504040204" pitchFamily="34" charset="-120"/>
                          <a:ea typeface="微軟正黑體" panose="020B0604030504040204" pitchFamily="34" charset="-120"/>
                        </a:rPr>
                        <a:t>國立桃園啟智學校</a:t>
                      </a:r>
                    </a:p>
                    <a:p>
                      <a:pPr algn="ctr"/>
                      <a:endParaRPr lang="zh-TW" altLang="en-US" sz="1600" dirty="0">
                        <a:latin typeface="微軟正黑體" panose="020B0604030504040204" pitchFamily="34" charset="-120"/>
                        <a:ea typeface="微軟正黑體" panose="020B0604030504040204" pitchFamily="34" charset="-120"/>
                      </a:endParaRPr>
                    </a:p>
                  </a:txBody>
                  <a:tcPr anchor="ctr"/>
                </a:tc>
                <a:extLst>
                  <a:ext uri="{0D108BD9-81ED-4DB2-BD59-A6C34878D82A}">
                    <a16:rowId xmlns:a16="http://schemas.microsoft.com/office/drawing/2014/main" val="1281439516"/>
                  </a:ext>
                </a:extLst>
              </a:tr>
              <a:tr h="767971">
                <a:tc>
                  <a:txBody>
                    <a:bodyPr/>
                    <a:lstStyle/>
                    <a:p>
                      <a:pPr algn="ctr"/>
                      <a:r>
                        <a:rPr lang="zh-TW" altLang="en-US" sz="1600" dirty="0" smtClean="0">
                          <a:latin typeface="微軟正黑體" panose="020B0604030504040204" pitchFamily="34" charset="-120"/>
                          <a:ea typeface="微軟正黑體" panose="020B0604030504040204" pitchFamily="34" charset="-120"/>
                        </a:rPr>
                        <a:t>龍華科技大學</a:t>
                      </a:r>
                    </a:p>
                  </a:txBody>
                  <a:tcPr anchor="ctr"/>
                </a:tc>
                <a:tc>
                  <a:txBody>
                    <a:bodyPr/>
                    <a:lstStyle/>
                    <a:p>
                      <a:pPr algn="ctr"/>
                      <a:r>
                        <a:rPr lang="zh-TW" altLang="en-US" sz="1600" dirty="0" smtClean="0">
                          <a:latin typeface="微軟正黑體" panose="020B0604030504040204" pitchFamily="34" charset="-120"/>
                          <a:ea typeface="微軟正黑體" panose="020B0604030504040204" pitchFamily="34" charset="-120"/>
                        </a:rPr>
                        <a:t>中央警察大學</a:t>
                      </a:r>
                    </a:p>
                  </a:txBody>
                  <a:tcPr anchor="ctr"/>
                </a:tc>
                <a:tc>
                  <a:txBody>
                    <a:bodyPr/>
                    <a:lstStyle/>
                    <a:p>
                      <a:pPr algn="ctr"/>
                      <a:r>
                        <a:rPr lang="zh-TW" altLang="en-US" sz="1600" dirty="0" smtClean="0">
                          <a:latin typeface="微軟正黑體" panose="020B0604030504040204" pitchFamily="34" charset="-120"/>
                          <a:ea typeface="微軟正黑體" panose="020B0604030504040204" pitchFamily="34" charset="-120"/>
                        </a:rPr>
                        <a:t>國立中央大學</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微軟正黑體" panose="020B0604030504040204" pitchFamily="34" charset="-120"/>
                          <a:ea typeface="微軟正黑體" panose="020B0604030504040204" pitchFamily="34" charset="-120"/>
                        </a:rPr>
                        <a:t>桃園市啟英高級中學</a:t>
                      </a:r>
                    </a:p>
                  </a:txBody>
                  <a:tcPr anchor="ctr"/>
                </a:tc>
                <a:extLst>
                  <a:ext uri="{0D108BD9-81ED-4DB2-BD59-A6C34878D82A}">
                    <a16:rowId xmlns:a16="http://schemas.microsoft.com/office/drawing/2014/main" val="2267467401"/>
                  </a:ext>
                </a:extLst>
              </a:tr>
              <a:tr h="773806">
                <a:tc>
                  <a:txBody>
                    <a:bodyPr/>
                    <a:lstStyle/>
                    <a:p>
                      <a:pPr algn="ctr"/>
                      <a:r>
                        <a:rPr lang="zh-TW" altLang="en-US" sz="1600" dirty="0" smtClean="0">
                          <a:latin typeface="微軟正黑體" panose="020B0604030504040204" pitchFamily="34" charset="-120"/>
                          <a:ea typeface="微軟正黑體" panose="020B0604030504040204" pitchFamily="34" charset="-120"/>
                        </a:rPr>
                        <a:t>元智大學</a:t>
                      </a:r>
                    </a:p>
                  </a:txBody>
                  <a:tcPr anchor="ctr"/>
                </a:tc>
                <a:tc>
                  <a:txBody>
                    <a:bodyPr/>
                    <a:lstStyle/>
                    <a:p>
                      <a:pPr algn="ctr"/>
                      <a:r>
                        <a:rPr lang="zh-TW" altLang="en-US" sz="1600" dirty="0" smtClean="0">
                          <a:latin typeface="微軟正黑體" panose="020B0604030504040204" pitchFamily="34" charset="-120"/>
                          <a:ea typeface="微軟正黑體" panose="020B0604030504040204" pitchFamily="34" charset="-120"/>
                        </a:rPr>
                        <a:t>新生醫護管理專科學校</a:t>
                      </a:r>
                    </a:p>
                  </a:txBody>
                  <a:tcPr anchor="ctr"/>
                </a:tc>
                <a:tc>
                  <a:txBody>
                    <a:bodyPr/>
                    <a:lstStyle/>
                    <a:p>
                      <a:pPr algn="ctr"/>
                      <a:r>
                        <a:rPr lang="zh-TW" altLang="en-US" sz="1600" dirty="0" smtClean="0">
                          <a:latin typeface="微軟正黑體" panose="020B0604030504040204" pitchFamily="34" charset="-120"/>
                          <a:ea typeface="微軟正黑體" panose="020B0604030504040204" pitchFamily="34" charset="-120"/>
                        </a:rPr>
                        <a:t>中原大學</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微軟正黑體" panose="020B0604030504040204" pitchFamily="34" charset="-120"/>
                          <a:ea typeface="微軟正黑體" panose="020B0604030504040204" pitchFamily="34" charset="-120"/>
                        </a:rPr>
                        <a:t>桃園市永平工商高級中等學校</a:t>
                      </a:r>
                    </a:p>
                    <a:p>
                      <a:pPr algn="ctr"/>
                      <a:endParaRPr lang="zh-TW" altLang="en-US" sz="1600" dirty="0">
                        <a:latin typeface="微軟正黑體" panose="020B0604030504040204" pitchFamily="34" charset="-120"/>
                        <a:ea typeface="微軟正黑體" panose="020B0604030504040204" pitchFamily="34" charset="-120"/>
                      </a:endParaRPr>
                    </a:p>
                  </a:txBody>
                  <a:tcPr anchor="ctr"/>
                </a:tc>
                <a:extLst>
                  <a:ext uri="{0D108BD9-81ED-4DB2-BD59-A6C34878D82A}">
                    <a16:rowId xmlns:a16="http://schemas.microsoft.com/office/drawing/2014/main" val="1940592330"/>
                  </a:ext>
                </a:extLst>
              </a:tr>
              <a:tr h="77380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微軟正黑體" panose="020B0604030504040204" pitchFamily="34" charset="-120"/>
                          <a:ea typeface="微軟正黑體" panose="020B0604030504040204" pitchFamily="34" charset="-120"/>
                        </a:rPr>
                        <a:t>建行科技大學</a:t>
                      </a:r>
                    </a:p>
                    <a:p>
                      <a:pPr algn="ctr"/>
                      <a:endParaRPr lang="zh-TW" altLang="en-US" sz="1600" dirty="0" smtClean="0">
                        <a:latin typeface="微軟正黑體" panose="020B0604030504040204" pitchFamily="34" charset="-120"/>
                        <a:ea typeface="微軟正黑體" panose="020B0604030504040204" pitchFamily="34" charset="-120"/>
                      </a:endParaRPr>
                    </a:p>
                  </a:txBody>
                  <a:tcPr anchor="ctr"/>
                </a:tc>
                <a:tc>
                  <a:txBody>
                    <a:bodyPr/>
                    <a:lstStyle/>
                    <a:p>
                      <a:pPr algn="ctr"/>
                      <a:endParaRPr lang="zh-TW" altLang="en-US" sz="1600" dirty="0" smtClean="0">
                        <a:latin typeface="微軟正黑體" panose="020B0604030504040204" pitchFamily="34" charset="-120"/>
                        <a:ea typeface="微軟正黑體" panose="020B0604030504040204" pitchFamily="34" charset="-120"/>
                      </a:endParaRPr>
                    </a:p>
                  </a:txBody>
                  <a:tcPr anchor="ctr"/>
                </a:tc>
                <a:tc>
                  <a:txBody>
                    <a:bodyPr/>
                    <a:lstStyle/>
                    <a:p>
                      <a:pPr algn="ctr"/>
                      <a:endParaRPr lang="zh-TW" altLang="en-US" sz="1600" dirty="0" smtClean="0">
                        <a:latin typeface="微軟正黑體" panose="020B0604030504040204" pitchFamily="34" charset="-120"/>
                        <a:ea typeface="微軟正黑體" panose="020B0604030504040204" pitchFamily="34" charset="-12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微軟正黑體" panose="020B0604030504040204" pitchFamily="34" charset="-120"/>
                          <a:ea typeface="微軟正黑體" panose="020B0604030504040204" pitchFamily="34" charset="-120"/>
                        </a:rPr>
                        <a:t>國立中央大學附屬中壢高級中學</a:t>
                      </a:r>
                    </a:p>
                    <a:p>
                      <a:pPr algn="ctr"/>
                      <a:endParaRPr lang="zh-TW" altLang="en-US" sz="1600" dirty="0">
                        <a:latin typeface="微軟正黑體" panose="020B0604030504040204" pitchFamily="34" charset="-120"/>
                        <a:ea typeface="微軟正黑體" panose="020B0604030504040204" pitchFamily="34" charset="-120"/>
                      </a:endParaRPr>
                    </a:p>
                  </a:txBody>
                  <a:tcPr anchor="ctr"/>
                </a:tc>
                <a:extLst>
                  <a:ext uri="{0D108BD9-81ED-4DB2-BD59-A6C34878D82A}">
                    <a16:rowId xmlns:a16="http://schemas.microsoft.com/office/drawing/2014/main" val="3129496476"/>
                  </a:ext>
                </a:extLst>
              </a:tr>
            </a:tbl>
          </a:graphicData>
        </a:graphic>
      </p:graphicFrame>
    </p:spTree>
    <p:extLst>
      <p:ext uri="{BB962C8B-B14F-4D97-AF65-F5344CB8AC3E}">
        <p14:creationId xmlns:p14="http://schemas.microsoft.com/office/powerpoint/2010/main" val="40332282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漫遊相關問題</a:t>
            </a:r>
          </a:p>
        </p:txBody>
      </p:sp>
      <p:sp>
        <p:nvSpPr>
          <p:cNvPr id="4" name="投影片編號版面配置區 3"/>
          <p:cNvSpPr>
            <a:spLocks noGrp="1"/>
          </p:cNvSpPr>
          <p:nvPr>
            <p:ph type="sldNum" sz="quarter" idx="11"/>
          </p:nvPr>
        </p:nvSpPr>
        <p:spPr/>
        <p:txBody>
          <a:bodyPr/>
          <a:lstStyle/>
          <a:p>
            <a:pPr>
              <a:defRPr/>
            </a:pPr>
            <a:fld id="{A769D550-E614-45A8-86A6-04542860B1F7}" type="slidenum">
              <a:rPr lang="zh-TW" altLang="en-US" smtClean="0"/>
              <a:pPr>
                <a:defRPr/>
              </a:pPr>
              <a:t>18</a:t>
            </a:fld>
            <a:endParaRPr lang="en-US" altLang="zh-TW"/>
          </a:p>
        </p:txBody>
      </p:sp>
      <p:sp>
        <p:nvSpPr>
          <p:cNvPr id="7" name="文字方塊 6"/>
          <p:cNvSpPr txBox="1"/>
          <p:nvPr/>
        </p:nvSpPr>
        <p:spPr>
          <a:xfrm>
            <a:off x="24086" y="834287"/>
            <a:ext cx="5744778" cy="461665"/>
          </a:xfrm>
          <a:prstGeom prst="rect">
            <a:avLst/>
          </a:prstGeom>
          <a:noFill/>
        </p:spPr>
        <p:txBody>
          <a:bodyPr wrap="none" rtlCol="0">
            <a:spAutoFit/>
          </a:bodyPr>
          <a:lstStyle/>
          <a:p>
            <a:r>
              <a:rPr lang="zh-TW" altLang="en-US" sz="2400" b="1" dirty="0" smtClean="0">
                <a:latin typeface="微軟正黑體" panose="020B0604030504040204" pitchFamily="34" charset="-120"/>
                <a:ea typeface="微軟正黑體" panose="020B0604030504040204" pitchFamily="34" charset="-120"/>
              </a:rPr>
              <a:t>桃園市完成</a:t>
            </a:r>
            <a:r>
              <a:rPr lang="en-US" altLang="zh-TW" sz="2400" b="1" dirty="0" err="1">
                <a:latin typeface="微軟正黑體" panose="020B0604030504040204" pitchFamily="34" charset="-120"/>
                <a:ea typeface="微軟正黑體" panose="020B0604030504040204" pitchFamily="34" charset="-120"/>
              </a:rPr>
              <a:t>eduroam</a:t>
            </a:r>
            <a:r>
              <a:rPr lang="zh-TW" altLang="en-US" sz="2400" b="1" dirty="0" smtClean="0">
                <a:latin typeface="微軟正黑體" panose="020B0604030504040204" pitchFamily="34" charset="-120"/>
                <a:ea typeface="微軟正黑體" panose="020B0604030504040204" pitchFamily="34" charset="-120"/>
              </a:rPr>
              <a:t>雙向漫遊單位</a:t>
            </a:r>
            <a:r>
              <a:rPr lang="en-US" altLang="zh-TW" sz="2400" b="1" dirty="0" smtClean="0">
                <a:solidFill>
                  <a:srgbClr val="FF0000"/>
                </a:solidFill>
                <a:latin typeface="微軟正黑體" panose="020B0604030504040204" pitchFamily="34" charset="-120"/>
                <a:ea typeface="微軟正黑體" panose="020B0604030504040204" pitchFamily="34" charset="-120"/>
              </a:rPr>
              <a:t>(</a:t>
            </a:r>
            <a:r>
              <a:rPr lang="zh-TW" altLang="en-US" sz="2400" b="1" dirty="0" smtClean="0">
                <a:solidFill>
                  <a:srgbClr val="FF0000"/>
                </a:solidFill>
                <a:latin typeface="微軟正黑體" panose="020B0604030504040204" pitchFamily="34" charset="-120"/>
                <a:ea typeface="微軟正黑體" panose="020B0604030504040204" pitchFamily="34" charset="-120"/>
              </a:rPr>
              <a:t>反紅</a:t>
            </a:r>
            <a:r>
              <a:rPr lang="en-US" altLang="zh-TW" sz="2400" b="1" dirty="0" smtClean="0">
                <a:solidFill>
                  <a:srgbClr val="FF0000"/>
                </a:solidFill>
                <a:latin typeface="微軟正黑體" panose="020B0604030504040204" pitchFamily="34" charset="-120"/>
                <a:ea typeface="微軟正黑體" panose="020B0604030504040204" pitchFamily="34" charset="-120"/>
              </a:rPr>
              <a:t>)</a:t>
            </a:r>
            <a:endParaRPr lang="zh-TW" altLang="en-US" sz="2400" b="1" dirty="0">
              <a:solidFill>
                <a:srgbClr val="FF0000"/>
              </a:solidFill>
              <a:latin typeface="微軟正黑體" panose="020B0604030504040204" pitchFamily="34" charset="-120"/>
              <a:ea typeface="微軟正黑體" panose="020B0604030504040204" pitchFamily="34" charset="-120"/>
            </a:endParaRPr>
          </a:p>
        </p:txBody>
      </p:sp>
      <p:graphicFrame>
        <p:nvGraphicFramePr>
          <p:cNvPr id="3" name="表格 2"/>
          <p:cNvGraphicFramePr>
            <a:graphicFrameLocks noGrp="1"/>
          </p:cNvGraphicFramePr>
          <p:nvPr>
            <p:extLst>
              <p:ext uri="{D42A27DB-BD31-4B8C-83A1-F6EECF244321}">
                <p14:modId xmlns:p14="http://schemas.microsoft.com/office/powerpoint/2010/main" val="911294484"/>
              </p:ext>
            </p:extLst>
          </p:nvPr>
        </p:nvGraphicFramePr>
        <p:xfrm>
          <a:off x="443274" y="1476720"/>
          <a:ext cx="8287976" cy="4521713"/>
        </p:xfrm>
        <a:graphic>
          <a:graphicData uri="http://schemas.openxmlformats.org/drawingml/2006/table">
            <a:tbl>
              <a:tblPr firstRow="1" bandRow="1">
                <a:tableStyleId>{21E4AEA4-8DFA-4A89-87EB-49C32662AFE0}</a:tableStyleId>
              </a:tblPr>
              <a:tblGrid>
                <a:gridCol w="1680454">
                  <a:extLst>
                    <a:ext uri="{9D8B030D-6E8A-4147-A177-3AD203B41FA5}">
                      <a16:colId xmlns:a16="http://schemas.microsoft.com/office/drawing/2014/main" val="982582000"/>
                    </a:ext>
                  </a:extLst>
                </a:gridCol>
                <a:gridCol w="2304256">
                  <a:extLst>
                    <a:ext uri="{9D8B030D-6E8A-4147-A177-3AD203B41FA5}">
                      <a16:colId xmlns:a16="http://schemas.microsoft.com/office/drawing/2014/main" val="3797138714"/>
                    </a:ext>
                  </a:extLst>
                </a:gridCol>
                <a:gridCol w="1555887">
                  <a:extLst>
                    <a:ext uri="{9D8B030D-6E8A-4147-A177-3AD203B41FA5}">
                      <a16:colId xmlns:a16="http://schemas.microsoft.com/office/drawing/2014/main" val="1332717535"/>
                    </a:ext>
                  </a:extLst>
                </a:gridCol>
                <a:gridCol w="2747379">
                  <a:extLst>
                    <a:ext uri="{9D8B030D-6E8A-4147-A177-3AD203B41FA5}">
                      <a16:colId xmlns:a16="http://schemas.microsoft.com/office/drawing/2014/main" val="781101166"/>
                    </a:ext>
                  </a:extLst>
                </a:gridCol>
              </a:tblGrid>
              <a:tr h="609364">
                <a:tc gridSpan="3">
                  <a:txBody>
                    <a:bodyPr/>
                    <a:lstStyle/>
                    <a:p>
                      <a:pPr algn="ctr"/>
                      <a:r>
                        <a:rPr lang="zh-TW" altLang="en-US" sz="2000" dirty="0" smtClean="0">
                          <a:latin typeface="微軟正黑體" panose="020B0604030504040204" pitchFamily="34" charset="-120"/>
                          <a:ea typeface="微軟正黑體" panose="020B0604030504040204" pitchFamily="34" charset="-120"/>
                        </a:rPr>
                        <a:t>大專院校</a:t>
                      </a:r>
                    </a:p>
                  </a:txBody>
                  <a:tcPr anchor="ctr"/>
                </a:tc>
                <a:tc hMerge="1">
                  <a:txBody>
                    <a:bodyPr/>
                    <a:lstStyle/>
                    <a:p>
                      <a:endParaRPr lang="zh-TW" altLang="en-US" sz="1200" dirty="0" smtClean="0"/>
                    </a:p>
                  </a:txBody>
                  <a:tcPr/>
                </a:tc>
                <a:tc hMerge="1">
                  <a:txBody>
                    <a:bodyPr/>
                    <a:lstStyle/>
                    <a:p>
                      <a:endParaRPr lang="zh-TW" altLang="en-US" sz="1200" dirty="0" smtClean="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2000" dirty="0" smtClean="0">
                          <a:latin typeface="微軟正黑體" panose="020B0604030504040204" pitchFamily="34" charset="-120"/>
                          <a:ea typeface="微軟正黑體" panose="020B0604030504040204" pitchFamily="34" charset="-120"/>
                        </a:rPr>
                        <a:t>高中職</a:t>
                      </a:r>
                    </a:p>
                  </a:txBody>
                  <a:tcPr anchor="ctr"/>
                </a:tc>
                <a:extLst>
                  <a:ext uri="{0D108BD9-81ED-4DB2-BD59-A6C34878D82A}">
                    <a16:rowId xmlns:a16="http://schemas.microsoft.com/office/drawing/2014/main" val="1431555795"/>
                  </a:ext>
                </a:extLst>
              </a:tr>
              <a:tr h="773806">
                <a:tc>
                  <a:txBody>
                    <a:bodyPr/>
                    <a:lstStyle/>
                    <a:p>
                      <a:pPr algn="ctr"/>
                      <a:r>
                        <a:rPr lang="zh-TW" altLang="en-US" sz="1600" dirty="0" smtClean="0">
                          <a:latin typeface="微軟正黑體" panose="020B0604030504040204" pitchFamily="34" charset="-120"/>
                          <a:ea typeface="微軟正黑體" panose="020B0604030504040204" pitchFamily="34" charset="-120"/>
                        </a:rPr>
                        <a:t>國立體育大學</a:t>
                      </a:r>
                    </a:p>
                  </a:txBody>
                  <a:tcPr anchor="ctr"/>
                </a:tc>
                <a:tc>
                  <a:txBody>
                    <a:bodyPr/>
                    <a:lstStyle/>
                    <a:p>
                      <a:pPr algn="ctr"/>
                      <a:r>
                        <a:rPr lang="zh-TW" altLang="en-US" sz="1600" dirty="0" smtClean="0">
                          <a:latin typeface="微軟正黑體" panose="020B0604030504040204" pitchFamily="34" charset="-120"/>
                          <a:ea typeface="微軟正黑體" panose="020B0604030504040204" pitchFamily="34" charset="-120"/>
                        </a:rPr>
                        <a:t>長庚大學</a:t>
                      </a:r>
                    </a:p>
                  </a:txBody>
                  <a:tcPr anchor="ctr"/>
                </a:tc>
                <a:tc>
                  <a:txBody>
                    <a:bodyPr/>
                    <a:lstStyle/>
                    <a:p>
                      <a:pPr algn="ctr"/>
                      <a:r>
                        <a:rPr lang="zh-TW" altLang="en-US" sz="1600" dirty="0" smtClean="0">
                          <a:latin typeface="微軟正黑體" panose="020B0604030504040204" pitchFamily="34" charset="-120"/>
                          <a:ea typeface="微軟正黑體" panose="020B0604030504040204" pitchFamily="34" charset="-120"/>
                        </a:rPr>
                        <a:t>開南大學</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微軟正黑體" panose="020B0604030504040204" pitchFamily="34" charset="-120"/>
                          <a:ea typeface="微軟正黑體" panose="020B0604030504040204" pitchFamily="34" charset="-120"/>
                        </a:rPr>
                        <a:t>國立中壢高級商業職業學校</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zh-TW" altLang="en-US" sz="1600" dirty="0" smtClean="0">
                        <a:latin typeface="微軟正黑體" panose="020B0604030504040204" pitchFamily="34" charset="-120"/>
                        <a:ea typeface="微軟正黑體" panose="020B0604030504040204" pitchFamily="34" charset="-120"/>
                      </a:endParaRPr>
                    </a:p>
                  </a:txBody>
                  <a:tcPr anchor="ctr"/>
                </a:tc>
                <a:extLst>
                  <a:ext uri="{0D108BD9-81ED-4DB2-BD59-A6C34878D82A}">
                    <a16:rowId xmlns:a16="http://schemas.microsoft.com/office/drawing/2014/main" val="3970982882"/>
                  </a:ext>
                </a:extLst>
              </a:tr>
              <a:tr h="773806">
                <a:tc>
                  <a:txBody>
                    <a:bodyPr/>
                    <a:lstStyle/>
                    <a:p>
                      <a:pPr algn="ctr"/>
                      <a:r>
                        <a:rPr lang="zh-TW" altLang="en-US" sz="1600" dirty="0" smtClean="0">
                          <a:latin typeface="微軟正黑體" panose="020B0604030504040204" pitchFamily="34" charset="-120"/>
                          <a:ea typeface="微軟正黑體" panose="020B0604030504040204" pitchFamily="34" charset="-120"/>
                        </a:rPr>
                        <a:t>萬能科技大學</a:t>
                      </a:r>
                    </a:p>
                  </a:txBody>
                  <a:tcPr anchor="ctr"/>
                </a:tc>
                <a:tc>
                  <a:txBody>
                    <a:bodyPr/>
                    <a:lstStyle/>
                    <a:p>
                      <a:pPr algn="ctr"/>
                      <a:r>
                        <a:rPr lang="zh-TW" altLang="en-US" sz="1600" dirty="0" smtClean="0">
                          <a:latin typeface="微軟正黑體" panose="020B0604030504040204" pitchFamily="34" charset="-120"/>
                          <a:ea typeface="微軟正黑體" panose="020B0604030504040204" pitchFamily="34" charset="-120"/>
                        </a:rPr>
                        <a:t>長庚科技大學</a:t>
                      </a:r>
                    </a:p>
                  </a:txBody>
                  <a:tcPr anchor="ctr"/>
                </a:tc>
                <a:tc>
                  <a:txBody>
                    <a:bodyPr/>
                    <a:lstStyle/>
                    <a:p>
                      <a:pPr algn="ctr"/>
                      <a:r>
                        <a:rPr lang="zh-TW" altLang="en-US" sz="1600" dirty="0" smtClean="0">
                          <a:latin typeface="微軟正黑體" panose="020B0604030504040204" pitchFamily="34" charset="-120"/>
                          <a:ea typeface="微軟正黑體" panose="020B0604030504040204" pitchFamily="34" charset="-120"/>
                        </a:rPr>
                        <a:t>南亞技術學院</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微軟正黑體" panose="020B0604030504040204" pitchFamily="34" charset="-120"/>
                          <a:ea typeface="微軟正黑體" panose="020B0604030504040204" pitchFamily="34" charset="-120"/>
                        </a:rPr>
                        <a:t>國立桃園啟智學校</a:t>
                      </a:r>
                    </a:p>
                    <a:p>
                      <a:pPr algn="ctr"/>
                      <a:endParaRPr lang="zh-TW" altLang="en-US" sz="1600" dirty="0">
                        <a:latin typeface="微軟正黑體" panose="020B0604030504040204" pitchFamily="34" charset="-120"/>
                        <a:ea typeface="微軟正黑體" panose="020B0604030504040204" pitchFamily="34" charset="-120"/>
                      </a:endParaRPr>
                    </a:p>
                  </a:txBody>
                  <a:tcPr anchor="ctr"/>
                </a:tc>
                <a:extLst>
                  <a:ext uri="{0D108BD9-81ED-4DB2-BD59-A6C34878D82A}">
                    <a16:rowId xmlns:a16="http://schemas.microsoft.com/office/drawing/2014/main" val="1281439516"/>
                  </a:ext>
                </a:extLst>
              </a:tr>
              <a:tr h="767971">
                <a:tc>
                  <a:txBody>
                    <a:bodyPr/>
                    <a:lstStyle/>
                    <a:p>
                      <a:pPr algn="ctr"/>
                      <a:r>
                        <a:rPr lang="zh-TW" altLang="en-US" sz="1600" dirty="0" smtClean="0">
                          <a:latin typeface="微軟正黑體" panose="020B0604030504040204" pitchFamily="34" charset="-120"/>
                          <a:ea typeface="微軟正黑體" panose="020B0604030504040204" pitchFamily="34" charset="-120"/>
                        </a:rPr>
                        <a:t>龍華科技大學</a:t>
                      </a:r>
                    </a:p>
                  </a:txBody>
                  <a:tcPr anchor="ctr"/>
                </a:tc>
                <a:tc>
                  <a:txBody>
                    <a:bodyPr/>
                    <a:lstStyle/>
                    <a:p>
                      <a:pPr algn="ctr"/>
                      <a:r>
                        <a:rPr lang="zh-TW" altLang="en-US" sz="1600" dirty="0" smtClean="0">
                          <a:latin typeface="微軟正黑體" panose="020B0604030504040204" pitchFamily="34" charset="-120"/>
                          <a:ea typeface="微軟正黑體" panose="020B0604030504040204" pitchFamily="34" charset="-120"/>
                        </a:rPr>
                        <a:t>中央警察大學</a:t>
                      </a:r>
                    </a:p>
                  </a:txBody>
                  <a:tcPr anchor="ctr"/>
                </a:tc>
                <a:tc>
                  <a:txBody>
                    <a:bodyPr/>
                    <a:lstStyle/>
                    <a:p>
                      <a:pPr algn="ctr"/>
                      <a:r>
                        <a:rPr lang="zh-TW" altLang="en-US" sz="1600" b="1" dirty="0" smtClean="0">
                          <a:solidFill>
                            <a:srgbClr val="FF0000"/>
                          </a:solidFill>
                          <a:latin typeface="微軟正黑體" panose="020B0604030504040204" pitchFamily="34" charset="-120"/>
                          <a:ea typeface="微軟正黑體" panose="020B0604030504040204" pitchFamily="34" charset="-120"/>
                        </a:rPr>
                        <a:t>國立中央大學</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微軟正黑體" panose="020B0604030504040204" pitchFamily="34" charset="-120"/>
                          <a:ea typeface="微軟正黑體" panose="020B0604030504040204" pitchFamily="34" charset="-120"/>
                        </a:rPr>
                        <a:t>桃園市啟英高級中學</a:t>
                      </a:r>
                    </a:p>
                  </a:txBody>
                  <a:tcPr anchor="ctr"/>
                </a:tc>
                <a:extLst>
                  <a:ext uri="{0D108BD9-81ED-4DB2-BD59-A6C34878D82A}">
                    <a16:rowId xmlns:a16="http://schemas.microsoft.com/office/drawing/2014/main" val="2267467401"/>
                  </a:ext>
                </a:extLst>
              </a:tr>
              <a:tr h="773806">
                <a:tc>
                  <a:txBody>
                    <a:bodyPr/>
                    <a:lstStyle/>
                    <a:p>
                      <a:pPr algn="ctr"/>
                      <a:r>
                        <a:rPr lang="zh-TW" altLang="en-US" sz="1600" dirty="0" smtClean="0">
                          <a:latin typeface="微軟正黑體" panose="020B0604030504040204" pitchFamily="34" charset="-120"/>
                          <a:ea typeface="微軟正黑體" panose="020B0604030504040204" pitchFamily="34" charset="-120"/>
                        </a:rPr>
                        <a:t>元智大學</a:t>
                      </a:r>
                    </a:p>
                  </a:txBody>
                  <a:tcPr anchor="ctr"/>
                </a:tc>
                <a:tc>
                  <a:txBody>
                    <a:bodyPr/>
                    <a:lstStyle/>
                    <a:p>
                      <a:pPr algn="ctr"/>
                      <a:r>
                        <a:rPr lang="zh-TW" altLang="en-US" sz="1600" dirty="0" smtClean="0">
                          <a:latin typeface="微軟正黑體" panose="020B0604030504040204" pitchFamily="34" charset="-120"/>
                          <a:ea typeface="微軟正黑體" panose="020B0604030504040204" pitchFamily="34" charset="-120"/>
                        </a:rPr>
                        <a:t>新生醫護管理專科學校</a:t>
                      </a:r>
                    </a:p>
                  </a:txBody>
                  <a:tcPr anchor="ctr"/>
                </a:tc>
                <a:tc>
                  <a:txBody>
                    <a:bodyPr/>
                    <a:lstStyle/>
                    <a:p>
                      <a:pPr algn="ctr"/>
                      <a:r>
                        <a:rPr lang="zh-TW" altLang="en-US" sz="1600" dirty="0" smtClean="0">
                          <a:latin typeface="微軟正黑體" panose="020B0604030504040204" pitchFamily="34" charset="-120"/>
                          <a:ea typeface="微軟正黑體" panose="020B0604030504040204" pitchFamily="34" charset="-120"/>
                        </a:rPr>
                        <a:t>中原大學</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微軟正黑體" panose="020B0604030504040204" pitchFamily="34" charset="-120"/>
                          <a:ea typeface="微軟正黑體" panose="020B0604030504040204" pitchFamily="34" charset="-120"/>
                        </a:rPr>
                        <a:t>桃園市永平工商高級中等學校</a:t>
                      </a:r>
                    </a:p>
                    <a:p>
                      <a:pPr algn="ctr"/>
                      <a:endParaRPr lang="zh-TW" altLang="en-US" sz="1600" dirty="0">
                        <a:latin typeface="微軟正黑體" panose="020B0604030504040204" pitchFamily="34" charset="-120"/>
                        <a:ea typeface="微軟正黑體" panose="020B0604030504040204" pitchFamily="34" charset="-120"/>
                      </a:endParaRPr>
                    </a:p>
                  </a:txBody>
                  <a:tcPr anchor="ctr"/>
                </a:tc>
                <a:extLst>
                  <a:ext uri="{0D108BD9-81ED-4DB2-BD59-A6C34878D82A}">
                    <a16:rowId xmlns:a16="http://schemas.microsoft.com/office/drawing/2014/main" val="1940592330"/>
                  </a:ext>
                </a:extLst>
              </a:tr>
              <a:tr h="77380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微軟正黑體" panose="020B0604030504040204" pitchFamily="34" charset="-120"/>
                          <a:ea typeface="微軟正黑體" panose="020B0604030504040204" pitchFamily="34" charset="-120"/>
                        </a:rPr>
                        <a:t>建行科技大學</a:t>
                      </a:r>
                    </a:p>
                    <a:p>
                      <a:pPr algn="ctr"/>
                      <a:endParaRPr lang="zh-TW" altLang="en-US" sz="1600" dirty="0" smtClean="0">
                        <a:latin typeface="微軟正黑體" panose="020B0604030504040204" pitchFamily="34" charset="-120"/>
                        <a:ea typeface="微軟正黑體" panose="020B0604030504040204" pitchFamily="34" charset="-120"/>
                      </a:endParaRPr>
                    </a:p>
                  </a:txBody>
                  <a:tcPr anchor="ctr"/>
                </a:tc>
                <a:tc>
                  <a:txBody>
                    <a:bodyPr/>
                    <a:lstStyle/>
                    <a:p>
                      <a:pPr algn="ctr"/>
                      <a:endParaRPr lang="zh-TW" altLang="en-US" sz="1600" dirty="0" smtClean="0">
                        <a:latin typeface="微軟正黑體" panose="020B0604030504040204" pitchFamily="34" charset="-120"/>
                        <a:ea typeface="微軟正黑體" panose="020B0604030504040204" pitchFamily="34" charset="-120"/>
                      </a:endParaRPr>
                    </a:p>
                  </a:txBody>
                  <a:tcPr anchor="ctr"/>
                </a:tc>
                <a:tc>
                  <a:txBody>
                    <a:bodyPr/>
                    <a:lstStyle/>
                    <a:p>
                      <a:pPr algn="ctr"/>
                      <a:endParaRPr lang="zh-TW" altLang="en-US" sz="1600" dirty="0" smtClean="0">
                        <a:latin typeface="微軟正黑體" panose="020B0604030504040204" pitchFamily="34" charset="-120"/>
                        <a:ea typeface="微軟正黑體" panose="020B0604030504040204" pitchFamily="34" charset="-12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b="1" dirty="0" smtClean="0">
                          <a:solidFill>
                            <a:srgbClr val="FF0000"/>
                          </a:solidFill>
                          <a:latin typeface="微軟正黑體" panose="020B0604030504040204" pitchFamily="34" charset="-120"/>
                          <a:ea typeface="微軟正黑體" panose="020B0604030504040204" pitchFamily="34" charset="-120"/>
                        </a:rPr>
                        <a:t>國立中央大學附屬中壢高級中學</a:t>
                      </a:r>
                    </a:p>
                  </a:txBody>
                  <a:tcPr anchor="ctr"/>
                </a:tc>
                <a:extLst>
                  <a:ext uri="{0D108BD9-81ED-4DB2-BD59-A6C34878D82A}">
                    <a16:rowId xmlns:a16="http://schemas.microsoft.com/office/drawing/2014/main" val="3129496476"/>
                  </a:ext>
                </a:extLst>
              </a:tr>
            </a:tbl>
          </a:graphicData>
        </a:graphic>
      </p:graphicFrame>
    </p:spTree>
    <p:extLst>
      <p:ext uri="{BB962C8B-B14F-4D97-AF65-F5344CB8AC3E}">
        <p14:creationId xmlns:p14="http://schemas.microsoft.com/office/powerpoint/2010/main" val="586678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marL="0" indent="0"/>
            <a:r>
              <a:rPr lang="zh-TW" altLang="en-US" kern="1200" dirty="0" smtClean="0">
                <a:solidFill>
                  <a:schemeClr val="accent2">
                    <a:lumMod val="50000"/>
                  </a:schemeClr>
                </a:solidFill>
                <a:latin typeface="標楷體" panose="03000509000000000000" pitchFamily="65" charset="-120"/>
              </a:rPr>
              <a:t>摘</a:t>
            </a:r>
            <a:r>
              <a:rPr lang="zh-TW" altLang="en-US" kern="1200" dirty="0">
                <a:solidFill>
                  <a:schemeClr val="accent2">
                    <a:lumMod val="50000"/>
                  </a:schemeClr>
                </a:solidFill>
                <a:latin typeface="標楷體" panose="03000509000000000000" pitchFamily="65" charset="-120"/>
              </a:rPr>
              <a:t>要</a:t>
            </a:r>
            <a:endParaRPr lang="en-US" altLang="zh-TW" kern="1200" dirty="0">
              <a:solidFill>
                <a:schemeClr val="accent2">
                  <a:lumMod val="50000"/>
                </a:schemeClr>
              </a:solidFill>
              <a:latin typeface="標楷體" panose="03000509000000000000" pitchFamily="65" charset="-120"/>
            </a:endParaRPr>
          </a:p>
        </p:txBody>
      </p:sp>
      <p:sp>
        <p:nvSpPr>
          <p:cNvPr id="5" name="內容版面配置區 4"/>
          <p:cNvSpPr>
            <a:spLocks noGrp="1"/>
          </p:cNvSpPr>
          <p:nvPr>
            <p:ph idx="1"/>
          </p:nvPr>
        </p:nvSpPr>
        <p:spPr>
          <a:xfrm>
            <a:off x="971600" y="1124744"/>
            <a:ext cx="8256463" cy="5596731"/>
          </a:xfrm>
        </p:spPr>
        <p:txBody>
          <a:bodyPr>
            <a:normAutofit/>
          </a:bodyPr>
          <a:lstStyle/>
          <a:p>
            <a:pPr>
              <a:buFont typeface="Wingdings" panose="05000000000000000000" pitchFamily="2" charset="2"/>
              <a:buChar char="l"/>
            </a:pPr>
            <a:r>
              <a:rPr lang="zh-TW" altLang="en-US" sz="2800" b="1" kern="1200" dirty="0" smtClean="0">
                <a:latin typeface="微軟正黑體" panose="020B0604030504040204" pitchFamily="34" charset="-120"/>
                <a:ea typeface="微軟正黑體" panose="020B0604030504040204" pitchFamily="34" charset="-120"/>
              </a:rPr>
              <a:t>漫遊中</a:t>
            </a:r>
            <a:r>
              <a:rPr lang="zh-TW" altLang="en-US" sz="2800" b="1" kern="1200" dirty="0">
                <a:latin typeface="微軟正黑體" panose="020B0604030504040204" pitchFamily="34" charset="-120"/>
                <a:ea typeface="微軟正黑體" panose="020B0604030504040204" pitchFamily="34" charset="-120"/>
              </a:rPr>
              <a:t>心</a:t>
            </a:r>
            <a:r>
              <a:rPr lang="zh-TW" altLang="en-US" sz="2800" b="1" kern="1200" dirty="0" smtClean="0">
                <a:latin typeface="微軟正黑體" panose="020B0604030504040204" pitchFamily="34" charset="-120"/>
                <a:ea typeface="微軟正黑體" panose="020B0604030504040204" pitchFamily="34" charset="-120"/>
              </a:rPr>
              <a:t>簡介</a:t>
            </a:r>
            <a:endParaRPr lang="en-US" altLang="zh-TW" sz="2800" b="1" kern="1200" dirty="0" smtClean="0">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en-US" altLang="zh-TW" sz="2400" kern="1200" dirty="0" err="1" smtClean="0">
                <a:latin typeface="微軟正黑體" panose="020B0604030504040204" pitchFamily="34" charset="-120"/>
                <a:ea typeface="微軟正黑體" panose="020B0604030504040204" pitchFamily="34" charset="-120"/>
              </a:rPr>
              <a:t>TANetRoaming</a:t>
            </a:r>
            <a:r>
              <a:rPr lang="zh-TW" altLang="en-US" sz="2400" kern="1200" dirty="0" smtClean="0">
                <a:latin typeface="微軟正黑體" panose="020B0604030504040204" pitchFamily="34" charset="-120"/>
                <a:ea typeface="微軟正黑體" panose="020B0604030504040204" pitchFamily="34" charset="-120"/>
              </a:rPr>
              <a:t> </a:t>
            </a:r>
            <a:r>
              <a:rPr lang="en-US" altLang="zh-TW" sz="2400" kern="1200" dirty="0" smtClean="0">
                <a:latin typeface="微軟正黑體" panose="020B0604030504040204" pitchFamily="34" charset="-120"/>
                <a:ea typeface="微軟正黑體" panose="020B0604030504040204" pitchFamily="34" charset="-120"/>
              </a:rPr>
              <a:t>&amp;&amp;</a:t>
            </a:r>
            <a:r>
              <a:rPr lang="zh-TW" altLang="en-US" sz="2400" kern="1200" dirty="0" smtClean="0">
                <a:latin typeface="微軟正黑體" panose="020B0604030504040204" pitchFamily="34" charset="-120"/>
                <a:ea typeface="微軟正黑體" panose="020B0604030504040204" pitchFamily="34" charset="-120"/>
              </a:rPr>
              <a:t> </a:t>
            </a:r>
            <a:r>
              <a:rPr lang="en-US" altLang="zh-TW" sz="2400" kern="1200" dirty="0" err="1" smtClean="0">
                <a:latin typeface="微軟正黑體" panose="020B0604030504040204" pitchFamily="34" charset="-120"/>
                <a:ea typeface="微軟正黑體" panose="020B0604030504040204" pitchFamily="34" charset="-120"/>
              </a:rPr>
              <a:t>eduroam</a:t>
            </a:r>
            <a:endParaRPr lang="en-US" altLang="zh-TW" sz="2400" kern="1200" dirty="0">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zh-TW" altLang="en-US" sz="2400" kern="1200" dirty="0">
                <a:latin typeface="微軟正黑體" panose="020B0604030504040204" pitchFamily="34" charset="-120"/>
                <a:ea typeface="微軟正黑體" panose="020B0604030504040204" pitchFamily="34" charset="-120"/>
              </a:rPr>
              <a:t>加入跨校漫遊流程</a:t>
            </a:r>
          </a:p>
          <a:p>
            <a:pPr lvl="1">
              <a:buFont typeface="Wingdings" panose="05000000000000000000" pitchFamily="2" charset="2"/>
              <a:buChar char="l"/>
            </a:pPr>
            <a:r>
              <a:rPr lang="zh-TW" altLang="en-US" sz="2400" dirty="0" smtClean="0">
                <a:latin typeface="微軟正黑體" panose="020B0604030504040204" pitchFamily="34" charset="-120"/>
                <a:ea typeface="微軟正黑體" panose="020B0604030504040204" pitchFamily="34" charset="-120"/>
              </a:rPr>
              <a:t>無線漫遊中心提出申請</a:t>
            </a:r>
            <a:endParaRPr lang="en-US" altLang="zh-TW" sz="2400" dirty="0" smtClean="0">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zh-TW" altLang="en-US" sz="2400" dirty="0" smtClean="0">
                <a:latin typeface="微軟正黑體" panose="020B0604030504040204" pitchFamily="34" charset="-120"/>
                <a:ea typeface="微軟正黑體" panose="020B0604030504040204" pitchFamily="34" charset="-120"/>
              </a:rPr>
              <a:t>架設認證主機</a:t>
            </a:r>
            <a:endParaRPr lang="en-US" altLang="zh-TW" sz="2400" dirty="0" smtClean="0">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zh-TW" altLang="en-US" sz="2400" dirty="0" smtClean="0">
                <a:latin typeface="微軟正黑體" panose="020B0604030504040204" pitchFamily="34" charset="-120"/>
                <a:ea typeface="微軟正黑體" panose="020B0604030504040204" pitchFamily="34" charset="-120"/>
              </a:rPr>
              <a:t>連結帳號驗證系</a:t>
            </a:r>
            <a:r>
              <a:rPr lang="zh-TW" altLang="en-US" sz="2400" dirty="0">
                <a:latin typeface="微軟正黑體" panose="020B0604030504040204" pitchFamily="34" charset="-120"/>
                <a:ea typeface="微軟正黑體" panose="020B0604030504040204" pitchFamily="34" charset="-120"/>
              </a:rPr>
              <a:t>統</a:t>
            </a:r>
            <a:endParaRPr lang="en-US" altLang="zh-TW" sz="2400" dirty="0" smtClean="0">
              <a:latin typeface="微軟正黑體" panose="020B0604030504040204" pitchFamily="34" charset="-120"/>
              <a:ea typeface="微軟正黑體" panose="020B0604030504040204" pitchFamily="34" charset="-120"/>
            </a:endParaRPr>
          </a:p>
          <a:p>
            <a:pPr>
              <a:buFont typeface="Wingdings" panose="05000000000000000000" pitchFamily="2" charset="2"/>
              <a:buChar char="l"/>
            </a:pPr>
            <a:r>
              <a:rPr lang="zh-TW" altLang="en-US" sz="2800" b="1" kern="1200" dirty="0">
                <a:latin typeface="微軟正黑體" panose="020B0604030504040204" pitchFamily="34" charset="-120"/>
                <a:ea typeface="微軟正黑體" panose="020B0604030504040204" pitchFamily="34" charset="-120"/>
              </a:rPr>
              <a:t>建置</a:t>
            </a:r>
            <a:r>
              <a:rPr lang="en-US" altLang="zh-TW" sz="2800" b="1" kern="1200" dirty="0" err="1">
                <a:latin typeface="微軟正黑體" panose="020B0604030504040204" pitchFamily="34" charset="-120"/>
                <a:ea typeface="微軟正黑體" panose="020B0604030504040204" pitchFamily="34" charset="-120"/>
              </a:rPr>
              <a:t>eduroam</a:t>
            </a:r>
            <a:r>
              <a:rPr lang="zh-TW" altLang="en-US" sz="2800" b="1" kern="1200" dirty="0">
                <a:latin typeface="微軟正黑體" panose="020B0604030504040204" pitchFamily="34" charset="-120"/>
                <a:ea typeface="微軟正黑體" panose="020B0604030504040204" pitchFamily="34" charset="-120"/>
              </a:rPr>
              <a:t>相關問題</a:t>
            </a:r>
            <a:endParaRPr lang="en-US" altLang="zh-TW" sz="2800" b="1" kern="1200" dirty="0">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zh-TW" altLang="en-US" sz="2400" kern="1200" dirty="0">
                <a:latin typeface="微軟正黑體" panose="020B0604030504040204" pitchFamily="34" charset="-120"/>
                <a:ea typeface="微軟正黑體" panose="020B0604030504040204" pitchFamily="34" charset="-120"/>
              </a:rPr>
              <a:t>無線控制器常見問題</a:t>
            </a:r>
            <a:endParaRPr lang="en-US" altLang="zh-TW" sz="2400" kern="1200" dirty="0">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zh-TW" altLang="en-US" sz="2400" kern="1200" dirty="0">
                <a:latin typeface="微軟正黑體" panose="020B0604030504040204" pitchFamily="34" charset="-120"/>
                <a:ea typeface="微軟正黑體" panose="020B0604030504040204" pitchFamily="34" charset="-120"/>
              </a:rPr>
              <a:t>使用者連線問題</a:t>
            </a:r>
            <a:endParaRPr lang="en-US" altLang="zh-TW" sz="2400" kern="1200" dirty="0">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en-US" altLang="zh-TW" sz="2400" kern="1200" dirty="0">
                <a:latin typeface="微軟正黑體" panose="020B0604030504040204" pitchFamily="34" charset="-120"/>
                <a:ea typeface="微軟正黑體" panose="020B0604030504040204" pitchFamily="34" charset="-120"/>
              </a:rPr>
              <a:t>EAP-802.1X</a:t>
            </a:r>
            <a:r>
              <a:rPr lang="zh-TW" altLang="en-US" sz="2400" kern="1200" dirty="0">
                <a:latin typeface="微軟正黑體" panose="020B0604030504040204" pitchFamily="34" charset="-120"/>
                <a:ea typeface="微軟正黑體" panose="020B0604030504040204" pitchFamily="34" charset="-120"/>
              </a:rPr>
              <a:t>常見問題</a:t>
            </a:r>
            <a:endParaRPr lang="en-US" altLang="zh-TW" sz="2400" kern="1200" dirty="0">
              <a:latin typeface="微軟正黑體" panose="020B0604030504040204" pitchFamily="34" charset="-120"/>
              <a:ea typeface="微軟正黑體" panose="020B0604030504040204" pitchFamily="34" charset="-120"/>
            </a:endParaRPr>
          </a:p>
          <a:p>
            <a:pPr>
              <a:buFont typeface="Wingdings" panose="05000000000000000000" pitchFamily="2" charset="2"/>
              <a:buChar char="l"/>
            </a:pPr>
            <a:r>
              <a:rPr lang="zh-TW" altLang="en-US" sz="2800" b="1" kern="1200" dirty="0">
                <a:latin typeface="微軟正黑體" panose="020B0604030504040204" pitchFamily="34" charset="-120"/>
                <a:ea typeface="微軟正黑體" panose="020B0604030504040204" pitchFamily="34" charset="-120"/>
              </a:rPr>
              <a:t>漫遊</a:t>
            </a:r>
            <a:r>
              <a:rPr lang="zh-TW" altLang="en-US" sz="2800" b="1" kern="1200" dirty="0" smtClean="0">
                <a:latin typeface="微軟正黑體" panose="020B0604030504040204" pitchFamily="34" charset="-120"/>
                <a:ea typeface="微軟正黑體" panose="020B0604030504040204" pitchFamily="34" charset="-120"/>
              </a:rPr>
              <a:t>相關</a:t>
            </a:r>
            <a:r>
              <a:rPr lang="zh-TW" altLang="en-US" sz="2800" b="1" kern="1200" dirty="0">
                <a:latin typeface="微軟正黑體" panose="020B0604030504040204" pitchFamily="34" charset="-120"/>
                <a:ea typeface="微軟正黑體" panose="020B0604030504040204" pitchFamily="34" charset="-120"/>
              </a:rPr>
              <a:t>問題</a:t>
            </a:r>
          </a:p>
          <a:p>
            <a:pPr marL="0" indent="0">
              <a:buNone/>
            </a:pPr>
            <a:endParaRPr lang="en-US" altLang="zh-TW" kern="1200" dirty="0">
              <a:solidFill>
                <a:schemeClr val="bg2">
                  <a:lumMod val="75000"/>
                </a:schemeClr>
              </a:solidFill>
              <a:latin typeface="微軟正黑體" panose="020B0604030504040204" pitchFamily="34" charset="-120"/>
              <a:ea typeface="微軟正黑體" panose="020B0604030504040204" pitchFamily="34" charset="-120"/>
            </a:endParaRPr>
          </a:p>
          <a:p>
            <a:pPr>
              <a:buFont typeface="Wingdings" panose="05000000000000000000" pitchFamily="2" charset="2"/>
              <a:buChar char="l"/>
            </a:pPr>
            <a:endParaRPr lang="en-US" altLang="zh-TW" kern="1200" dirty="0">
              <a:solidFill>
                <a:schemeClr val="accent2">
                  <a:lumMod val="50000"/>
                </a:schemeClr>
              </a:solidFill>
              <a:latin typeface="微軟正黑體" panose="020B0604030504040204" pitchFamily="34" charset="-120"/>
              <a:ea typeface="微軟正黑體" panose="020B0604030504040204" pitchFamily="34" charset="-120"/>
            </a:endParaRPr>
          </a:p>
          <a:p>
            <a:pPr>
              <a:buFont typeface="Wingdings" panose="05000000000000000000" pitchFamily="2" charset="2"/>
              <a:buChar char="l"/>
            </a:pPr>
            <a:endParaRPr lang="en-US" altLang="zh-TW" kern="1200" dirty="0" smtClean="0">
              <a:solidFill>
                <a:schemeClr val="accent2">
                  <a:lumMod val="50000"/>
                </a:schemeClr>
              </a:solidFill>
              <a:latin typeface="微軟正黑體" panose="020B0604030504040204" pitchFamily="34" charset="-120"/>
              <a:ea typeface="微軟正黑體" panose="020B0604030504040204" pitchFamily="34" charset="-120"/>
            </a:endParaRPr>
          </a:p>
          <a:p>
            <a:pPr marL="0" indent="0">
              <a:buNone/>
            </a:pPr>
            <a:endParaRPr lang="en-US" altLang="zh-TW" sz="2600" dirty="0">
              <a:latin typeface="微軟正黑體" panose="020B0604030504040204" pitchFamily="34" charset="-120"/>
              <a:ea typeface="微軟正黑體" panose="020B0604030504040204" pitchFamily="34" charset="-120"/>
              <a:cs typeface="+mn-cs"/>
            </a:endParaRPr>
          </a:p>
        </p:txBody>
      </p:sp>
      <p:sp>
        <p:nvSpPr>
          <p:cNvPr id="4" name="投影片編號版面配置區 3"/>
          <p:cNvSpPr>
            <a:spLocks noGrp="1"/>
          </p:cNvSpPr>
          <p:nvPr>
            <p:ph type="sldNum" sz="quarter" idx="11"/>
          </p:nvPr>
        </p:nvSpPr>
        <p:spPr/>
        <p:txBody>
          <a:bodyPr/>
          <a:lstStyle/>
          <a:p>
            <a:pPr>
              <a:defRPr/>
            </a:pPr>
            <a:fld id="{A769D550-E614-45A8-86A6-04542860B1F7}" type="slidenum">
              <a:rPr lang="zh-TW" altLang="en-US" smtClean="0"/>
              <a:pPr>
                <a:defRPr/>
              </a:pPr>
              <a:t>1</a:t>
            </a:fld>
            <a:endParaRPr lang="en-US" altLang="zh-TW"/>
          </a:p>
        </p:txBody>
      </p:sp>
    </p:spTree>
    <p:extLst>
      <p:ext uri="{BB962C8B-B14F-4D97-AF65-F5344CB8AC3E}">
        <p14:creationId xmlns:p14="http://schemas.microsoft.com/office/powerpoint/2010/main" val="4749988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圓角矩形 62"/>
          <p:cNvSpPr/>
          <p:nvPr/>
        </p:nvSpPr>
        <p:spPr bwMode="auto">
          <a:xfrm>
            <a:off x="1157350" y="2279677"/>
            <a:ext cx="1520371" cy="1273624"/>
          </a:xfrm>
          <a:prstGeom prst="roundRect">
            <a:avLst/>
          </a:prstGeom>
          <a:solidFill>
            <a:srgbClr val="FFCD00"/>
          </a:solidFill>
          <a:ln w="19050" cap="flat" cmpd="sng" algn="ctr">
            <a:solidFill>
              <a:schemeClr val="tx1"/>
            </a:solidFill>
            <a:prstDash val="lgDash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solidFill>
                <a:schemeClr val="tx1"/>
              </a:solidFill>
              <a:effectLst/>
              <a:latin typeface="Arial" pitchFamily="34" charset="0"/>
            </a:endParaRPr>
          </a:p>
        </p:txBody>
      </p:sp>
      <p:sp>
        <p:nvSpPr>
          <p:cNvPr id="3" name="投影片編號版面配置區 2"/>
          <p:cNvSpPr>
            <a:spLocks noGrp="1"/>
          </p:cNvSpPr>
          <p:nvPr>
            <p:ph type="sldNum" sz="quarter" idx="11"/>
          </p:nvPr>
        </p:nvSpPr>
        <p:spPr/>
        <p:txBody>
          <a:bodyPr/>
          <a:lstStyle/>
          <a:p>
            <a:pPr>
              <a:defRPr/>
            </a:pPr>
            <a:fld id="{F75F46AD-6713-4849-AC58-C4380094B044}" type="slidenum">
              <a:rPr lang="zh-TW" altLang="en-US" smtClean="0"/>
              <a:pPr>
                <a:defRPr/>
              </a:pPr>
              <a:t>19</a:t>
            </a:fld>
            <a:endParaRPr lang="en-US" altLang="zh-TW"/>
          </a:p>
        </p:txBody>
      </p:sp>
      <p:sp>
        <p:nvSpPr>
          <p:cNvPr id="49" name="標題 1"/>
          <p:cNvSpPr>
            <a:spLocks noGrp="1"/>
          </p:cNvSpPr>
          <p:nvPr>
            <p:ph type="title"/>
          </p:nvPr>
        </p:nvSpPr>
        <p:spPr>
          <a:xfrm>
            <a:off x="457200" y="228600"/>
            <a:ext cx="8274050" cy="460375"/>
          </a:xfrm>
        </p:spPr>
        <p:txBody>
          <a:bodyPr/>
          <a:lstStyle/>
          <a:p>
            <a:r>
              <a:rPr lang="zh-TW" altLang="en-US" dirty="0">
                <a:latin typeface="微軟正黑體" panose="020B0604030504040204" pitchFamily="34" charset="-120"/>
                <a:ea typeface="微軟正黑體" panose="020B0604030504040204" pitchFamily="34" charset="-120"/>
              </a:rPr>
              <a:t>漫遊相關問題</a:t>
            </a:r>
          </a:p>
        </p:txBody>
      </p:sp>
      <p:sp>
        <p:nvSpPr>
          <p:cNvPr id="61" name="矩形 60"/>
          <p:cNvSpPr/>
          <p:nvPr/>
        </p:nvSpPr>
        <p:spPr>
          <a:xfrm>
            <a:off x="-1256952" y="836712"/>
            <a:ext cx="5076070" cy="461665"/>
          </a:xfrm>
          <a:prstGeom prst="rect">
            <a:avLst/>
          </a:prstGeom>
        </p:spPr>
        <p:txBody>
          <a:bodyPr wrap="none">
            <a:spAutoFit/>
          </a:bodyPr>
          <a:lstStyle/>
          <a:p>
            <a:pPr lvl="3"/>
            <a:r>
              <a:rPr lang="en-US" altLang="zh-TW" sz="2400" b="1" dirty="0" smtClean="0">
                <a:latin typeface="微軟正黑體" panose="020B0604030504040204" pitchFamily="34" charset="-120"/>
                <a:ea typeface="微軟正黑體" panose="020B0604030504040204" pitchFamily="34" charset="-120"/>
              </a:rPr>
              <a:t>Google G-Suite</a:t>
            </a:r>
            <a:r>
              <a:rPr lang="zh-TW" altLang="en-US" sz="2400" b="1" dirty="0" smtClean="0">
                <a:latin typeface="微軟正黑體" panose="020B0604030504040204" pitchFamily="34" charset="-120"/>
                <a:ea typeface="微軟正黑體" panose="020B0604030504040204" pitchFamily="34" charset="-120"/>
              </a:rPr>
              <a:t>相關問題</a:t>
            </a:r>
            <a:endParaRPr lang="en-US" altLang="zh-TW" sz="2400" b="1" dirty="0">
              <a:latin typeface="微軟正黑體" panose="020B0604030504040204" pitchFamily="34" charset="-120"/>
              <a:ea typeface="微軟正黑體" panose="020B0604030504040204" pitchFamily="34" charset="-120"/>
            </a:endParaRPr>
          </a:p>
        </p:txBody>
      </p:sp>
      <p:sp>
        <p:nvSpPr>
          <p:cNvPr id="6" name="圓角矩形 5"/>
          <p:cNvSpPr/>
          <p:nvPr/>
        </p:nvSpPr>
        <p:spPr bwMode="auto">
          <a:xfrm>
            <a:off x="3446199" y="2312085"/>
            <a:ext cx="1520371" cy="1273624"/>
          </a:xfrm>
          <a:prstGeom prst="roundRect">
            <a:avLst/>
          </a:prstGeom>
          <a:solidFill>
            <a:schemeClr val="accent1"/>
          </a:solidFill>
          <a:ln w="19050" cap="flat" cmpd="sng" algn="ctr">
            <a:solidFill>
              <a:schemeClr val="tx1"/>
            </a:solidFill>
            <a:prstDash val="lgDash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w="6350">
                <a:solidFill>
                  <a:schemeClr val="tx1"/>
                </a:solidFill>
              </a:ln>
              <a:solidFill>
                <a:schemeClr val="tx1"/>
              </a:solidFill>
              <a:effectLst/>
              <a:latin typeface="Arial" pitchFamily="34" charset="0"/>
            </a:endParaRPr>
          </a:p>
        </p:txBody>
      </p:sp>
      <p:grpSp>
        <p:nvGrpSpPr>
          <p:cNvPr id="26" name="群組 25"/>
          <p:cNvGrpSpPr/>
          <p:nvPr/>
        </p:nvGrpSpPr>
        <p:grpSpPr>
          <a:xfrm>
            <a:off x="3823881" y="2493308"/>
            <a:ext cx="815084" cy="911177"/>
            <a:chOff x="4362772" y="4839119"/>
            <a:chExt cx="815084" cy="911177"/>
          </a:xfrm>
        </p:grpSpPr>
        <p:pic>
          <p:nvPicPr>
            <p:cNvPr id="40" name="內容版面配置區 6"/>
            <p:cNvPicPr>
              <a:picLocks noChangeAspect="1"/>
            </p:cNvPicPr>
            <p:nvPr/>
          </p:nvPicPr>
          <p:blipFill rotWithShape="1">
            <a:blip r:embed="rId2" cstate="print">
              <a:extLst>
                <a:ext uri="{28A0092B-C50C-407E-A947-70E740481C1C}">
                  <a14:useLocalDpi xmlns:a14="http://schemas.microsoft.com/office/drawing/2010/main" val="0"/>
                </a:ext>
              </a:extLst>
            </a:blip>
            <a:srcRect r="19213"/>
            <a:stretch/>
          </p:blipFill>
          <p:spPr>
            <a:xfrm>
              <a:off x="4454678" y="4839119"/>
              <a:ext cx="543205" cy="672396"/>
            </a:xfrm>
            <a:prstGeom prst="rect">
              <a:avLst/>
            </a:prstGeom>
          </p:spPr>
        </p:pic>
        <p:sp>
          <p:nvSpPr>
            <p:cNvPr id="19" name="文字方塊 18"/>
            <p:cNvSpPr txBox="1"/>
            <p:nvPr/>
          </p:nvSpPr>
          <p:spPr>
            <a:xfrm>
              <a:off x="4362772" y="5534852"/>
              <a:ext cx="815084" cy="215444"/>
            </a:xfrm>
            <a:prstGeom prst="rect">
              <a:avLst/>
            </a:prstGeom>
            <a:noFill/>
          </p:spPr>
          <p:txBody>
            <a:bodyPr wrap="square" rtlCol="0">
              <a:spAutoFit/>
            </a:bodyPr>
            <a:lstStyle/>
            <a:p>
              <a:pPr algn="ctr"/>
              <a:r>
                <a:rPr lang="zh-TW" altLang="en-US" sz="800" b="1" dirty="0" smtClean="0">
                  <a:latin typeface="微軟正黑體" panose="020B0604030504040204" pitchFamily="34" charset="-120"/>
                  <a:ea typeface="微軟正黑體" panose="020B0604030504040204" pitchFamily="34" charset="-120"/>
                </a:rPr>
                <a:t>漫遊中</a:t>
              </a:r>
              <a:r>
                <a:rPr lang="zh-TW" altLang="en-US" sz="800" b="1" dirty="0">
                  <a:latin typeface="微軟正黑體" panose="020B0604030504040204" pitchFamily="34" charset="-120"/>
                  <a:ea typeface="微軟正黑體" panose="020B0604030504040204" pitchFamily="34" charset="-120"/>
                </a:rPr>
                <a:t>心</a:t>
              </a:r>
            </a:p>
          </p:txBody>
        </p:sp>
      </p:grpSp>
      <p:grpSp>
        <p:nvGrpSpPr>
          <p:cNvPr id="55" name="群組 54"/>
          <p:cNvGrpSpPr/>
          <p:nvPr/>
        </p:nvGrpSpPr>
        <p:grpSpPr>
          <a:xfrm>
            <a:off x="1619602" y="2493308"/>
            <a:ext cx="543207" cy="879360"/>
            <a:chOff x="2707997" y="3328075"/>
            <a:chExt cx="543207" cy="879360"/>
          </a:xfrm>
        </p:grpSpPr>
        <p:pic>
          <p:nvPicPr>
            <p:cNvPr id="56" name="內容版面配置區 6"/>
            <p:cNvPicPr>
              <a:picLocks noChangeAspect="1"/>
            </p:cNvPicPr>
            <p:nvPr/>
          </p:nvPicPr>
          <p:blipFill rotWithShape="1">
            <a:blip r:embed="rId2" cstate="print">
              <a:extLst>
                <a:ext uri="{28A0092B-C50C-407E-A947-70E740481C1C}">
                  <a14:useLocalDpi xmlns:a14="http://schemas.microsoft.com/office/drawing/2010/main" val="0"/>
                </a:ext>
              </a:extLst>
            </a:blip>
            <a:srcRect r="19213"/>
            <a:stretch/>
          </p:blipFill>
          <p:spPr>
            <a:xfrm>
              <a:off x="2707997" y="3328075"/>
              <a:ext cx="543207" cy="672396"/>
            </a:xfrm>
            <a:prstGeom prst="rect">
              <a:avLst/>
            </a:prstGeom>
          </p:spPr>
        </p:pic>
        <p:sp>
          <p:nvSpPr>
            <p:cNvPr id="57" name="文字方塊 56"/>
            <p:cNvSpPr txBox="1"/>
            <p:nvPr/>
          </p:nvSpPr>
          <p:spPr>
            <a:xfrm>
              <a:off x="2784675" y="3991991"/>
              <a:ext cx="389850" cy="215444"/>
            </a:xfrm>
            <a:prstGeom prst="rect">
              <a:avLst/>
            </a:prstGeom>
            <a:noFill/>
          </p:spPr>
          <p:txBody>
            <a:bodyPr wrap="none" rtlCol="0">
              <a:spAutoFit/>
            </a:bodyPr>
            <a:lstStyle/>
            <a:p>
              <a:pPr algn="ctr"/>
              <a:r>
                <a:rPr lang="zh-TW" altLang="en-US" sz="800" b="1" dirty="0" smtClean="0">
                  <a:latin typeface="微軟正黑體" panose="020B0604030504040204" pitchFamily="34" charset="-120"/>
                  <a:ea typeface="微軟正黑體" panose="020B0604030504040204" pitchFamily="34" charset="-120"/>
                </a:rPr>
                <a:t>高中</a:t>
              </a:r>
              <a:endParaRPr lang="en-US" altLang="zh-TW" sz="800" b="1" dirty="0" smtClean="0">
                <a:latin typeface="微軟正黑體" panose="020B0604030504040204" pitchFamily="34" charset="-120"/>
                <a:ea typeface="微軟正黑體" panose="020B0604030504040204" pitchFamily="34" charset="-120"/>
              </a:endParaRPr>
            </a:p>
          </p:txBody>
        </p:sp>
      </p:grpSp>
      <p:grpSp>
        <p:nvGrpSpPr>
          <p:cNvPr id="25" name="群組 24"/>
          <p:cNvGrpSpPr/>
          <p:nvPr/>
        </p:nvGrpSpPr>
        <p:grpSpPr>
          <a:xfrm>
            <a:off x="5724128" y="2204864"/>
            <a:ext cx="1740887" cy="2611817"/>
            <a:chOff x="2039025" y="2002887"/>
            <a:chExt cx="1740887" cy="2611817"/>
          </a:xfrm>
        </p:grpSpPr>
        <p:sp>
          <p:nvSpPr>
            <p:cNvPr id="2" name="圓角矩形 1"/>
            <p:cNvSpPr/>
            <p:nvPr/>
          </p:nvSpPr>
          <p:spPr bwMode="auto">
            <a:xfrm>
              <a:off x="2039025" y="2002887"/>
              <a:ext cx="1740887" cy="2611817"/>
            </a:xfrm>
            <a:prstGeom prst="roundRect">
              <a:avLst/>
            </a:prstGeom>
            <a:solidFill>
              <a:srgbClr val="A6D86E"/>
            </a:solidFill>
            <a:ln w="19050" cap="flat" cmpd="sng" algn="ctr">
              <a:solidFill>
                <a:schemeClr val="tx1"/>
              </a:solidFill>
              <a:prstDash val="lgDash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grpSp>
          <p:nvGrpSpPr>
            <p:cNvPr id="10" name="群組 9"/>
            <p:cNvGrpSpPr/>
            <p:nvPr/>
          </p:nvGrpSpPr>
          <p:grpSpPr>
            <a:xfrm>
              <a:off x="2406767" y="2239844"/>
              <a:ext cx="1005402" cy="896948"/>
              <a:chOff x="4799112" y="1402048"/>
              <a:chExt cx="1005402" cy="896948"/>
            </a:xfrm>
          </p:grpSpPr>
          <p:pic>
            <p:nvPicPr>
              <p:cNvPr id="34" name="內容版面配置區 6"/>
              <p:cNvPicPr>
                <a:picLocks noChangeAspect="1"/>
              </p:cNvPicPr>
              <p:nvPr/>
            </p:nvPicPr>
            <p:blipFill rotWithShape="1">
              <a:blip r:embed="rId2" cstate="print">
                <a:extLst>
                  <a:ext uri="{28A0092B-C50C-407E-A947-70E740481C1C}">
                    <a14:useLocalDpi xmlns:a14="http://schemas.microsoft.com/office/drawing/2010/main" val="0"/>
                  </a:ext>
                </a:extLst>
              </a:blip>
              <a:srcRect r="19213"/>
              <a:stretch/>
            </p:blipFill>
            <p:spPr>
              <a:xfrm>
                <a:off x="4998999" y="1402048"/>
                <a:ext cx="543203" cy="672396"/>
              </a:xfrm>
              <a:prstGeom prst="rect">
                <a:avLst/>
              </a:prstGeom>
              <a:ln w="19050">
                <a:noFill/>
              </a:ln>
            </p:spPr>
          </p:pic>
          <p:sp>
            <p:nvSpPr>
              <p:cNvPr id="35" name="文字方塊 34"/>
              <p:cNvSpPr txBox="1"/>
              <p:nvPr/>
            </p:nvSpPr>
            <p:spPr>
              <a:xfrm>
                <a:off x="4799112" y="2083552"/>
                <a:ext cx="1005402" cy="215444"/>
              </a:xfrm>
              <a:prstGeom prst="rect">
                <a:avLst/>
              </a:prstGeom>
              <a:noFill/>
              <a:ln w="19050">
                <a:noFill/>
              </a:ln>
            </p:spPr>
            <p:txBody>
              <a:bodyPr wrap="none" rtlCol="0">
                <a:spAutoFit/>
              </a:bodyPr>
              <a:lstStyle/>
              <a:p>
                <a:pPr algn="ctr"/>
                <a:r>
                  <a:rPr lang="zh-TW" altLang="en-US" sz="800" b="1" dirty="0" smtClean="0">
                    <a:latin typeface="微軟正黑體" panose="020B0604030504040204" pitchFamily="34" charset="-120"/>
                    <a:ea typeface="微軟正黑體" panose="020B0604030504040204" pitchFamily="34" charset="-120"/>
                  </a:rPr>
                  <a:t>縣市教育網路中心</a:t>
                </a:r>
                <a:endParaRPr lang="en-US" altLang="zh-TW" sz="800" b="1" dirty="0" smtClean="0">
                  <a:latin typeface="微軟正黑體" panose="020B0604030504040204" pitchFamily="34" charset="-120"/>
                  <a:ea typeface="微軟正黑體" panose="020B0604030504040204" pitchFamily="34" charset="-120"/>
                </a:endParaRPr>
              </a:p>
            </p:txBody>
          </p:sp>
        </p:grpSp>
        <p:grpSp>
          <p:nvGrpSpPr>
            <p:cNvPr id="17" name="群組 16"/>
            <p:cNvGrpSpPr/>
            <p:nvPr/>
          </p:nvGrpSpPr>
          <p:grpSpPr>
            <a:xfrm>
              <a:off x="2244908" y="3538635"/>
              <a:ext cx="1266693" cy="858620"/>
              <a:chOff x="2276121" y="3258058"/>
              <a:chExt cx="1266693" cy="858620"/>
            </a:xfrm>
          </p:grpSpPr>
          <p:grpSp>
            <p:nvGrpSpPr>
              <p:cNvPr id="15" name="群組 14"/>
              <p:cNvGrpSpPr/>
              <p:nvPr/>
            </p:nvGrpSpPr>
            <p:grpSpPr>
              <a:xfrm>
                <a:off x="2507884" y="3258058"/>
                <a:ext cx="740742" cy="672396"/>
                <a:chOff x="3986119" y="2574393"/>
                <a:chExt cx="740742" cy="672396"/>
              </a:xfrm>
            </p:grpSpPr>
            <p:pic>
              <p:nvPicPr>
                <p:cNvPr id="51" name="內容版面配置區 6"/>
                <p:cNvPicPr>
                  <a:picLocks noChangeAspect="1"/>
                </p:cNvPicPr>
                <p:nvPr/>
              </p:nvPicPr>
              <p:blipFill rotWithShape="1">
                <a:blip r:embed="rId2" cstate="print">
                  <a:extLst>
                    <a:ext uri="{28A0092B-C50C-407E-A947-70E740481C1C}">
                      <a14:useLocalDpi xmlns:a14="http://schemas.microsoft.com/office/drawing/2010/main" val="0"/>
                    </a:ext>
                  </a:extLst>
                </a:blip>
                <a:srcRect r="19213"/>
                <a:stretch/>
              </p:blipFill>
              <p:spPr>
                <a:xfrm>
                  <a:off x="3986119" y="2574393"/>
                  <a:ext cx="543203" cy="672396"/>
                </a:xfrm>
                <a:prstGeom prst="rect">
                  <a:avLst/>
                </a:prstGeom>
                <a:ln w="19050">
                  <a:noFill/>
                </a:ln>
              </p:spPr>
            </p:pic>
            <p:pic>
              <p:nvPicPr>
                <p:cNvPr id="140" name="圖片 1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49355" y="2840317"/>
                  <a:ext cx="377506" cy="377506"/>
                </a:xfrm>
                <a:prstGeom prst="rect">
                  <a:avLst/>
                </a:prstGeom>
                <a:ln w="19050">
                  <a:noFill/>
                </a:ln>
              </p:spPr>
            </p:pic>
          </p:grpSp>
          <p:sp>
            <p:nvSpPr>
              <p:cNvPr id="16" name="矩形 15"/>
              <p:cNvSpPr/>
              <p:nvPr/>
            </p:nvSpPr>
            <p:spPr>
              <a:xfrm>
                <a:off x="2276121" y="3901234"/>
                <a:ext cx="1266693" cy="215444"/>
              </a:xfrm>
              <a:prstGeom prst="rect">
                <a:avLst/>
              </a:prstGeom>
              <a:noFill/>
              <a:ln w="19050">
                <a:noFill/>
              </a:ln>
            </p:spPr>
            <p:txBody>
              <a:bodyPr wrap="none">
                <a:spAutoFit/>
              </a:bodyPr>
              <a:lstStyle/>
              <a:p>
                <a:pPr algn="ctr"/>
                <a:r>
                  <a:rPr lang="en-US" altLang="zh-TW" sz="800" b="1" dirty="0">
                    <a:latin typeface="微軟正黑體" panose="020B0604030504040204" pitchFamily="34" charset="-120"/>
                    <a:ea typeface="微軟正黑體" panose="020B0604030504040204" pitchFamily="34" charset="-120"/>
                  </a:rPr>
                  <a:t>Authentication Server</a:t>
                </a:r>
              </a:p>
            </p:txBody>
          </p:sp>
        </p:grpSp>
        <p:cxnSp>
          <p:nvCxnSpPr>
            <p:cNvPr id="60" name="直線單箭頭接點 59"/>
            <p:cNvCxnSpPr/>
            <p:nvPr/>
          </p:nvCxnSpPr>
          <p:spPr>
            <a:xfrm>
              <a:off x="2885482" y="3203731"/>
              <a:ext cx="290" cy="279163"/>
            </a:xfrm>
            <a:prstGeom prst="straightConnector1">
              <a:avLst/>
            </a:prstGeom>
            <a:ln w="19050">
              <a:headEnd type="arrow"/>
              <a:tailEnd type="arrow"/>
            </a:ln>
          </p:spPr>
          <p:style>
            <a:lnRef idx="2">
              <a:schemeClr val="dk1"/>
            </a:lnRef>
            <a:fillRef idx="0">
              <a:schemeClr val="dk1"/>
            </a:fillRef>
            <a:effectRef idx="1">
              <a:schemeClr val="dk1"/>
            </a:effectRef>
            <a:fontRef idx="minor">
              <a:schemeClr val="tx1"/>
            </a:fontRef>
          </p:style>
        </p:cxnSp>
      </p:grpSp>
      <p:sp>
        <p:nvSpPr>
          <p:cNvPr id="21" name="左-右雙向箭號 20"/>
          <p:cNvSpPr/>
          <p:nvPr/>
        </p:nvSpPr>
        <p:spPr>
          <a:xfrm rot="10800000" flipV="1">
            <a:off x="2258949" y="2821223"/>
            <a:ext cx="1574128" cy="302102"/>
          </a:xfrm>
          <a:prstGeom prst="leftRightArrow">
            <a:avLst/>
          </a:prstGeom>
          <a:ln w="6350"/>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TW" sz="800" dirty="0" smtClean="0"/>
              <a:t>VPN</a:t>
            </a:r>
            <a:endParaRPr lang="en-US" altLang="zh-TW" dirty="0" smtClean="0"/>
          </a:p>
        </p:txBody>
      </p:sp>
      <p:sp>
        <p:nvSpPr>
          <p:cNvPr id="64" name="左-右雙向箭號 63"/>
          <p:cNvSpPr/>
          <p:nvPr/>
        </p:nvSpPr>
        <p:spPr>
          <a:xfrm rot="10800000" flipV="1">
            <a:off x="4740045" y="2833737"/>
            <a:ext cx="1574128" cy="302102"/>
          </a:xfrm>
          <a:prstGeom prst="leftRightArrow">
            <a:avLst/>
          </a:prstGeom>
          <a:ln w="6350"/>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TW" sz="800" dirty="0" smtClean="0"/>
              <a:t>VPN</a:t>
            </a:r>
            <a:endParaRPr lang="en-US" altLang="zh-TW" dirty="0" smtClean="0"/>
          </a:p>
        </p:txBody>
      </p:sp>
      <p:grpSp>
        <p:nvGrpSpPr>
          <p:cNvPr id="28" name="群組 27"/>
          <p:cNvGrpSpPr/>
          <p:nvPr/>
        </p:nvGrpSpPr>
        <p:grpSpPr>
          <a:xfrm>
            <a:off x="1444488" y="4269299"/>
            <a:ext cx="946093" cy="858620"/>
            <a:chOff x="1859306" y="4557871"/>
            <a:chExt cx="946093" cy="858620"/>
          </a:xfrm>
        </p:grpSpPr>
        <p:pic>
          <p:nvPicPr>
            <p:cNvPr id="67" name="內容版面配置區 6"/>
            <p:cNvPicPr>
              <a:picLocks noChangeAspect="1"/>
            </p:cNvPicPr>
            <p:nvPr/>
          </p:nvPicPr>
          <p:blipFill rotWithShape="1">
            <a:blip r:embed="rId2" cstate="print">
              <a:extLst>
                <a:ext uri="{28A0092B-C50C-407E-A947-70E740481C1C}">
                  <a14:useLocalDpi xmlns:a14="http://schemas.microsoft.com/office/drawing/2010/main" val="0"/>
                </a:ext>
              </a:extLst>
            </a:blip>
            <a:srcRect r="19213"/>
            <a:stretch/>
          </p:blipFill>
          <p:spPr>
            <a:xfrm>
              <a:off x="1930767" y="4557871"/>
              <a:ext cx="543203" cy="672396"/>
            </a:xfrm>
            <a:prstGeom prst="rect">
              <a:avLst/>
            </a:prstGeom>
            <a:ln w="19050">
              <a:noFill/>
            </a:ln>
          </p:spPr>
        </p:pic>
        <p:pic>
          <p:nvPicPr>
            <p:cNvPr id="68" name="圖片 6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94003" y="4823795"/>
              <a:ext cx="377506" cy="377506"/>
            </a:xfrm>
            <a:prstGeom prst="rect">
              <a:avLst/>
            </a:prstGeom>
            <a:ln w="19050">
              <a:noFill/>
            </a:ln>
          </p:spPr>
        </p:pic>
        <p:sp>
          <p:nvSpPr>
            <p:cNvPr id="69" name="矩形 68"/>
            <p:cNvSpPr/>
            <p:nvPr/>
          </p:nvSpPr>
          <p:spPr>
            <a:xfrm>
              <a:off x="1859306" y="5201047"/>
              <a:ext cx="946093" cy="215444"/>
            </a:xfrm>
            <a:prstGeom prst="rect">
              <a:avLst/>
            </a:prstGeom>
            <a:noFill/>
            <a:ln w="19050">
              <a:noFill/>
            </a:ln>
          </p:spPr>
          <p:txBody>
            <a:bodyPr wrap="none">
              <a:spAutoFit/>
            </a:bodyPr>
            <a:lstStyle/>
            <a:p>
              <a:pPr algn="ctr"/>
              <a:r>
                <a:rPr lang="en-US" altLang="zh-TW" sz="800" b="1" dirty="0" smtClean="0">
                  <a:latin typeface="微軟正黑體" panose="020B0604030504040204" pitchFamily="34" charset="-120"/>
                  <a:ea typeface="微軟正黑體" panose="020B0604030504040204" pitchFamily="34" charset="-120"/>
                </a:rPr>
                <a:t>Google G-Suite</a:t>
              </a:r>
              <a:endParaRPr lang="en-US" altLang="zh-TW" sz="800" b="1" dirty="0">
                <a:latin typeface="微軟正黑體" panose="020B0604030504040204" pitchFamily="34" charset="-120"/>
                <a:ea typeface="微軟正黑體" panose="020B0604030504040204" pitchFamily="34" charset="-120"/>
              </a:endParaRPr>
            </a:p>
          </p:txBody>
        </p:sp>
      </p:grpSp>
      <p:cxnSp>
        <p:nvCxnSpPr>
          <p:cNvPr id="72" name="直線單箭頭接點 71"/>
          <p:cNvCxnSpPr/>
          <p:nvPr/>
        </p:nvCxnSpPr>
        <p:spPr>
          <a:xfrm flipH="1">
            <a:off x="1875685" y="3372668"/>
            <a:ext cx="3500" cy="844549"/>
          </a:xfrm>
          <a:prstGeom prst="straightConnector1">
            <a:avLst/>
          </a:prstGeom>
          <a:ln w="9525">
            <a:headEnd type="arrow"/>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1488802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漫遊相關問題</a:t>
            </a:r>
            <a:endParaRPr lang="zh-TW" altLang="en-US" dirty="0"/>
          </a:p>
        </p:txBody>
      </p:sp>
      <p:sp>
        <p:nvSpPr>
          <p:cNvPr id="4" name="投影片編號版面配置區 3"/>
          <p:cNvSpPr>
            <a:spLocks noGrp="1"/>
          </p:cNvSpPr>
          <p:nvPr>
            <p:ph type="sldNum" sz="quarter" idx="11"/>
          </p:nvPr>
        </p:nvSpPr>
        <p:spPr/>
        <p:txBody>
          <a:bodyPr/>
          <a:lstStyle/>
          <a:p>
            <a:pPr>
              <a:defRPr/>
            </a:pPr>
            <a:fld id="{A769D550-E614-45A8-86A6-04542860B1F7}" type="slidenum">
              <a:rPr lang="zh-TW" altLang="en-US" smtClean="0"/>
              <a:pPr>
                <a:defRPr/>
              </a:pPr>
              <a:t>20</a:t>
            </a:fld>
            <a:endParaRPr lang="en-US" altLang="zh-TW"/>
          </a:p>
        </p:txBody>
      </p:sp>
      <p:pic>
        <p:nvPicPr>
          <p:cNvPr id="9" name="圖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9096" y="1271430"/>
            <a:ext cx="4536504" cy="5451822"/>
          </a:xfrm>
          <a:prstGeom prst="rect">
            <a:avLst/>
          </a:prstGeom>
        </p:spPr>
      </p:pic>
      <p:sp>
        <p:nvSpPr>
          <p:cNvPr id="10" name="文字方塊 9"/>
          <p:cNvSpPr txBox="1"/>
          <p:nvPr/>
        </p:nvSpPr>
        <p:spPr>
          <a:xfrm>
            <a:off x="0" y="826215"/>
            <a:ext cx="3874779" cy="523220"/>
          </a:xfrm>
          <a:prstGeom prst="rect">
            <a:avLst/>
          </a:prstGeom>
          <a:noFill/>
        </p:spPr>
        <p:txBody>
          <a:bodyPr wrap="none" rtlCol="0">
            <a:spAutoFit/>
          </a:bodyPr>
          <a:lstStyle/>
          <a:p>
            <a:r>
              <a:rPr lang="zh-TW" altLang="en-US" sz="2800" dirty="0" smtClean="0">
                <a:latin typeface="微軟正黑體" panose="020B0604030504040204" pitchFamily="34" charset="-120"/>
                <a:ea typeface="微軟正黑體" panose="020B0604030504040204" pitchFamily="34" charset="-120"/>
                <a:hlinkClick r:id="rId4"/>
              </a:rPr>
              <a:t>申請</a:t>
            </a:r>
            <a:r>
              <a:rPr lang="en-US" altLang="zh-TW" sz="2800" dirty="0" err="1" smtClean="0">
                <a:latin typeface="微軟正黑體" panose="020B0604030504040204" pitchFamily="34" charset="-120"/>
                <a:ea typeface="微軟正黑體" panose="020B0604030504040204" pitchFamily="34" charset="-120"/>
                <a:hlinkClick r:id="rId4"/>
              </a:rPr>
              <a:t>eduraom</a:t>
            </a:r>
            <a:r>
              <a:rPr lang="zh-TW" altLang="en-US" sz="2800" dirty="0" smtClean="0">
                <a:latin typeface="微軟正黑體" panose="020B0604030504040204" pitchFamily="34" charset="-120"/>
                <a:ea typeface="微軟正黑體" panose="020B0604030504040204" pitchFamily="34" charset="-120"/>
                <a:hlinkClick r:id="rId4"/>
              </a:rPr>
              <a:t>臨時</a:t>
            </a:r>
            <a:r>
              <a:rPr lang="zh-TW" altLang="en-US" sz="2800" dirty="0">
                <a:latin typeface="微軟正黑體" panose="020B0604030504040204" pitchFamily="34" charset="-120"/>
                <a:ea typeface="微軟正黑體" panose="020B0604030504040204" pitchFamily="34" charset="-120"/>
                <a:hlinkClick r:id="rId4"/>
              </a:rPr>
              <a:t>帳號</a:t>
            </a:r>
            <a:endParaRPr lang="zh-TW" altLang="en-US" sz="28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9340759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Text Box 2"/>
          <p:cNvSpPr txBox="1">
            <a:spLocks noChangeArrowheads="1"/>
          </p:cNvSpPr>
          <p:nvPr/>
        </p:nvSpPr>
        <p:spPr bwMode="auto">
          <a:xfrm>
            <a:off x="3951098" y="2852738"/>
            <a:ext cx="1483099" cy="830997"/>
          </a:xfrm>
          <a:prstGeom prst="rect">
            <a:avLst/>
          </a:prstGeom>
          <a:noFill/>
          <a:ln w="9525">
            <a:noFill/>
            <a:miter lim="800000"/>
            <a:headEnd/>
            <a:tailEnd/>
          </a:ln>
          <a:effectLst/>
        </p:spPr>
        <p:txBody>
          <a:bodyPr wrap="none">
            <a:spAutoFit/>
          </a:bodyPr>
          <a:lstStyle/>
          <a:p>
            <a:pPr algn="ctr"/>
            <a:r>
              <a:rPr lang="en-US" altLang="zh-TW" sz="4800" b="1" dirty="0" smtClean="0">
                <a:solidFill>
                  <a:schemeClr val="tx2"/>
                </a:solidFill>
                <a:effectLst>
                  <a:outerShdw blurRad="38100" dist="38100" dir="2700000" algn="tl">
                    <a:srgbClr val="C0C0C0"/>
                  </a:outerShdw>
                </a:effectLst>
                <a:ea typeface="標楷體" pitchFamily="65" charset="-120"/>
              </a:rPr>
              <a:t>END</a:t>
            </a:r>
          </a:p>
        </p:txBody>
      </p:sp>
      <p:sp>
        <p:nvSpPr>
          <p:cNvPr id="3" name="投影片編號版面配置區 2"/>
          <p:cNvSpPr>
            <a:spLocks noGrp="1"/>
          </p:cNvSpPr>
          <p:nvPr>
            <p:ph type="sldNum" sz="quarter" idx="11"/>
          </p:nvPr>
        </p:nvSpPr>
        <p:spPr/>
        <p:txBody>
          <a:bodyPr/>
          <a:lstStyle/>
          <a:p>
            <a:pPr>
              <a:defRPr/>
            </a:pPr>
            <a:fld id="{F67CF42E-5A8C-427E-8CE7-CF516423F30E}" type="slidenum">
              <a:rPr lang="zh-TW" altLang="en-US" smtClean="0"/>
              <a:pPr>
                <a:defRPr/>
              </a:pPr>
              <a:t>21</a:t>
            </a:fld>
            <a:endParaRPr lang="en-US" altLang="zh-TW"/>
          </a:p>
        </p:txBody>
      </p:sp>
    </p:spTree>
    <p:extLst>
      <p:ext uri="{BB962C8B-B14F-4D97-AF65-F5344CB8AC3E}">
        <p14:creationId xmlns:p14="http://schemas.microsoft.com/office/powerpoint/2010/main" val="27362612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漫遊中心簡介</a:t>
            </a:r>
            <a:endParaRPr lang="zh-TW" altLang="en-US" dirty="0"/>
          </a:p>
        </p:txBody>
      </p:sp>
      <p:sp>
        <p:nvSpPr>
          <p:cNvPr id="3" name="內容版面配置區 2"/>
          <p:cNvSpPr>
            <a:spLocks noGrp="1"/>
          </p:cNvSpPr>
          <p:nvPr>
            <p:ph idx="1"/>
          </p:nvPr>
        </p:nvSpPr>
        <p:spPr>
          <a:xfrm>
            <a:off x="611560" y="1363181"/>
            <a:ext cx="7772400" cy="5257800"/>
          </a:xfrm>
        </p:spPr>
        <p:txBody>
          <a:bodyPr/>
          <a:lstStyle/>
          <a:p>
            <a:r>
              <a:rPr lang="en-US" altLang="zh-TW" sz="2400" dirty="0" err="1" smtClean="0"/>
              <a:t>TANetRoaming</a:t>
            </a:r>
            <a:r>
              <a:rPr lang="zh-TW" altLang="en-US" sz="2400" dirty="0" smtClean="0"/>
              <a:t>原本</a:t>
            </a:r>
            <a:r>
              <a:rPr lang="zh-TW" altLang="en-US" sz="2400" dirty="0"/>
              <a:t>分別由國家</a:t>
            </a:r>
            <a:r>
              <a:rPr lang="zh-TW" altLang="en-US" sz="2400" u="sng" dirty="0"/>
              <a:t>高速網路中心</a:t>
            </a:r>
            <a:r>
              <a:rPr lang="zh-TW" altLang="en-US" sz="2400" dirty="0"/>
              <a:t>以及</a:t>
            </a:r>
            <a:r>
              <a:rPr lang="zh-TW" altLang="en-US" sz="2400" u="sng" dirty="0"/>
              <a:t>資訊策進會</a:t>
            </a:r>
            <a:r>
              <a:rPr lang="zh-TW" altLang="en-US" sz="2400" dirty="0"/>
              <a:t>介</a:t>
            </a:r>
            <a:r>
              <a:rPr lang="zh-TW" altLang="en-US" sz="2400" dirty="0" smtClean="0"/>
              <a:t>接教育單位、非</a:t>
            </a:r>
            <a:r>
              <a:rPr lang="zh-TW" altLang="en-US" sz="2400" dirty="0"/>
              <a:t>營利</a:t>
            </a:r>
            <a:r>
              <a:rPr lang="zh-TW" altLang="en-US" sz="2400" dirty="0" smtClean="0"/>
              <a:t>組織</a:t>
            </a:r>
            <a:r>
              <a:rPr lang="zh-TW" altLang="en-US" sz="2400" dirty="0"/>
              <a:t>和</a:t>
            </a:r>
            <a:r>
              <a:rPr lang="zh-TW" altLang="en-US" sz="2400" dirty="0" smtClean="0"/>
              <a:t>政府組織帳號，與漫遊</a:t>
            </a:r>
            <a:r>
              <a:rPr lang="zh-TW" altLang="en-US" sz="2400" dirty="0"/>
              <a:t>中心</a:t>
            </a:r>
            <a:r>
              <a:rPr lang="zh-TW" altLang="en-US" sz="2400" dirty="0" smtClean="0"/>
              <a:t>建立帳號交換漫遊認證機制</a:t>
            </a:r>
            <a:r>
              <a:rPr lang="zh-TW" altLang="en-US" sz="2400" dirty="0"/>
              <a:t>，讓所有使用</a:t>
            </a:r>
            <a:r>
              <a:rPr lang="en-US" altLang="zh-TW" sz="2400" dirty="0" err="1"/>
              <a:t>TANet</a:t>
            </a:r>
            <a:r>
              <a:rPr lang="en-US" altLang="zh-TW" sz="2400" dirty="0"/>
              <a:t> </a:t>
            </a:r>
            <a:r>
              <a:rPr lang="zh-TW" altLang="en-US" sz="2400" dirty="0"/>
              <a:t>網路單位</a:t>
            </a:r>
            <a:r>
              <a:rPr lang="zh-TW" altLang="en-US" sz="2400" dirty="0" smtClean="0"/>
              <a:t>的老師、研究員、學生和政府官員都</a:t>
            </a:r>
            <a:r>
              <a:rPr lang="zh-TW" altLang="en-US" sz="2400" dirty="0"/>
              <a:t>可以持單一帳號，以跨</a:t>
            </a:r>
            <a:r>
              <a:rPr lang="zh-TW" altLang="en-US" sz="2400" dirty="0" smtClean="0"/>
              <a:t>區認證方式</a:t>
            </a:r>
            <a:r>
              <a:rPr lang="zh-TW" altLang="en-US" sz="2400" dirty="0"/>
              <a:t>享受與所屬單位相同的上網</a:t>
            </a:r>
            <a:r>
              <a:rPr lang="zh-TW" altLang="en-US" sz="2400" dirty="0" smtClean="0"/>
              <a:t>環境。後來統一名稱為</a:t>
            </a:r>
            <a:r>
              <a:rPr lang="en-US" altLang="zh-TW" sz="2400" dirty="0" err="1" smtClean="0"/>
              <a:t>TANetRoaming</a:t>
            </a:r>
            <a:r>
              <a:rPr lang="zh-TW" altLang="en-US" sz="2400" dirty="0"/>
              <a:t>，</a:t>
            </a:r>
            <a:r>
              <a:rPr lang="zh-TW" altLang="en-US" sz="2400" dirty="0" smtClean="0"/>
              <a:t>主要認證方式是</a:t>
            </a:r>
            <a:r>
              <a:rPr lang="zh-TW" altLang="en-US" sz="2400" dirty="0" smtClean="0">
                <a:solidFill>
                  <a:srgbClr val="FF0000"/>
                </a:solidFill>
              </a:rPr>
              <a:t>網頁認證</a:t>
            </a:r>
            <a:endParaRPr lang="en-US" altLang="zh-TW" sz="2400" dirty="0" smtClean="0">
              <a:solidFill>
                <a:srgbClr val="FF0000"/>
              </a:solidFill>
            </a:endParaRPr>
          </a:p>
          <a:p>
            <a:endParaRPr lang="en-US" altLang="zh-TW" sz="2400" dirty="0" smtClean="0"/>
          </a:p>
          <a:p>
            <a:r>
              <a:rPr lang="en-US" altLang="zh-TW" sz="2400" dirty="0" err="1" smtClean="0"/>
              <a:t>eduroam</a:t>
            </a:r>
            <a:r>
              <a:rPr lang="en-US" altLang="zh-TW" sz="2400" dirty="0" smtClean="0"/>
              <a:t> </a:t>
            </a:r>
            <a:r>
              <a:rPr lang="zh-TW" altLang="en-US" sz="2400" dirty="0"/>
              <a:t>是一個為建立國際教育及科研機構間無線區域網路漫遊體系的計畫， 意在推動全球教育及科研單位之間的無線區域網路服務共享</a:t>
            </a:r>
            <a:r>
              <a:rPr lang="zh-TW" altLang="en-US" sz="2400" dirty="0" smtClean="0"/>
              <a:t>。主要認證方式是</a:t>
            </a:r>
            <a:r>
              <a:rPr lang="en-US" altLang="zh-TW" sz="2400" dirty="0" smtClean="0">
                <a:solidFill>
                  <a:srgbClr val="FF0000"/>
                </a:solidFill>
              </a:rPr>
              <a:t>EAP-802.1X</a:t>
            </a:r>
            <a:r>
              <a:rPr lang="zh-TW" altLang="en-US" sz="2400" dirty="0" smtClean="0">
                <a:solidFill>
                  <a:srgbClr val="FF0000"/>
                </a:solidFill>
              </a:rPr>
              <a:t>認證</a:t>
            </a:r>
            <a:endParaRPr lang="zh-TW" altLang="en-US" sz="2400" dirty="0">
              <a:solidFill>
                <a:srgbClr val="FF0000"/>
              </a:solidFill>
            </a:endParaRPr>
          </a:p>
        </p:txBody>
      </p:sp>
      <p:sp>
        <p:nvSpPr>
          <p:cNvPr id="4" name="投影片編號版面配置區 3"/>
          <p:cNvSpPr>
            <a:spLocks noGrp="1"/>
          </p:cNvSpPr>
          <p:nvPr>
            <p:ph type="sldNum" sz="quarter" idx="11"/>
          </p:nvPr>
        </p:nvSpPr>
        <p:spPr/>
        <p:txBody>
          <a:bodyPr/>
          <a:lstStyle/>
          <a:p>
            <a:pPr>
              <a:defRPr/>
            </a:pPr>
            <a:fld id="{A769D550-E614-45A8-86A6-04542860B1F7}" type="slidenum">
              <a:rPr lang="zh-TW" altLang="en-US" smtClean="0"/>
              <a:pPr>
                <a:defRPr/>
              </a:pPr>
              <a:t>2</a:t>
            </a:fld>
            <a:endParaRPr lang="en-US" altLang="zh-TW"/>
          </a:p>
        </p:txBody>
      </p:sp>
      <p:sp>
        <p:nvSpPr>
          <p:cNvPr id="5" name="矩形 4"/>
          <p:cNvSpPr/>
          <p:nvPr/>
        </p:nvSpPr>
        <p:spPr>
          <a:xfrm>
            <a:off x="2738" y="850448"/>
            <a:ext cx="6225445" cy="461665"/>
          </a:xfrm>
          <a:prstGeom prst="rect">
            <a:avLst/>
          </a:prstGeom>
        </p:spPr>
        <p:txBody>
          <a:bodyPr wrap="square">
            <a:spAutoFit/>
          </a:bodyPr>
          <a:lstStyle/>
          <a:p>
            <a:pPr marL="0" indent="0">
              <a:buNone/>
            </a:pPr>
            <a:r>
              <a:rPr lang="zh-TW" altLang="en-US" sz="2400" b="1" dirty="0" smtClean="0">
                <a:latin typeface="微軟正黑體" panose="020B0604030504040204" pitchFamily="34" charset="-120"/>
                <a:ea typeface="微軟正黑體" panose="020B0604030504040204" pitchFamily="34" charset="-120"/>
              </a:rPr>
              <a:t>漫遊中心認證</a:t>
            </a:r>
            <a:r>
              <a:rPr lang="zh-TW" altLang="en-US" sz="2400" b="1" dirty="0">
                <a:latin typeface="微軟正黑體" panose="020B0604030504040204" pitchFamily="34" charset="-120"/>
                <a:ea typeface="微軟正黑體" panose="020B0604030504040204" pitchFamily="34" charset="-120"/>
              </a:rPr>
              <a:t>服務</a:t>
            </a:r>
            <a:endParaRPr lang="en-US" altLang="zh-TW" sz="24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4019306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漫遊中心簡介</a:t>
            </a:r>
            <a:endParaRPr lang="zh-TW" altLang="en-US" dirty="0"/>
          </a:p>
        </p:txBody>
      </p:sp>
      <p:sp>
        <p:nvSpPr>
          <p:cNvPr id="3" name="內容版面配置區 2"/>
          <p:cNvSpPr>
            <a:spLocks noGrp="1"/>
          </p:cNvSpPr>
          <p:nvPr>
            <p:ph idx="1"/>
          </p:nvPr>
        </p:nvSpPr>
        <p:spPr>
          <a:xfrm>
            <a:off x="827584" y="1463675"/>
            <a:ext cx="7772400" cy="5257800"/>
          </a:xfrm>
        </p:spPr>
        <p:txBody>
          <a:bodyPr/>
          <a:lstStyle/>
          <a:p>
            <a:r>
              <a:rPr lang="zh-TW" altLang="en-US" dirty="0" smtClean="0"/>
              <a:t>驗證機制</a:t>
            </a:r>
            <a:endParaRPr lang="en-US" altLang="zh-TW" dirty="0" smtClean="0"/>
          </a:p>
          <a:p>
            <a:pPr lvl="1"/>
            <a:r>
              <a:rPr lang="en-US" altLang="zh-TW" dirty="0" smtClean="0"/>
              <a:t>Web-based ( </a:t>
            </a:r>
            <a:r>
              <a:rPr lang="en-US" altLang="zh-TW" dirty="0" err="1" smtClean="0"/>
              <a:t>TANetRoaming</a:t>
            </a:r>
            <a:r>
              <a:rPr lang="en-US" altLang="zh-TW" dirty="0" smtClean="0"/>
              <a:t> )</a:t>
            </a:r>
          </a:p>
          <a:p>
            <a:pPr lvl="2"/>
            <a:r>
              <a:rPr lang="zh-TW" altLang="en-US" dirty="0" smtClean="0"/>
              <a:t>現行大部分的連線登入驗證方式</a:t>
            </a:r>
            <a:endParaRPr lang="en-US" altLang="zh-TW" dirty="0" smtClean="0"/>
          </a:p>
          <a:p>
            <a:pPr lvl="2"/>
            <a:r>
              <a:rPr lang="zh-TW" altLang="en-US" dirty="0" smtClean="0"/>
              <a:t>安全性較弱</a:t>
            </a:r>
            <a:endParaRPr lang="en-US" altLang="zh-TW" dirty="0" smtClean="0"/>
          </a:p>
          <a:p>
            <a:pPr lvl="2"/>
            <a:r>
              <a:rPr lang="zh-TW" altLang="en-US" dirty="0" smtClean="0"/>
              <a:t>先取得</a:t>
            </a:r>
            <a:r>
              <a:rPr lang="en-US" altLang="zh-TW" dirty="0" smtClean="0"/>
              <a:t>IP</a:t>
            </a:r>
            <a:r>
              <a:rPr lang="zh-TW" altLang="en-US" dirty="0" smtClean="0"/>
              <a:t>後再以</a:t>
            </a:r>
            <a:r>
              <a:rPr lang="en-US" altLang="zh-TW" dirty="0" smtClean="0"/>
              <a:t>Web</a:t>
            </a:r>
            <a:r>
              <a:rPr lang="zh-TW" altLang="en-US" dirty="0" smtClean="0"/>
              <a:t>驗證方式上網</a:t>
            </a:r>
            <a:endParaRPr lang="en-US" altLang="zh-TW" dirty="0"/>
          </a:p>
          <a:p>
            <a:pPr lvl="1"/>
            <a:r>
              <a:rPr lang="en-US" altLang="zh-TW" dirty="0" smtClean="0"/>
              <a:t>802.1X ( </a:t>
            </a:r>
            <a:r>
              <a:rPr lang="en-US" altLang="zh-TW" dirty="0" err="1" smtClean="0"/>
              <a:t>eduroam</a:t>
            </a:r>
            <a:r>
              <a:rPr lang="en-US" altLang="zh-TW" dirty="0" smtClean="0"/>
              <a:t> )</a:t>
            </a:r>
          </a:p>
          <a:p>
            <a:pPr lvl="2"/>
            <a:r>
              <a:rPr lang="zh-TW" altLang="en-US" dirty="0" smtClean="0"/>
              <a:t>安全性較強，傳輸資訊不</a:t>
            </a:r>
            <a:r>
              <a:rPr lang="zh-TW" altLang="en-US" dirty="0"/>
              <a:t>易</a:t>
            </a:r>
            <a:r>
              <a:rPr lang="zh-TW" altLang="en-US" dirty="0" smtClean="0"/>
              <a:t>被竊取</a:t>
            </a:r>
            <a:endParaRPr lang="en-US" altLang="zh-TW" dirty="0" smtClean="0"/>
          </a:p>
          <a:p>
            <a:pPr lvl="2"/>
            <a:r>
              <a:rPr lang="zh-TW" altLang="en-US" dirty="0" smtClean="0"/>
              <a:t>驗證完成後再取得</a:t>
            </a:r>
            <a:r>
              <a:rPr lang="en-US" altLang="zh-TW" dirty="0" smtClean="0"/>
              <a:t>IP</a:t>
            </a:r>
            <a:r>
              <a:rPr lang="zh-TW" altLang="en-US" dirty="0" smtClean="0"/>
              <a:t>上網</a:t>
            </a:r>
            <a:endParaRPr lang="en-US" altLang="zh-TW" dirty="0" smtClean="0"/>
          </a:p>
          <a:p>
            <a:pPr lvl="2"/>
            <a:r>
              <a:rPr lang="zh-TW" altLang="en-US" dirty="0" smtClean="0"/>
              <a:t>只需認證一次，以後就不需再輸入帳密</a:t>
            </a:r>
            <a:endParaRPr lang="zh-TW" altLang="en-US" dirty="0"/>
          </a:p>
        </p:txBody>
      </p:sp>
      <p:sp>
        <p:nvSpPr>
          <p:cNvPr id="4" name="投影片編號版面配置區 3"/>
          <p:cNvSpPr>
            <a:spLocks noGrp="1"/>
          </p:cNvSpPr>
          <p:nvPr>
            <p:ph type="sldNum" sz="quarter" idx="11"/>
          </p:nvPr>
        </p:nvSpPr>
        <p:spPr/>
        <p:txBody>
          <a:bodyPr/>
          <a:lstStyle/>
          <a:p>
            <a:pPr>
              <a:defRPr/>
            </a:pPr>
            <a:fld id="{A769D550-E614-45A8-86A6-04542860B1F7}" type="slidenum">
              <a:rPr lang="zh-TW" altLang="en-US" smtClean="0"/>
              <a:pPr>
                <a:defRPr/>
              </a:pPr>
              <a:t>3</a:t>
            </a:fld>
            <a:endParaRPr lang="en-US" altLang="zh-TW"/>
          </a:p>
        </p:txBody>
      </p:sp>
      <p:grpSp>
        <p:nvGrpSpPr>
          <p:cNvPr id="11" name="群組 10"/>
          <p:cNvGrpSpPr/>
          <p:nvPr/>
        </p:nvGrpSpPr>
        <p:grpSpPr>
          <a:xfrm>
            <a:off x="581114" y="1742530"/>
            <a:ext cx="8026222" cy="4464496"/>
            <a:chOff x="-5303440" y="-152094"/>
            <a:chExt cx="8026222" cy="4464496"/>
          </a:xfrm>
        </p:grpSpPr>
        <p:pic>
          <p:nvPicPr>
            <p:cNvPr id="5" name="圖片 4"/>
            <p:cNvPicPr>
              <a:picLocks noChangeAspect="1"/>
            </p:cNvPicPr>
            <p:nvPr/>
          </p:nvPicPr>
          <p:blipFill rotWithShape="1">
            <a:blip r:embed="rId3">
              <a:extLst>
                <a:ext uri="{28A0092B-C50C-407E-A947-70E740481C1C}">
                  <a14:useLocalDpi xmlns:a14="http://schemas.microsoft.com/office/drawing/2010/main" val="0"/>
                </a:ext>
              </a:extLst>
            </a:blip>
            <a:srcRect l="18742" r="30588"/>
            <a:stretch/>
          </p:blipFill>
          <p:spPr>
            <a:xfrm>
              <a:off x="-5303440" y="-152094"/>
              <a:ext cx="8026222" cy="4464496"/>
            </a:xfrm>
            <a:prstGeom prst="rect">
              <a:avLst/>
            </a:prstGeom>
          </p:spPr>
        </p:pic>
        <p:sp>
          <p:nvSpPr>
            <p:cNvPr id="9" name="矩形 8"/>
            <p:cNvSpPr/>
            <p:nvPr/>
          </p:nvSpPr>
          <p:spPr bwMode="auto">
            <a:xfrm>
              <a:off x="-3636912" y="374948"/>
              <a:ext cx="6049385" cy="288032"/>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kumimoji="0" lang="zh-TW" altLang="en-US" sz="1800" b="0" i="0" u="none" strike="noStrike" cap="none" normalizeH="0" baseline="0" dirty="0" smtClean="0">
                <a:ln>
                  <a:noFill/>
                </a:ln>
                <a:solidFill>
                  <a:schemeClr val="tx1"/>
                </a:solidFill>
                <a:effectLst/>
                <a:latin typeface="Arial" pitchFamily="34" charset="0"/>
              </a:endParaRPr>
            </a:p>
          </p:txBody>
        </p:sp>
        <p:sp>
          <p:nvSpPr>
            <p:cNvPr id="10" name="矩形 9"/>
            <p:cNvSpPr/>
            <p:nvPr/>
          </p:nvSpPr>
          <p:spPr bwMode="auto">
            <a:xfrm>
              <a:off x="-3636912" y="662980"/>
              <a:ext cx="6049385" cy="288032"/>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kumimoji="0" lang="zh-TW" altLang="en-US" sz="1800" b="0" i="0" u="none" strike="noStrike" cap="none" normalizeH="0" baseline="0" dirty="0" smtClean="0">
                <a:ln>
                  <a:noFill/>
                </a:ln>
                <a:solidFill>
                  <a:schemeClr val="tx1"/>
                </a:solidFill>
                <a:effectLst/>
                <a:latin typeface="Arial" pitchFamily="34" charset="0"/>
              </a:endParaRPr>
            </a:p>
          </p:txBody>
        </p:sp>
      </p:grpSp>
      <p:sp>
        <p:nvSpPr>
          <p:cNvPr id="12" name="矩形 11"/>
          <p:cNvSpPr/>
          <p:nvPr/>
        </p:nvSpPr>
        <p:spPr>
          <a:xfrm>
            <a:off x="2738" y="850448"/>
            <a:ext cx="6225445" cy="461665"/>
          </a:xfrm>
          <a:prstGeom prst="rect">
            <a:avLst/>
          </a:prstGeom>
        </p:spPr>
        <p:txBody>
          <a:bodyPr wrap="square">
            <a:spAutoFit/>
          </a:bodyPr>
          <a:lstStyle/>
          <a:p>
            <a:pPr marL="0" indent="0">
              <a:buNone/>
            </a:pPr>
            <a:r>
              <a:rPr lang="en-US" altLang="zh-TW" sz="2400" b="1" dirty="0" err="1" smtClean="0">
                <a:latin typeface="微軟正黑體" panose="020B0604030504040204" pitchFamily="34" charset="-120"/>
                <a:ea typeface="微軟正黑體" panose="020B0604030504040204" pitchFamily="34" charset="-120"/>
              </a:rPr>
              <a:t>TANetRoaming</a:t>
            </a:r>
            <a:r>
              <a:rPr lang="zh-TW" altLang="en-US" sz="2400" b="1" dirty="0" smtClean="0">
                <a:latin typeface="微軟正黑體" panose="020B0604030504040204" pitchFamily="34" charset="-120"/>
                <a:ea typeface="微軟正黑體" panose="020B0604030504040204" pitchFamily="34" charset="-120"/>
              </a:rPr>
              <a:t>和</a:t>
            </a:r>
            <a:r>
              <a:rPr lang="en-US" altLang="zh-TW" sz="2400" b="1" dirty="0" err="1" smtClean="0">
                <a:latin typeface="微軟正黑體" panose="020B0604030504040204" pitchFamily="34" charset="-120"/>
                <a:ea typeface="微軟正黑體" panose="020B0604030504040204" pitchFamily="34" charset="-120"/>
              </a:rPr>
              <a:t>eduroam</a:t>
            </a:r>
            <a:r>
              <a:rPr lang="zh-TW" altLang="en-US" sz="2400" b="1" dirty="0" smtClean="0">
                <a:latin typeface="微軟正黑體" panose="020B0604030504040204" pitchFamily="34" charset="-120"/>
                <a:ea typeface="微軟正黑體" panose="020B0604030504040204" pitchFamily="34" charset="-120"/>
              </a:rPr>
              <a:t>有什麼不同</a:t>
            </a:r>
            <a:r>
              <a:rPr lang="en-US" altLang="zh-TW" sz="2400" b="1" dirty="0" smtClean="0">
                <a:latin typeface="微軟正黑體" panose="020B0604030504040204" pitchFamily="34" charset="-120"/>
                <a:ea typeface="微軟正黑體" panose="020B0604030504040204" pitchFamily="34" charset="-120"/>
              </a:rPr>
              <a:t>?</a:t>
            </a:r>
            <a:endParaRPr lang="en-US" altLang="zh-TW" sz="24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482278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圓角矩形 160"/>
          <p:cNvSpPr/>
          <p:nvPr/>
        </p:nvSpPr>
        <p:spPr bwMode="auto">
          <a:xfrm>
            <a:off x="451172" y="970827"/>
            <a:ext cx="8585324" cy="3539885"/>
          </a:xfrm>
          <a:prstGeom prst="roundRect">
            <a:avLst/>
          </a:prstGeom>
          <a:solidFill>
            <a:srgbClr val="FFFF00"/>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w="6350">
                <a:solidFill>
                  <a:schemeClr val="tx1"/>
                </a:solidFill>
              </a:ln>
              <a:solidFill>
                <a:schemeClr val="tx1"/>
              </a:solidFill>
              <a:effectLst/>
              <a:latin typeface="Arial" pitchFamily="34" charset="0"/>
            </a:endParaRPr>
          </a:p>
        </p:txBody>
      </p:sp>
      <p:sp>
        <p:nvSpPr>
          <p:cNvPr id="59" name="圓角矩形 58"/>
          <p:cNvSpPr/>
          <p:nvPr/>
        </p:nvSpPr>
        <p:spPr bwMode="auto">
          <a:xfrm>
            <a:off x="2339751" y="4564733"/>
            <a:ext cx="4248473" cy="2248643"/>
          </a:xfrm>
          <a:prstGeom prst="roundRect">
            <a:avLst/>
          </a:prstGeom>
          <a:solidFill>
            <a:srgbClr val="FFC000"/>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w="6350">
                <a:solidFill>
                  <a:schemeClr val="tx1"/>
                </a:solidFill>
              </a:ln>
              <a:solidFill>
                <a:schemeClr val="tx1"/>
              </a:solidFill>
              <a:effectLst/>
              <a:latin typeface="Arial" pitchFamily="34" charset="0"/>
            </a:endParaRPr>
          </a:p>
        </p:txBody>
      </p:sp>
      <p:sp>
        <p:nvSpPr>
          <p:cNvPr id="58" name="橢圓 57"/>
          <p:cNvSpPr/>
          <p:nvPr/>
        </p:nvSpPr>
        <p:spPr bwMode="auto">
          <a:xfrm>
            <a:off x="4036308" y="4671797"/>
            <a:ext cx="1069666" cy="948586"/>
          </a:xfrm>
          <a:prstGeom prst="ellipse">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grpSp>
        <p:nvGrpSpPr>
          <p:cNvPr id="6" name="群組 5"/>
          <p:cNvGrpSpPr/>
          <p:nvPr/>
        </p:nvGrpSpPr>
        <p:grpSpPr>
          <a:xfrm>
            <a:off x="2755386" y="6016962"/>
            <a:ext cx="679490" cy="659460"/>
            <a:chOff x="695156" y="2715849"/>
            <a:chExt cx="1567223" cy="1521025"/>
          </a:xfrm>
          <a:solidFill>
            <a:srgbClr val="92D050"/>
          </a:solidFill>
        </p:grpSpPr>
        <p:sp>
          <p:nvSpPr>
            <p:cNvPr id="48" name="橢圓 47"/>
            <p:cNvSpPr/>
            <p:nvPr/>
          </p:nvSpPr>
          <p:spPr bwMode="auto">
            <a:xfrm>
              <a:off x="695156" y="2715849"/>
              <a:ext cx="1567223" cy="1521025"/>
            </a:xfrm>
            <a:prstGeom prst="ellipse">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grpSp>
          <p:nvGrpSpPr>
            <p:cNvPr id="2" name="群組 1"/>
            <p:cNvGrpSpPr/>
            <p:nvPr/>
          </p:nvGrpSpPr>
          <p:grpSpPr>
            <a:xfrm>
              <a:off x="927208" y="2898148"/>
              <a:ext cx="1069251" cy="1309718"/>
              <a:chOff x="5200330" y="3313895"/>
              <a:chExt cx="1340285" cy="1641704"/>
            </a:xfrm>
            <a:grpFill/>
          </p:grpSpPr>
          <p:pic>
            <p:nvPicPr>
              <p:cNvPr id="42" name="內容版面配置區 6"/>
              <p:cNvPicPr>
                <a:picLocks noChangeAspect="1"/>
              </p:cNvPicPr>
              <p:nvPr/>
            </p:nvPicPr>
            <p:blipFill rotWithShape="1">
              <a:blip r:embed="rId3" cstate="print">
                <a:extLst>
                  <a:ext uri="{28A0092B-C50C-407E-A947-70E740481C1C}">
                    <a14:useLocalDpi xmlns:a14="http://schemas.microsoft.com/office/drawing/2010/main" val="0"/>
                  </a:ext>
                </a:extLst>
              </a:blip>
              <a:srcRect r="19213"/>
              <a:stretch/>
            </p:blipFill>
            <p:spPr>
              <a:xfrm>
                <a:off x="5432062" y="3313895"/>
                <a:ext cx="882212" cy="1092028"/>
              </a:xfrm>
              <a:prstGeom prst="rect">
                <a:avLst/>
              </a:prstGeom>
              <a:grpFill/>
            </p:spPr>
          </p:pic>
          <p:sp>
            <p:nvSpPr>
              <p:cNvPr id="8" name="文字方塊 7"/>
              <p:cNvSpPr txBox="1"/>
              <p:nvPr/>
            </p:nvSpPr>
            <p:spPr>
              <a:xfrm>
                <a:off x="5200330" y="4332726"/>
                <a:ext cx="1340285" cy="622873"/>
              </a:xfrm>
              <a:prstGeom prst="rect">
                <a:avLst/>
              </a:prstGeom>
              <a:noFill/>
            </p:spPr>
            <p:txBody>
              <a:bodyPr wrap="none" rtlCol="0">
                <a:spAutoFit/>
              </a:bodyPr>
              <a:lstStyle/>
              <a:p>
                <a:pPr algn="ctr"/>
                <a:r>
                  <a:rPr lang="en-US" altLang="zh-TW" sz="800" b="1" dirty="0" smtClean="0">
                    <a:latin typeface="微軟正黑體" panose="020B0604030504040204" pitchFamily="34" charset="-120"/>
                    <a:ea typeface="微軟正黑體" panose="020B0604030504040204" pitchFamily="34" charset="-120"/>
                  </a:rPr>
                  <a:t>A</a:t>
                </a:r>
                <a:r>
                  <a:rPr lang="zh-TW" altLang="en-US" sz="800" b="1" dirty="0" smtClean="0">
                    <a:latin typeface="微軟正黑體" panose="020B0604030504040204" pitchFamily="34" charset="-120"/>
                    <a:ea typeface="微軟正黑體" panose="020B0604030504040204" pitchFamily="34" charset="-120"/>
                  </a:rPr>
                  <a:t>學校</a:t>
                </a:r>
                <a:endParaRPr lang="en-US" altLang="zh-TW" sz="800" b="1" dirty="0" smtClean="0">
                  <a:latin typeface="微軟正黑體" panose="020B0604030504040204" pitchFamily="34" charset="-120"/>
                  <a:ea typeface="微軟正黑體" panose="020B0604030504040204" pitchFamily="34" charset="-120"/>
                </a:endParaRPr>
              </a:p>
            </p:txBody>
          </p:sp>
        </p:grpSp>
      </p:grpSp>
      <p:sp>
        <p:nvSpPr>
          <p:cNvPr id="50" name="標題 1"/>
          <p:cNvSpPr>
            <a:spLocks noGrp="1"/>
          </p:cNvSpPr>
          <p:nvPr>
            <p:ph type="title"/>
          </p:nvPr>
        </p:nvSpPr>
        <p:spPr/>
        <p:txBody>
          <a:bodyPr/>
          <a:lstStyle/>
          <a:p>
            <a:r>
              <a:rPr lang="zh-TW" altLang="en-US" dirty="0" smtClean="0">
                <a:latin typeface="微軟正黑體" panose="020B0604030504040204" pitchFamily="34" charset="-120"/>
                <a:ea typeface="微軟正黑體" panose="020B0604030504040204" pitchFamily="34" charset="-120"/>
              </a:rPr>
              <a:t>漫遊中</a:t>
            </a:r>
            <a:r>
              <a:rPr lang="zh-TW" altLang="en-US" dirty="0">
                <a:latin typeface="微軟正黑體" panose="020B0604030504040204" pitchFamily="34" charset="-120"/>
                <a:ea typeface="微軟正黑體" panose="020B0604030504040204" pitchFamily="34" charset="-120"/>
              </a:rPr>
              <a:t>心</a:t>
            </a:r>
            <a:r>
              <a:rPr lang="zh-TW" altLang="en-US" dirty="0" smtClean="0">
                <a:latin typeface="微軟正黑體" panose="020B0604030504040204" pitchFamily="34" charset="-120"/>
                <a:ea typeface="微軟正黑體" panose="020B0604030504040204" pitchFamily="34" charset="-120"/>
              </a:rPr>
              <a:t>簡介</a:t>
            </a:r>
            <a:endParaRPr lang="en-US" altLang="zh-TW" dirty="0">
              <a:latin typeface="微軟正黑體" panose="020B0604030504040204" pitchFamily="34" charset="-120"/>
              <a:ea typeface="微軟正黑體" panose="020B0604030504040204" pitchFamily="34" charset="-120"/>
            </a:endParaRPr>
          </a:p>
        </p:txBody>
      </p:sp>
      <p:grpSp>
        <p:nvGrpSpPr>
          <p:cNvPr id="22" name="群組 21"/>
          <p:cNvGrpSpPr/>
          <p:nvPr/>
        </p:nvGrpSpPr>
        <p:grpSpPr>
          <a:xfrm>
            <a:off x="4198536" y="4833710"/>
            <a:ext cx="800219" cy="672651"/>
            <a:chOff x="3445258" y="-1814350"/>
            <a:chExt cx="2156425" cy="1812656"/>
          </a:xfrm>
        </p:grpSpPr>
        <p:pic>
          <p:nvPicPr>
            <p:cNvPr id="23" name="內容版面配置區 6"/>
            <p:cNvPicPr>
              <a:picLocks noChangeAspect="1"/>
            </p:cNvPicPr>
            <p:nvPr/>
          </p:nvPicPr>
          <p:blipFill rotWithShape="1">
            <a:blip r:embed="rId4" cstate="print">
              <a:extLst>
                <a:ext uri="{28A0092B-C50C-407E-A947-70E740481C1C}">
                  <a14:useLocalDpi xmlns:a14="http://schemas.microsoft.com/office/drawing/2010/main" val="0"/>
                </a:ext>
              </a:extLst>
            </a:blip>
            <a:srcRect r="19213"/>
            <a:stretch/>
          </p:blipFill>
          <p:spPr>
            <a:xfrm>
              <a:off x="3554179" y="-1805094"/>
              <a:ext cx="969291" cy="1213565"/>
            </a:xfrm>
            <a:prstGeom prst="rect">
              <a:avLst/>
            </a:prstGeom>
          </p:spPr>
        </p:pic>
        <p:sp>
          <p:nvSpPr>
            <p:cNvPr id="24" name="文字方塊 23"/>
            <p:cNvSpPr txBox="1"/>
            <p:nvPr/>
          </p:nvSpPr>
          <p:spPr>
            <a:xfrm>
              <a:off x="3445258" y="-582271"/>
              <a:ext cx="2156425" cy="580577"/>
            </a:xfrm>
            <a:prstGeom prst="rect">
              <a:avLst/>
            </a:prstGeom>
            <a:noFill/>
          </p:spPr>
          <p:txBody>
            <a:bodyPr wrap="none" rtlCol="0">
              <a:spAutoFit/>
            </a:bodyPr>
            <a:lstStyle/>
            <a:p>
              <a:pPr algn="ctr"/>
              <a:r>
                <a:rPr lang="zh-TW" altLang="en-US" sz="800" b="1" dirty="0" smtClean="0">
                  <a:latin typeface="微軟正黑體" panose="020B0604030504040204" pitchFamily="34" charset="-120"/>
                  <a:ea typeface="微軟正黑體" panose="020B0604030504040204" pitchFamily="34" charset="-120"/>
                </a:rPr>
                <a:t>漫遊交換中心</a:t>
              </a:r>
              <a:endParaRPr lang="zh-TW" altLang="en-US" sz="800" b="1" dirty="0">
                <a:latin typeface="微軟正黑體" panose="020B0604030504040204" pitchFamily="34" charset="-120"/>
                <a:ea typeface="微軟正黑體" panose="020B0604030504040204" pitchFamily="34" charset="-120"/>
              </a:endParaRPr>
            </a:p>
          </p:txBody>
        </p:sp>
        <p:pic>
          <p:nvPicPr>
            <p:cNvPr id="25" name="內容版面配置區 6"/>
            <p:cNvPicPr>
              <a:picLocks noChangeAspect="1"/>
            </p:cNvPicPr>
            <p:nvPr/>
          </p:nvPicPr>
          <p:blipFill rotWithShape="1">
            <a:blip r:embed="rId4" cstate="print">
              <a:extLst>
                <a:ext uri="{28A0092B-C50C-407E-A947-70E740481C1C}">
                  <a14:useLocalDpi xmlns:a14="http://schemas.microsoft.com/office/drawing/2010/main" val="0"/>
                </a:ext>
              </a:extLst>
            </a:blip>
            <a:srcRect r="19213"/>
            <a:stretch/>
          </p:blipFill>
          <p:spPr>
            <a:xfrm>
              <a:off x="4120155" y="-1814350"/>
              <a:ext cx="969291" cy="1213565"/>
            </a:xfrm>
            <a:prstGeom prst="rect">
              <a:avLst/>
            </a:prstGeom>
          </p:spPr>
        </p:pic>
      </p:grpSp>
      <p:sp>
        <p:nvSpPr>
          <p:cNvPr id="4" name="矩形 3"/>
          <p:cNvSpPr/>
          <p:nvPr/>
        </p:nvSpPr>
        <p:spPr>
          <a:xfrm>
            <a:off x="9043" y="6417540"/>
            <a:ext cx="3459736" cy="461665"/>
          </a:xfrm>
          <a:prstGeom prst="rect">
            <a:avLst/>
          </a:prstGeom>
        </p:spPr>
        <p:txBody>
          <a:bodyPr wrap="square">
            <a:spAutoFit/>
          </a:bodyPr>
          <a:lstStyle/>
          <a:p>
            <a:pPr marL="0" indent="0">
              <a:buNone/>
            </a:pPr>
            <a:r>
              <a:rPr lang="zh-TW" altLang="en-US" sz="2400" b="1" dirty="0">
                <a:latin typeface="微軟正黑體" panose="020B0604030504040204" pitchFamily="34" charset="-120"/>
                <a:ea typeface="微軟正黑體" panose="020B0604030504040204" pitchFamily="34" charset="-120"/>
              </a:rPr>
              <a:t>國際</a:t>
            </a:r>
            <a:r>
              <a:rPr lang="zh-TW" altLang="en-US" sz="2400" b="1" dirty="0" smtClean="0">
                <a:latin typeface="微軟正黑體" panose="020B0604030504040204" pitchFamily="34" charset="-120"/>
                <a:ea typeface="微軟正黑體" panose="020B0604030504040204" pitchFamily="34" charset="-120"/>
              </a:rPr>
              <a:t>漫遊架構圖</a:t>
            </a:r>
            <a:endParaRPr lang="en-US" altLang="zh-TW" sz="2400" b="1" dirty="0">
              <a:latin typeface="微軟正黑體" panose="020B0604030504040204" pitchFamily="34" charset="-120"/>
              <a:ea typeface="微軟正黑體" panose="020B0604030504040204" pitchFamily="34" charset="-120"/>
            </a:endParaRPr>
          </a:p>
        </p:txBody>
      </p:sp>
      <p:grpSp>
        <p:nvGrpSpPr>
          <p:cNvPr id="65" name="群組 64"/>
          <p:cNvGrpSpPr/>
          <p:nvPr/>
        </p:nvGrpSpPr>
        <p:grpSpPr>
          <a:xfrm>
            <a:off x="5603457" y="6034072"/>
            <a:ext cx="707929" cy="779304"/>
            <a:chOff x="695156" y="2715849"/>
            <a:chExt cx="1582970" cy="1742569"/>
          </a:xfrm>
          <a:solidFill>
            <a:srgbClr val="FF3D01"/>
          </a:solidFill>
        </p:grpSpPr>
        <p:sp>
          <p:nvSpPr>
            <p:cNvPr id="66" name="橢圓 65"/>
            <p:cNvSpPr/>
            <p:nvPr/>
          </p:nvSpPr>
          <p:spPr bwMode="auto">
            <a:xfrm>
              <a:off x="695156" y="2715849"/>
              <a:ext cx="1567223" cy="1521025"/>
            </a:xfrm>
            <a:prstGeom prst="ellipse">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grpSp>
          <p:nvGrpSpPr>
            <p:cNvPr id="67" name="群組 66"/>
            <p:cNvGrpSpPr/>
            <p:nvPr/>
          </p:nvGrpSpPr>
          <p:grpSpPr>
            <a:xfrm>
              <a:off x="789881" y="2898149"/>
              <a:ext cx="1488245" cy="1560269"/>
              <a:chOff x="5028193" y="3313895"/>
              <a:chExt cx="1865486" cy="1955764"/>
            </a:xfrm>
            <a:grpFill/>
          </p:grpSpPr>
          <p:pic>
            <p:nvPicPr>
              <p:cNvPr id="68" name="內容版面配置區 6"/>
              <p:cNvPicPr>
                <a:picLocks noChangeAspect="1"/>
              </p:cNvPicPr>
              <p:nvPr/>
            </p:nvPicPr>
            <p:blipFill rotWithShape="1">
              <a:blip r:embed="rId5" cstate="print">
                <a:extLst>
                  <a:ext uri="{28A0092B-C50C-407E-A947-70E740481C1C}">
                    <a14:useLocalDpi xmlns:a14="http://schemas.microsoft.com/office/drawing/2010/main" val="0"/>
                  </a:ext>
                </a:extLst>
              </a:blip>
              <a:srcRect r="19213"/>
              <a:stretch/>
            </p:blipFill>
            <p:spPr>
              <a:xfrm>
                <a:off x="5432062" y="3313895"/>
                <a:ext cx="882212" cy="1092028"/>
              </a:xfrm>
              <a:prstGeom prst="rect">
                <a:avLst/>
              </a:prstGeom>
              <a:grpFill/>
            </p:spPr>
          </p:pic>
          <p:sp>
            <p:nvSpPr>
              <p:cNvPr id="69" name="文字方塊 68"/>
              <p:cNvSpPr txBox="1"/>
              <p:nvPr/>
            </p:nvSpPr>
            <p:spPr>
              <a:xfrm>
                <a:off x="5028193" y="4320743"/>
                <a:ext cx="1865486" cy="948916"/>
              </a:xfrm>
              <a:prstGeom prst="rect">
                <a:avLst/>
              </a:prstGeom>
              <a:noFill/>
            </p:spPr>
            <p:txBody>
              <a:bodyPr wrap="none" rtlCol="0">
                <a:spAutoFit/>
              </a:bodyPr>
              <a:lstStyle/>
              <a:p>
                <a:pPr algn="ctr"/>
                <a:r>
                  <a:rPr lang="en-US" altLang="zh-TW" sz="800" b="1" dirty="0" err="1" smtClean="0">
                    <a:latin typeface="微軟正黑體" panose="020B0604030504040204" pitchFamily="34" charset="-120"/>
                    <a:ea typeface="微軟正黑體" panose="020B0604030504040204" pitchFamily="34" charset="-120"/>
                  </a:rPr>
                  <a:t>iTaiwan</a:t>
                </a:r>
                <a:r>
                  <a:rPr lang="en-US" altLang="zh-TW" sz="800" b="1" dirty="0" smtClean="0">
                    <a:latin typeface="微軟正黑體" panose="020B0604030504040204" pitchFamily="34" charset="-120"/>
                    <a:ea typeface="微軟正黑體" panose="020B0604030504040204" pitchFamily="34" charset="-120"/>
                  </a:rPr>
                  <a:t/>
                </a:r>
                <a:br>
                  <a:rPr lang="en-US" altLang="zh-TW" sz="800" b="1" dirty="0" smtClean="0">
                    <a:latin typeface="微軟正黑體" panose="020B0604030504040204" pitchFamily="34" charset="-120"/>
                    <a:ea typeface="微軟正黑體" panose="020B0604030504040204" pitchFamily="34" charset="-120"/>
                  </a:rPr>
                </a:br>
                <a:r>
                  <a:rPr lang="en-US" altLang="zh-TW" sz="800" b="1" dirty="0" smtClean="0">
                    <a:latin typeface="微軟正黑體" panose="020B0604030504040204" pitchFamily="34" charset="-120"/>
                    <a:ea typeface="微軟正黑體" panose="020B0604030504040204" pitchFamily="34" charset="-120"/>
                  </a:rPr>
                  <a:t>(</a:t>
                </a:r>
                <a:r>
                  <a:rPr lang="zh-TW" altLang="en-US" sz="800" b="1" dirty="0" smtClean="0">
                    <a:latin typeface="微軟正黑體" panose="020B0604030504040204" pitchFamily="34" charset="-120"/>
                    <a:ea typeface="微軟正黑體" panose="020B0604030504040204" pitchFamily="34" charset="-120"/>
                  </a:rPr>
                  <a:t>中華電信</a:t>
                </a:r>
                <a:r>
                  <a:rPr lang="en-US" altLang="zh-TW" sz="800" b="1" dirty="0" smtClean="0">
                    <a:latin typeface="微軟正黑體" panose="020B0604030504040204" pitchFamily="34" charset="-120"/>
                    <a:ea typeface="微軟正黑體" panose="020B0604030504040204" pitchFamily="34" charset="-120"/>
                  </a:rPr>
                  <a:t>)</a:t>
                </a:r>
              </a:p>
            </p:txBody>
          </p:sp>
        </p:grpSp>
      </p:grpSp>
      <p:sp>
        <p:nvSpPr>
          <p:cNvPr id="80" name="左-右雙向箭號 79"/>
          <p:cNvSpPr/>
          <p:nvPr/>
        </p:nvSpPr>
        <p:spPr>
          <a:xfrm rot="8543308" flipV="1">
            <a:off x="3060840" y="5503721"/>
            <a:ext cx="1287241" cy="149143"/>
          </a:xfrm>
          <a:prstGeom prst="lef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TW" sz="700" dirty="0" smtClean="0"/>
              <a:t>VPN</a:t>
            </a:r>
            <a:endParaRPr lang="en-US" altLang="zh-TW" sz="1050" dirty="0" smtClean="0"/>
          </a:p>
        </p:txBody>
      </p:sp>
      <p:sp>
        <p:nvSpPr>
          <p:cNvPr id="93" name="矩形 92"/>
          <p:cNvSpPr/>
          <p:nvPr/>
        </p:nvSpPr>
        <p:spPr>
          <a:xfrm>
            <a:off x="4959345" y="4647102"/>
            <a:ext cx="3459736" cy="307777"/>
          </a:xfrm>
          <a:prstGeom prst="rect">
            <a:avLst/>
          </a:prstGeom>
        </p:spPr>
        <p:txBody>
          <a:bodyPr wrap="square">
            <a:spAutoFit/>
          </a:bodyPr>
          <a:lstStyle/>
          <a:p>
            <a:pPr marL="0" indent="0">
              <a:buNone/>
            </a:pPr>
            <a:r>
              <a:rPr lang="en-US" altLang="zh-TW" sz="1400" b="1" dirty="0" err="1" smtClean="0">
                <a:latin typeface="微軟正黑體" panose="020B0604030504040204" pitchFamily="34" charset="-120"/>
                <a:ea typeface="微軟正黑體" panose="020B0604030504040204" pitchFamily="34" charset="-120"/>
              </a:rPr>
              <a:t>TANetRoaming</a:t>
            </a:r>
            <a:endParaRPr lang="en-US" altLang="zh-TW" sz="1400" b="1" dirty="0">
              <a:latin typeface="微軟正黑體" panose="020B0604030504040204" pitchFamily="34" charset="-120"/>
              <a:ea typeface="微軟正黑體" panose="020B0604030504040204" pitchFamily="34" charset="-120"/>
            </a:endParaRPr>
          </a:p>
        </p:txBody>
      </p:sp>
      <p:grpSp>
        <p:nvGrpSpPr>
          <p:cNvPr id="43" name="群組 42"/>
          <p:cNvGrpSpPr/>
          <p:nvPr/>
        </p:nvGrpSpPr>
        <p:grpSpPr>
          <a:xfrm>
            <a:off x="4598646" y="6018887"/>
            <a:ext cx="679490" cy="659460"/>
            <a:chOff x="695156" y="2715849"/>
            <a:chExt cx="1567223" cy="1521025"/>
          </a:xfrm>
          <a:solidFill>
            <a:srgbClr val="92D050"/>
          </a:solidFill>
        </p:grpSpPr>
        <p:sp>
          <p:nvSpPr>
            <p:cNvPr id="44" name="橢圓 43"/>
            <p:cNvSpPr/>
            <p:nvPr/>
          </p:nvSpPr>
          <p:spPr bwMode="auto">
            <a:xfrm>
              <a:off x="695156" y="2715849"/>
              <a:ext cx="1567223" cy="1521025"/>
            </a:xfrm>
            <a:prstGeom prst="ellipse">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grpSp>
          <p:nvGrpSpPr>
            <p:cNvPr id="45" name="群組 44"/>
            <p:cNvGrpSpPr/>
            <p:nvPr/>
          </p:nvGrpSpPr>
          <p:grpSpPr>
            <a:xfrm>
              <a:off x="932756" y="2898148"/>
              <a:ext cx="1058162" cy="1309718"/>
              <a:chOff x="5207280" y="3313895"/>
              <a:chExt cx="1326384" cy="1641704"/>
            </a:xfrm>
            <a:grpFill/>
          </p:grpSpPr>
          <p:pic>
            <p:nvPicPr>
              <p:cNvPr id="46" name="內容版面配置區 6"/>
              <p:cNvPicPr>
                <a:picLocks noChangeAspect="1"/>
              </p:cNvPicPr>
              <p:nvPr/>
            </p:nvPicPr>
            <p:blipFill rotWithShape="1">
              <a:blip r:embed="rId3" cstate="print">
                <a:extLst>
                  <a:ext uri="{28A0092B-C50C-407E-A947-70E740481C1C}">
                    <a14:useLocalDpi xmlns:a14="http://schemas.microsoft.com/office/drawing/2010/main" val="0"/>
                  </a:ext>
                </a:extLst>
              </a:blip>
              <a:srcRect r="19213"/>
              <a:stretch/>
            </p:blipFill>
            <p:spPr>
              <a:xfrm>
                <a:off x="5432062" y="3313895"/>
                <a:ext cx="882212" cy="1092028"/>
              </a:xfrm>
              <a:prstGeom prst="rect">
                <a:avLst/>
              </a:prstGeom>
              <a:grpFill/>
            </p:spPr>
          </p:pic>
          <p:sp>
            <p:nvSpPr>
              <p:cNvPr id="47" name="文字方塊 46"/>
              <p:cNvSpPr txBox="1"/>
              <p:nvPr/>
            </p:nvSpPr>
            <p:spPr>
              <a:xfrm>
                <a:off x="5207280" y="4332726"/>
                <a:ext cx="1326384" cy="622873"/>
              </a:xfrm>
              <a:prstGeom prst="rect">
                <a:avLst/>
              </a:prstGeom>
              <a:noFill/>
            </p:spPr>
            <p:txBody>
              <a:bodyPr wrap="none" rtlCol="0">
                <a:spAutoFit/>
              </a:bodyPr>
              <a:lstStyle/>
              <a:p>
                <a:pPr algn="ctr"/>
                <a:r>
                  <a:rPr lang="en-US" altLang="zh-TW" sz="800" b="1" dirty="0">
                    <a:latin typeface="微軟正黑體" panose="020B0604030504040204" pitchFamily="34" charset="-120"/>
                    <a:ea typeface="微軟正黑體" panose="020B0604030504040204" pitchFamily="34" charset="-120"/>
                  </a:rPr>
                  <a:t>C</a:t>
                </a:r>
                <a:r>
                  <a:rPr lang="zh-TW" altLang="en-US" sz="800" b="1" dirty="0" smtClean="0">
                    <a:latin typeface="微軟正黑體" panose="020B0604030504040204" pitchFamily="34" charset="-120"/>
                    <a:ea typeface="微軟正黑體" panose="020B0604030504040204" pitchFamily="34" charset="-120"/>
                  </a:rPr>
                  <a:t>學校</a:t>
                </a:r>
                <a:endParaRPr lang="en-US" altLang="zh-TW" sz="800" b="1" dirty="0" smtClean="0">
                  <a:latin typeface="微軟正黑體" panose="020B0604030504040204" pitchFamily="34" charset="-120"/>
                  <a:ea typeface="微軟正黑體" panose="020B0604030504040204" pitchFamily="34" charset="-120"/>
                </a:endParaRPr>
              </a:p>
            </p:txBody>
          </p:sp>
        </p:grpSp>
      </p:grpSp>
      <p:grpSp>
        <p:nvGrpSpPr>
          <p:cNvPr id="49" name="群組 48"/>
          <p:cNvGrpSpPr/>
          <p:nvPr/>
        </p:nvGrpSpPr>
        <p:grpSpPr>
          <a:xfrm>
            <a:off x="3684359" y="6034072"/>
            <a:ext cx="679490" cy="659460"/>
            <a:chOff x="695156" y="2715849"/>
            <a:chExt cx="1567223" cy="1521025"/>
          </a:xfrm>
          <a:solidFill>
            <a:srgbClr val="92D050"/>
          </a:solidFill>
        </p:grpSpPr>
        <p:sp>
          <p:nvSpPr>
            <p:cNvPr id="51" name="橢圓 50"/>
            <p:cNvSpPr/>
            <p:nvPr/>
          </p:nvSpPr>
          <p:spPr bwMode="auto">
            <a:xfrm>
              <a:off x="695156" y="2715849"/>
              <a:ext cx="1567223" cy="1521025"/>
            </a:xfrm>
            <a:prstGeom prst="ellipse">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grpSp>
          <p:nvGrpSpPr>
            <p:cNvPr id="52" name="群組 51"/>
            <p:cNvGrpSpPr/>
            <p:nvPr/>
          </p:nvGrpSpPr>
          <p:grpSpPr>
            <a:xfrm>
              <a:off x="936451" y="2898148"/>
              <a:ext cx="1050767" cy="1309718"/>
              <a:chOff x="5211914" y="3313895"/>
              <a:chExt cx="1317115" cy="1641704"/>
            </a:xfrm>
            <a:grpFill/>
          </p:grpSpPr>
          <p:pic>
            <p:nvPicPr>
              <p:cNvPr id="53" name="內容版面配置區 6"/>
              <p:cNvPicPr>
                <a:picLocks noChangeAspect="1"/>
              </p:cNvPicPr>
              <p:nvPr/>
            </p:nvPicPr>
            <p:blipFill rotWithShape="1">
              <a:blip r:embed="rId3" cstate="print">
                <a:extLst>
                  <a:ext uri="{28A0092B-C50C-407E-A947-70E740481C1C}">
                    <a14:useLocalDpi xmlns:a14="http://schemas.microsoft.com/office/drawing/2010/main" val="0"/>
                  </a:ext>
                </a:extLst>
              </a:blip>
              <a:srcRect r="19213"/>
              <a:stretch/>
            </p:blipFill>
            <p:spPr>
              <a:xfrm>
                <a:off x="5432062" y="3313895"/>
                <a:ext cx="882212" cy="1092028"/>
              </a:xfrm>
              <a:prstGeom prst="rect">
                <a:avLst/>
              </a:prstGeom>
              <a:grpFill/>
            </p:spPr>
          </p:pic>
          <p:sp>
            <p:nvSpPr>
              <p:cNvPr id="54" name="文字方塊 53"/>
              <p:cNvSpPr txBox="1"/>
              <p:nvPr/>
            </p:nvSpPr>
            <p:spPr>
              <a:xfrm>
                <a:off x="5211914" y="4332726"/>
                <a:ext cx="1317115" cy="622873"/>
              </a:xfrm>
              <a:prstGeom prst="rect">
                <a:avLst/>
              </a:prstGeom>
              <a:noFill/>
            </p:spPr>
            <p:txBody>
              <a:bodyPr wrap="none" rtlCol="0">
                <a:spAutoFit/>
              </a:bodyPr>
              <a:lstStyle/>
              <a:p>
                <a:pPr algn="ctr"/>
                <a:r>
                  <a:rPr lang="en-US" altLang="zh-TW" sz="800" b="1" dirty="0" smtClean="0">
                    <a:latin typeface="微軟正黑體" panose="020B0604030504040204" pitchFamily="34" charset="-120"/>
                    <a:ea typeface="微軟正黑體" panose="020B0604030504040204" pitchFamily="34" charset="-120"/>
                  </a:rPr>
                  <a:t>B</a:t>
                </a:r>
                <a:r>
                  <a:rPr lang="zh-TW" altLang="en-US" sz="800" b="1" dirty="0" smtClean="0">
                    <a:latin typeface="微軟正黑體" panose="020B0604030504040204" pitchFamily="34" charset="-120"/>
                    <a:ea typeface="微軟正黑體" panose="020B0604030504040204" pitchFamily="34" charset="-120"/>
                  </a:rPr>
                  <a:t>學校</a:t>
                </a:r>
                <a:endParaRPr lang="en-US" altLang="zh-TW" sz="800" b="1" dirty="0" smtClean="0">
                  <a:latin typeface="微軟正黑體" panose="020B0604030504040204" pitchFamily="34" charset="-120"/>
                  <a:ea typeface="微軟正黑體" panose="020B0604030504040204" pitchFamily="34" charset="-120"/>
                </a:endParaRPr>
              </a:p>
            </p:txBody>
          </p:sp>
        </p:grpSp>
      </p:grpSp>
      <p:sp>
        <p:nvSpPr>
          <p:cNvPr id="55" name="左-右雙向箭號 54"/>
          <p:cNvSpPr/>
          <p:nvPr/>
        </p:nvSpPr>
        <p:spPr>
          <a:xfrm rot="6769925" flipV="1">
            <a:off x="3912908" y="5722781"/>
            <a:ext cx="613052" cy="140223"/>
          </a:xfrm>
          <a:prstGeom prst="lef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TW" sz="700" dirty="0" smtClean="0"/>
              <a:t>VPN</a:t>
            </a:r>
            <a:endParaRPr lang="en-US" altLang="zh-TW" sz="1050" dirty="0" smtClean="0"/>
          </a:p>
        </p:txBody>
      </p:sp>
      <p:sp>
        <p:nvSpPr>
          <p:cNvPr id="56" name="左-右雙向箭號 55"/>
          <p:cNvSpPr/>
          <p:nvPr/>
        </p:nvSpPr>
        <p:spPr>
          <a:xfrm rot="15328699" flipV="1">
            <a:off x="4562114" y="5734372"/>
            <a:ext cx="613052" cy="140223"/>
          </a:xfrm>
          <a:prstGeom prst="lef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TW" sz="700" dirty="0" smtClean="0"/>
              <a:t>VPN</a:t>
            </a:r>
            <a:endParaRPr lang="en-US" altLang="zh-TW" sz="1050" dirty="0" smtClean="0"/>
          </a:p>
        </p:txBody>
      </p:sp>
      <p:sp>
        <p:nvSpPr>
          <p:cNvPr id="57" name="左-右雙向箭號 56"/>
          <p:cNvSpPr/>
          <p:nvPr/>
        </p:nvSpPr>
        <p:spPr>
          <a:xfrm rot="13689284" flipV="1">
            <a:off x="4793399" y="5588155"/>
            <a:ext cx="1247769" cy="155707"/>
          </a:xfrm>
          <a:prstGeom prst="lef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TW" sz="700" dirty="0" smtClean="0"/>
              <a:t>VPN</a:t>
            </a:r>
            <a:endParaRPr lang="en-US" altLang="zh-TW" sz="1050" dirty="0" smtClean="0"/>
          </a:p>
        </p:txBody>
      </p:sp>
      <p:grpSp>
        <p:nvGrpSpPr>
          <p:cNvPr id="5" name="群組 4"/>
          <p:cNvGrpSpPr/>
          <p:nvPr/>
        </p:nvGrpSpPr>
        <p:grpSpPr>
          <a:xfrm>
            <a:off x="1187624" y="2204601"/>
            <a:ext cx="6696744" cy="2226323"/>
            <a:chOff x="1193836" y="1560284"/>
            <a:chExt cx="6696744" cy="2226323"/>
          </a:xfrm>
        </p:grpSpPr>
        <p:sp>
          <p:nvSpPr>
            <p:cNvPr id="113" name="圓角矩形 112"/>
            <p:cNvSpPr/>
            <p:nvPr/>
          </p:nvSpPr>
          <p:spPr bwMode="auto">
            <a:xfrm>
              <a:off x="1193836" y="1560284"/>
              <a:ext cx="6696744" cy="2226323"/>
            </a:xfrm>
            <a:prstGeom prst="roundRect">
              <a:avLst/>
            </a:prstGeom>
            <a:solidFill>
              <a:srgbClr val="92D050"/>
            </a:solidFill>
            <a:ln w="19050"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w="6350">
                  <a:solidFill>
                    <a:schemeClr val="tx1"/>
                  </a:solidFill>
                </a:ln>
                <a:solidFill>
                  <a:schemeClr val="tx1"/>
                </a:solidFill>
                <a:effectLst/>
                <a:latin typeface="Arial" pitchFamily="34" charset="0"/>
              </a:endParaRPr>
            </a:p>
          </p:txBody>
        </p:sp>
        <p:grpSp>
          <p:nvGrpSpPr>
            <p:cNvPr id="3" name="群組 2"/>
            <p:cNvGrpSpPr/>
            <p:nvPr/>
          </p:nvGrpSpPr>
          <p:grpSpPr>
            <a:xfrm>
              <a:off x="4035874" y="2774814"/>
              <a:ext cx="1069666" cy="948586"/>
              <a:chOff x="4059392" y="2658518"/>
              <a:chExt cx="1069666" cy="948586"/>
            </a:xfrm>
            <a:solidFill>
              <a:srgbClr val="00B050"/>
            </a:solidFill>
          </p:grpSpPr>
          <p:sp>
            <p:nvSpPr>
              <p:cNvPr id="60" name="橢圓 59"/>
              <p:cNvSpPr/>
              <p:nvPr/>
            </p:nvSpPr>
            <p:spPr bwMode="auto">
              <a:xfrm>
                <a:off x="4059392" y="2658518"/>
                <a:ext cx="1069666" cy="948586"/>
              </a:xfrm>
              <a:prstGeom prst="ellipse">
                <a:avLst/>
              </a:prstGeom>
              <a:grp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sp>
            <p:nvSpPr>
              <p:cNvPr id="64" name="文字方塊 63"/>
              <p:cNvSpPr txBox="1"/>
              <p:nvPr/>
            </p:nvSpPr>
            <p:spPr>
              <a:xfrm>
                <a:off x="4161604" y="3252576"/>
                <a:ext cx="827471" cy="215444"/>
              </a:xfrm>
              <a:prstGeom prst="rect">
                <a:avLst/>
              </a:prstGeom>
              <a:noFill/>
              <a:ln>
                <a:solidFill>
                  <a:schemeClr val="tx1"/>
                </a:solidFill>
                <a:prstDash val="dash"/>
              </a:ln>
            </p:spPr>
            <p:txBody>
              <a:bodyPr wrap="none" rtlCol="0">
                <a:spAutoFit/>
              </a:bodyPr>
              <a:lstStyle/>
              <a:p>
                <a:pPr algn="ctr"/>
                <a:r>
                  <a:rPr lang="en-US" altLang="zh-TW" sz="800" b="1" dirty="0" err="1" smtClean="0">
                    <a:latin typeface="微軟正黑體" panose="020B0604030504040204" pitchFamily="34" charset="-120"/>
                    <a:ea typeface="微軟正黑體" panose="020B0604030504040204" pitchFamily="34" charset="-120"/>
                  </a:rPr>
                  <a:t>eduroam</a:t>
                </a:r>
                <a:r>
                  <a:rPr lang="en-US" altLang="zh-TW" sz="800" b="1" dirty="0" smtClean="0">
                    <a:latin typeface="微軟正黑體" panose="020B0604030504040204" pitchFamily="34" charset="-120"/>
                    <a:ea typeface="微軟正黑體" panose="020B0604030504040204" pitchFamily="34" charset="-120"/>
                  </a:rPr>
                  <a:t> TW</a:t>
                </a:r>
              </a:p>
            </p:txBody>
          </p:sp>
          <p:pic>
            <p:nvPicPr>
              <p:cNvPr id="73" name="內容版面配置區 6"/>
              <p:cNvPicPr>
                <a:picLocks noChangeAspect="1"/>
              </p:cNvPicPr>
              <p:nvPr/>
            </p:nvPicPr>
            <p:blipFill rotWithShape="1">
              <a:blip r:embed="rId4" cstate="print">
                <a:extLst>
                  <a:ext uri="{28A0092B-C50C-407E-A947-70E740481C1C}">
                    <a14:useLocalDpi xmlns:a14="http://schemas.microsoft.com/office/drawing/2010/main" val="0"/>
                  </a:ext>
                </a:extLst>
              </a:blip>
              <a:srcRect r="19213"/>
              <a:stretch/>
            </p:blipFill>
            <p:spPr>
              <a:xfrm>
                <a:off x="4426512" y="2828156"/>
                <a:ext cx="359690" cy="450337"/>
              </a:xfrm>
              <a:prstGeom prst="rect">
                <a:avLst/>
              </a:prstGeom>
              <a:grpFill/>
              <a:ln>
                <a:solidFill>
                  <a:schemeClr val="tx1"/>
                </a:solidFill>
                <a:prstDash val="dash"/>
              </a:ln>
            </p:spPr>
          </p:pic>
        </p:grpSp>
        <p:grpSp>
          <p:nvGrpSpPr>
            <p:cNvPr id="74" name="群組 73"/>
            <p:cNvGrpSpPr/>
            <p:nvPr/>
          </p:nvGrpSpPr>
          <p:grpSpPr>
            <a:xfrm>
              <a:off x="3188354" y="1836097"/>
              <a:ext cx="1069666" cy="948586"/>
              <a:chOff x="4059392" y="2720580"/>
              <a:chExt cx="1069666" cy="948586"/>
            </a:xfrm>
            <a:solidFill>
              <a:srgbClr val="00B050"/>
            </a:solidFill>
          </p:grpSpPr>
          <p:sp>
            <p:nvSpPr>
              <p:cNvPr id="95" name="橢圓 94"/>
              <p:cNvSpPr/>
              <p:nvPr/>
            </p:nvSpPr>
            <p:spPr bwMode="auto">
              <a:xfrm>
                <a:off x="4059392" y="2720580"/>
                <a:ext cx="1069666" cy="948586"/>
              </a:xfrm>
              <a:prstGeom prst="ellipse">
                <a:avLst/>
              </a:prstGeom>
              <a:grp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sp>
            <p:nvSpPr>
              <p:cNvPr id="97" name="文字方塊 96"/>
              <p:cNvSpPr txBox="1"/>
              <p:nvPr/>
            </p:nvSpPr>
            <p:spPr>
              <a:xfrm>
                <a:off x="4259386" y="3314638"/>
                <a:ext cx="631904" cy="215444"/>
              </a:xfrm>
              <a:prstGeom prst="rect">
                <a:avLst/>
              </a:prstGeom>
              <a:noFill/>
              <a:ln>
                <a:solidFill>
                  <a:schemeClr val="tx1"/>
                </a:solidFill>
                <a:prstDash val="dash"/>
              </a:ln>
            </p:spPr>
            <p:txBody>
              <a:bodyPr wrap="none" rtlCol="0">
                <a:spAutoFit/>
              </a:bodyPr>
              <a:lstStyle/>
              <a:p>
                <a:pPr algn="ctr"/>
                <a:r>
                  <a:rPr lang="en-US" altLang="zh-TW" sz="800" b="1" dirty="0" err="1" smtClean="0">
                    <a:latin typeface="微軟正黑體" panose="020B0604030504040204" pitchFamily="34" charset="-120"/>
                    <a:ea typeface="微軟正黑體" panose="020B0604030504040204" pitchFamily="34" charset="-120"/>
                  </a:rPr>
                  <a:t>HKPoluU</a:t>
                </a:r>
                <a:endParaRPr lang="en-US" altLang="zh-TW" sz="800" b="1" dirty="0" smtClean="0">
                  <a:latin typeface="微軟正黑體" panose="020B0604030504040204" pitchFamily="34" charset="-120"/>
                  <a:ea typeface="微軟正黑體" panose="020B0604030504040204" pitchFamily="34" charset="-120"/>
                </a:endParaRPr>
              </a:p>
            </p:txBody>
          </p:sp>
          <p:pic>
            <p:nvPicPr>
              <p:cNvPr id="100" name="內容版面配置區 6"/>
              <p:cNvPicPr>
                <a:picLocks noChangeAspect="1"/>
              </p:cNvPicPr>
              <p:nvPr/>
            </p:nvPicPr>
            <p:blipFill rotWithShape="1">
              <a:blip r:embed="rId4" cstate="print">
                <a:extLst>
                  <a:ext uri="{28A0092B-C50C-407E-A947-70E740481C1C}">
                    <a14:useLocalDpi xmlns:a14="http://schemas.microsoft.com/office/drawing/2010/main" val="0"/>
                  </a:ext>
                </a:extLst>
              </a:blip>
              <a:srcRect r="19213"/>
              <a:stretch/>
            </p:blipFill>
            <p:spPr>
              <a:xfrm>
                <a:off x="4375552" y="2896251"/>
                <a:ext cx="359690" cy="450337"/>
              </a:xfrm>
              <a:prstGeom prst="rect">
                <a:avLst/>
              </a:prstGeom>
              <a:grpFill/>
              <a:ln>
                <a:solidFill>
                  <a:schemeClr val="tx1"/>
                </a:solidFill>
                <a:prstDash val="dash"/>
              </a:ln>
            </p:spPr>
          </p:pic>
        </p:grpSp>
        <p:grpSp>
          <p:nvGrpSpPr>
            <p:cNvPr id="101" name="群組 100"/>
            <p:cNvGrpSpPr/>
            <p:nvPr/>
          </p:nvGrpSpPr>
          <p:grpSpPr>
            <a:xfrm>
              <a:off x="4779410" y="1836097"/>
              <a:ext cx="1069666" cy="948586"/>
              <a:chOff x="4059392" y="2715314"/>
              <a:chExt cx="1069666" cy="948586"/>
            </a:xfrm>
            <a:solidFill>
              <a:srgbClr val="00B050"/>
            </a:solidFill>
          </p:grpSpPr>
          <p:sp>
            <p:nvSpPr>
              <p:cNvPr id="102" name="橢圓 101"/>
              <p:cNvSpPr/>
              <p:nvPr/>
            </p:nvSpPr>
            <p:spPr bwMode="auto">
              <a:xfrm>
                <a:off x="4059392" y="2715314"/>
                <a:ext cx="1069666" cy="948586"/>
              </a:xfrm>
              <a:prstGeom prst="ellipse">
                <a:avLst/>
              </a:prstGeom>
              <a:grp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sp>
            <p:nvSpPr>
              <p:cNvPr id="103" name="文字方塊 102"/>
              <p:cNvSpPr txBox="1"/>
              <p:nvPr/>
            </p:nvSpPr>
            <p:spPr>
              <a:xfrm>
                <a:off x="4282632" y="3309372"/>
                <a:ext cx="585418" cy="215444"/>
              </a:xfrm>
              <a:prstGeom prst="rect">
                <a:avLst/>
              </a:prstGeom>
              <a:noFill/>
              <a:ln>
                <a:solidFill>
                  <a:schemeClr val="tx1"/>
                </a:solidFill>
                <a:prstDash val="dash"/>
              </a:ln>
            </p:spPr>
            <p:txBody>
              <a:bodyPr wrap="none" rtlCol="0">
                <a:spAutoFit/>
              </a:bodyPr>
              <a:lstStyle/>
              <a:p>
                <a:pPr algn="ctr"/>
                <a:r>
                  <a:rPr lang="en-US" altLang="zh-TW" sz="800" b="1" dirty="0" err="1" smtClean="0">
                    <a:latin typeface="微軟正黑體" panose="020B0604030504040204" pitchFamily="34" charset="-120"/>
                    <a:ea typeface="微軟正黑體" panose="020B0604030504040204" pitchFamily="34" charset="-120"/>
                  </a:rPr>
                  <a:t>AARNet</a:t>
                </a:r>
                <a:endParaRPr lang="en-US" altLang="zh-TW" sz="800" b="1" dirty="0" smtClean="0">
                  <a:latin typeface="微軟正黑體" panose="020B0604030504040204" pitchFamily="34" charset="-120"/>
                  <a:ea typeface="微軟正黑體" panose="020B0604030504040204" pitchFamily="34" charset="-120"/>
                </a:endParaRPr>
              </a:p>
            </p:txBody>
          </p:sp>
          <p:pic>
            <p:nvPicPr>
              <p:cNvPr id="106" name="內容版面配置區 6"/>
              <p:cNvPicPr>
                <a:picLocks noChangeAspect="1"/>
              </p:cNvPicPr>
              <p:nvPr/>
            </p:nvPicPr>
            <p:blipFill rotWithShape="1">
              <a:blip r:embed="rId4" cstate="print">
                <a:extLst>
                  <a:ext uri="{28A0092B-C50C-407E-A947-70E740481C1C}">
                    <a14:useLocalDpi xmlns:a14="http://schemas.microsoft.com/office/drawing/2010/main" val="0"/>
                  </a:ext>
                </a:extLst>
              </a:blip>
              <a:srcRect r="19213"/>
              <a:stretch/>
            </p:blipFill>
            <p:spPr>
              <a:xfrm>
                <a:off x="4395495" y="2896342"/>
                <a:ext cx="359690" cy="450337"/>
              </a:xfrm>
              <a:prstGeom prst="rect">
                <a:avLst/>
              </a:prstGeom>
              <a:grpFill/>
              <a:ln>
                <a:solidFill>
                  <a:schemeClr val="tx1"/>
                </a:solidFill>
                <a:prstDash val="dash"/>
              </a:ln>
            </p:spPr>
          </p:pic>
        </p:grpSp>
      </p:grpSp>
      <p:grpSp>
        <p:nvGrpSpPr>
          <p:cNvPr id="107" name="群組 106"/>
          <p:cNvGrpSpPr/>
          <p:nvPr/>
        </p:nvGrpSpPr>
        <p:grpSpPr>
          <a:xfrm>
            <a:off x="4053130" y="1074836"/>
            <a:ext cx="1069666" cy="948586"/>
            <a:chOff x="4059392" y="2658518"/>
            <a:chExt cx="1069666" cy="948586"/>
          </a:xfrm>
          <a:solidFill>
            <a:srgbClr val="00B0F0"/>
          </a:solidFill>
        </p:grpSpPr>
        <p:sp>
          <p:nvSpPr>
            <p:cNvPr id="108" name="橢圓 107"/>
            <p:cNvSpPr/>
            <p:nvPr/>
          </p:nvSpPr>
          <p:spPr bwMode="auto">
            <a:xfrm>
              <a:off x="4059392" y="2658518"/>
              <a:ext cx="1069666" cy="948586"/>
            </a:xfrm>
            <a:prstGeom prst="ellipse">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sp>
          <p:nvSpPr>
            <p:cNvPr id="109" name="文字方塊 108"/>
            <p:cNvSpPr txBox="1"/>
            <p:nvPr/>
          </p:nvSpPr>
          <p:spPr>
            <a:xfrm>
              <a:off x="4232137" y="3252576"/>
              <a:ext cx="686406" cy="338554"/>
            </a:xfrm>
            <a:prstGeom prst="rect">
              <a:avLst/>
            </a:prstGeom>
            <a:noFill/>
          </p:spPr>
          <p:txBody>
            <a:bodyPr wrap="none" rtlCol="0">
              <a:spAutoFit/>
            </a:bodyPr>
            <a:lstStyle/>
            <a:p>
              <a:pPr algn="ctr"/>
              <a:r>
                <a:rPr lang="en-US" altLang="zh-TW" sz="800" b="1" dirty="0" smtClean="0">
                  <a:latin typeface="微軟正黑體" panose="020B0604030504040204" pitchFamily="34" charset="-120"/>
                  <a:ea typeface="微軟正黑體" panose="020B0604030504040204" pitchFamily="34" charset="-120"/>
                </a:rPr>
                <a:t>Top Level</a:t>
              </a:r>
              <a:br>
                <a:rPr lang="en-US" altLang="zh-TW" sz="800" b="1" dirty="0" smtClean="0">
                  <a:latin typeface="微軟正黑體" panose="020B0604030504040204" pitchFamily="34" charset="-120"/>
                  <a:ea typeface="微軟正黑體" panose="020B0604030504040204" pitchFamily="34" charset="-120"/>
                </a:rPr>
              </a:br>
              <a:r>
                <a:rPr lang="en-US" altLang="zh-TW" sz="800" b="1" dirty="0" smtClean="0">
                  <a:latin typeface="微軟正黑體" panose="020B0604030504040204" pitchFamily="34" charset="-120"/>
                  <a:ea typeface="微軟正黑體" panose="020B0604030504040204" pitchFamily="34" charset="-120"/>
                </a:rPr>
                <a:t> </a:t>
              </a:r>
              <a:r>
                <a:rPr lang="en-US" altLang="zh-TW" sz="800" b="1" dirty="0" err="1" smtClean="0">
                  <a:latin typeface="微軟正黑體" panose="020B0604030504040204" pitchFamily="34" charset="-120"/>
                  <a:ea typeface="微軟正黑體" panose="020B0604030504040204" pitchFamily="34" charset="-120"/>
                </a:rPr>
                <a:t>eduroam</a:t>
              </a:r>
              <a:r>
                <a:rPr lang="en-US" altLang="zh-TW" sz="800" b="1" dirty="0" smtClean="0">
                  <a:latin typeface="微軟正黑體" panose="020B0604030504040204" pitchFamily="34" charset="-120"/>
                  <a:ea typeface="微軟正黑體" panose="020B0604030504040204" pitchFamily="34" charset="-120"/>
                </a:rPr>
                <a:t> </a:t>
              </a:r>
            </a:p>
          </p:txBody>
        </p:sp>
        <p:pic>
          <p:nvPicPr>
            <p:cNvPr id="112" name="內容版面配置區 6"/>
            <p:cNvPicPr>
              <a:picLocks noChangeAspect="1"/>
            </p:cNvPicPr>
            <p:nvPr/>
          </p:nvPicPr>
          <p:blipFill rotWithShape="1">
            <a:blip r:embed="rId4" cstate="print">
              <a:extLst>
                <a:ext uri="{28A0092B-C50C-407E-A947-70E740481C1C}">
                  <a14:useLocalDpi xmlns:a14="http://schemas.microsoft.com/office/drawing/2010/main" val="0"/>
                </a:ext>
              </a:extLst>
            </a:blip>
            <a:srcRect r="19213"/>
            <a:stretch/>
          </p:blipFill>
          <p:spPr>
            <a:xfrm>
              <a:off x="4421313" y="2827433"/>
              <a:ext cx="359690" cy="450337"/>
            </a:xfrm>
            <a:prstGeom prst="rect">
              <a:avLst/>
            </a:prstGeom>
            <a:grpFill/>
          </p:spPr>
        </p:pic>
      </p:grpSp>
      <p:sp>
        <p:nvSpPr>
          <p:cNvPr id="114" name="矩形 113"/>
          <p:cNvSpPr/>
          <p:nvPr/>
        </p:nvSpPr>
        <p:spPr>
          <a:xfrm>
            <a:off x="6980071" y="2332135"/>
            <a:ext cx="767654" cy="307777"/>
          </a:xfrm>
          <a:prstGeom prst="rect">
            <a:avLst/>
          </a:prstGeom>
        </p:spPr>
        <p:txBody>
          <a:bodyPr wrap="square">
            <a:spAutoFit/>
          </a:bodyPr>
          <a:lstStyle/>
          <a:p>
            <a:pPr marL="0" indent="0">
              <a:buNone/>
            </a:pPr>
            <a:r>
              <a:rPr lang="en-US" altLang="zh-TW" sz="1400" b="1" dirty="0" smtClean="0">
                <a:latin typeface="微軟正黑體" panose="020B0604030504040204" pitchFamily="34" charset="-120"/>
                <a:ea typeface="微軟正黑體" panose="020B0604030504040204" pitchFamily="34" charset="-120"/>
              </a:rPr>
              <a:t>APAN</a:t>
            </a:r>
            <a:endParaRPr lang="en-US" altLang="zh-TW" sz="1400" b="1" dirty="0">
              <a:latin typeface="微軟正黑體" panose="020B0604030504040204" pitchFamily="34" charset="-120"/>
              <a:ea typeface="微軟正黑體" panose="020B0604030504040204" pitchFamily="34" charset="-120"/>
            </a:endParaRPr>
          </a:p>
        </p:txBody>
      </p:sp>
      <p:cxnSp>
        <p:nvCxnSpPr>
          <p:cNvPr id="115" name="直線單箭頭接點 114"/>
          <p:cNvCxnSpPr/>
          <p:nvPr/>
        </p:nvCxnSpPr>
        <p:spPr>
          <a:xfrm>
            <a:off x="4564495" y="4235503"/>
            <a:ext cx="1731" cy="510118"/>
          </a:xfrm>
          <a:prstGeom prst="straightConnector1">
            <a:avLst/>
          </a:prstGeom>
          <a:ln w="19050">
            <a:headEnd type="arrow"/>
            <a:tailEnd type="arrow"/>
          </a:ln>
        </p:spPr>
        <p:style>
          <a:lnRef idx="2">
            <a:schemeClr val="dk1"/>
          </a:lnRef>
          <a:fillRef idx="0">
            <a:schemeClr val="dk1"/>
          </a:fillRef>
          <a:effectRef idx="1">
            <a:schemeClr val="dk1"/>
          </a:effectRef>
          <a:fontRef idx="minor">
            <a:schemeClr val="tx1"/>
          </a:fontRef>
        </p:style>
      </p:cxnSp>
      <p:cxnSp>
        <p:nvCxnSpPr>
          <p:cNvPr id="116" name="直線單箭頭接點 115"/>
          <p:cNvCxnSpPr/>
          <p:nvPr/>
        </p:nvCxnSpPr>
        <p:spPr>
          <a:xfrm flipH="1">
            <a:off x="4844992" y="3284102"/>
            <a:ext cx="315450" cy="381951"/>
          </a:xfrm>
          <a:prstGeom prst="straightConnector1">
            <a:avLst/>
          </a:prstGeom>
          <a:ln w="19050">
            <a:headEnd type="arrow"/>
            <a:tailEnd type="arrow"/>
          </a:ln>
        </p:spPr>
        <p:style>
          <a:lnRef idx="2">
            <a:schemeClr val="dk1"/>
          </a:lnRef>
          <a:fillRef idx="0">
            <a:schemeClr val="dk1"/>
          </a:fillRef>
          <a:effectRef idx="1">
            <a:schemeClr val="dk1"/>
          </a:effectRef>
          <a:fontRef idx="minor">
            <a:schemeClr val="tx1"/>
          </a:fontRef>
        </p:style>
      </p:cxnSp>
      <p:cxnSp>
        <p:nvCxnSpPr>
          <p:cNvPr id="117" name="直線單箭頭接點 116"/>
          <p:cNvCxnSpPr/>
          <p:nvPr/>
        </p:nvCxnSpPr>
        <p:spPr>
          <a:xfrm>
            <a:off x="3836040" y="3299287"/>
            <a:ext cx="436484" cy="313952"/>
          </a:xfrm>
          <a:prstGeom prst="straightConnector1">
            <a:avLst/>
          </a:prstGeom>
          <a:ln w="19050">
            <a:headEnd type="arrow"/>
            <a:tailEnd type="arrow"/>
          </a:ln>
        </p:spPr>
        <p:style>
          <a:lnRef idx="2">
            <a:schemeClr val="dk1"/>
          </a:lnRef>
          <a:fillRef idx="0">
            <a:schemeClr val="dk1"/>
          </a:fillRef>
          <a:effectRef idx="1">
            <a:schemeClr val="dk1"/>
          </a:effectRef>
          <a:fontRef idx="minor">
            <a:schemeClr val="tx1"/>
          </a:fontRef>
        </p:style>
      </p:cxnSp>
      <p:cxnSp>
        <p:nvCxnSpPr>
          <p:cNvPr id="118" name="直線單箭頭接點 117"/>
          <p:cNvCxnSpPr/>
          <p:nvPr/>
        </p:nvCxnSpPr>
        <p:spPr>
          <a:xfrm flipV="1">
            <a:off x="3761858" y="1738258"/>
            <a:ext cx="528995" cy="790085"/>
          </a:xfrm>
          <a:prstGeom prst="straightConnector1">
            <a:avLst/>
          </a:prstGeom>
          <a:ln w="19050">
            <a:headEnd type="arrow"/>
            <a:tailEnd type="arrow"/>
          </a:ln>
        </p:spPr>
        <p:style>
          <a:lnRef idx="2">
            <a:schemeClr val="dk1"/>
          </a:lnRef>
          <a:fillRef idx="0">
            <a:schemeClr val="dk1"/>
          </a:fillRef>
          <a:effectRef idx="1">
            <a:schemeClr val="dk1"/>
          </a:effectRef>
          <a:fontRef idx="minor">
            <a:schemeClr val="tx1"/>
          </a:fontRef>
        </p:style>
      </p:cxnSp>
      <p:cxnSp>
        <p:nvCxnSpPr>
          <p:cNvPr id="119" name="直線單箭頭接點 118"/>
          <p:cNvCxnSpPr/>
          <p:nvPr/>
        </p:nvCxnSpPr>
        <p:spPr>
          <a:xfrm flipH="1" flipV="1">
            <a:off x="4912281" y="1722377"/>
            <a:ext cx="414796" cy="917535"/>
          </a:xfrm>
          <a:prstGeom prst="straightConnector1">
            <a:avLst/>
          </a:prstGeom>
          <a:ln w="19050">
            <a:headEnd type="arrow"/>
            <a:tailEnd type="arrow"/>
          </a:ln>
        </p:spPr>
        <p:style>
          <a:lnRef idx="2">
            <a:schemeClr val="dk1"/>
          </a:lnRef>
          <a:fillRef idx="0">
            <a:schemeClr val="dk1"/>
          </a:fillRef>
          <a:effectRef idx="1">
            <a:schemeClr val="dk1"/>
          </a:effectRef>
          <a:fontRef idx="minor">
            <a:schemeClr val="tx1"/>
          </a:fontRef>
        </p:style>
      </p:cxnSp>
      <p:grpSp>
        <p:nvGrpSpPr>
          <p:cNvPr id="120" name="群組 119"/>
          <p:cNvGrpSpPr/>
          <p:nvPr/>
        </p:nvGrpSpPr>
        <p:grpSpPr>
          <a:xfrm>
            <a:off x="2866351" y="1073893"/>
            <a:ext cx="1069666" cy="948586"/>
            <a:chOff x="4059392" y="2658518"/>
            <a:chExt cx="1069666" cy="948586"/>
          </a:xfrm>
          <a:solidFill>
            <a:srgbClr val="00B0F0"/>
          </a:solidFill>
        </p:grpSpPr>
        <p:sp>
          <p:nvSpPr>
            <p:cNvPr id="121" name="橢圓 120"/>
            <p:cNvSpPr/>
            <p:nvPr/>
          </p:nvSpPr>
          <p:spPr bwMode="auto">
            <a:xfrm>
              <a:off x="4059392" y="2658518"/>
              <a:ext cx="1069666" cy="948586"/>
            </a:xfrm>
            <a:prstGeom prst="ellipse">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sp>
          <p:nvSpPr>
            <p:cNvPr id="122" name="文字方塊 121"/>
            <p:cNvSpPr txBox="1"/>
            <p:nvPr/>
          </p:nvSpPr>
          <p:spPr>
            <a:xfrm>
              <a:off x="4232137" y="3252576"/>
              <a:ext cx="686406" cy="338554"/>
            </a:xfrm>
            <a:prstGeom prst="rect">
              <a:avLst/>
            </a:prstGeom>
            <a:noFill/>
          </p:spPr>
          <p:txBody>
            <a:bodyPr wrap="none" rtlCol="0">
              <a:spAutoFit/>
            </a:bodyPr>
            <a:lstStyle/>
            <a:p>
              <a:pPr algn="ctr"/>
              <a:r>
                <a:rPr lang="en-US" altLang="zh-TW" sz="800" b="1" dirty="0" smtClean="0">
                  <a:latin typeface="微軟正黑體" panose="020B0604030504040204" pitchFamily="34" charset="-120"/>
                  <a:ea typeface="微軟正黑體" panose="020B0604030504040204" pitchFamily="34" charset="-120"/>
                </a:rPr>
                <a:t>TOP Level</a:t>
              </a:r>
              <a:br>
                <a:rPr lang="en-US" altLang="zh-TW" sz="800" b="1" dirty="0" smtClean="0">
                  <a:latin typeface="微軟正黑體" panose="020B0604030504040204" pitchFamily="34" charset="-120"/>
                  <a:ea typeface="微軟正黑體" panose="020B0604030504040204" pitchFamily="34" charset="-120"/>
                </a:rPr>
              </a:br>
              <a:r>
                <a:rPr lang="en-US" altLang="zh-TW" sz="800" b="1" dirty="0" smtClean="0">
                  <a:latin typeface="微軟正黑體" panose="020B0604030504040204" pitchFamily="34" charset="-120"/>
                  <a:ea typeface="微軟正黑體" panose="020B0604030504040204" pitchFamily="34" charset="-120"/>
                </a:rPr>
                <a:t> </a:t>
              </a:r>
              <a:r>
                <a:rPr lang="en-US" altLang="zh-TW" sz="800" b="1" dirty="0" err="1" smtClean="0">
                  <a:latin typeface="微軟正黑體" panose="020B0604030504040204" pitchFamily="34" charset="-120"/>
                  <a:ea typeface="微軟正黑體" panose="020B0604030504040204" pitchFamily="34" charset="-120"/>
                </a:rPr>
                <a:t>eduroam</a:t>
              </a:r>
              <a:r>
                <a:rPr lang="en-US" altLang="zh-TW" sz="800" b="1" dirty="0" smtClean="0">
                  <a:latin typeface="微軟正黑體" panose="020B0604030504040204" pitchFamily="34" charset="-120"/>
                  <a:ea typeface="微軟正黑體" panose="020B0604030504040204" pitchFamily="34" charset="-120"/>
                </a:rPr>
                <a:t> </a:t>
              </a:r>
            </a:p>
          </p:txBody>
        </p:sp>
        <p:pic>
          <p:nvPicPr>
            <p:cNvPr id="125" name="內容版面配置區 6"/>
            <p:cNvPicPr>
              <a:picLocks noChangeAspect="1"/>
            </p:cNvPicPr>
            <p:nvPr/>
          </p:nvPicPr>
          <p:blipFill rotWithShape="1">
            <a:blip r:embed="rId4" cstate="print">
              <a:extLst>
                <a:ext uri="{28A0092B-C50C-407E-A947-70E740481C1C}">
                  <a14:useLocalDpi xmlns:a14="http://schemas.microsoft.com/office/drawing/2010/main" val="0"/>
                </a:ext>
              </a:extLst>
            </a:blip>
            <a:srcRect r="19213"/>
            <a:stretch/>
          </p:blipFill>
          <p:spPr>
            <a:xfrm>
              <a:off x="4383214" y="2841453"/>
              <a:ext cx="359690" cy="450337"/>
            </a:xfrm>
            <a:prstGeom prst="rect">
              <a:avLst/>
            </a:prstGeom>
            <a:grpFill/>
          </p:spPr>
        </p:pic>
      </p:grpSp>
      <p:grpSp>
        <p:nvGrpSpPr>
          <p:cNvPr id="126" name="群組 125"/>
          <p:cNvGrpSpPr/>
          <p:nvPr/>
        </p:nvGrpSpPr>
        <p:grpSpPr>
          <a:xfrm>
            <a:off x="5241720" y="1090067"/>
            <a:ext cx="1069666" cy="948586"/>
            <a:chOff x="4059392" y="2658518"/>
            <a:chExt cx="1069666" cy="948586"/>
          </a:xfrm>
          <a:solidFill>
            <a:srgbClr val="00B0F0"/>
          </a:solidFill>
        </p:grpSpPr>
        <p:sp>
          <p:nvSpPr>
            <p:cNvPr id="127" name="橢圓 126"/>
            <p:cNvSpPr/>
            <p:nvPr/>
          </p:nvSpPr>
          <p:spPr bwMode="auto">
            <a:xfrm>
              <a:off x="4059392" y="2658518"/>
              <a:ext cx="1069666" cy="948586"/>
            </a:xfrm>
            <a:prstGeom prst="ellipse">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sp>
          <p:nvSpPr>
            <p:cNvPr id="128" name="文字方塊 127"/>
            <p:cNvSpPr txBox="1"/>
            <p:nvPr/>
          </p:nvSpPr>
          <p:spPr>
            <a:xfrm>
              <a:off x="4232137" y="3252576"/>
              <a:ext cx="686406" cy="338554"/>
            </a:xfrm>
            <a:prstGeom prst="rect">
              <a:avLst/>
            </a:prstGeom>
            <a:noFill/>
          </p:spPr>
          <p:txBody>
            <a:bodyPr wrap="none" rtlCol="0">
              <a:spAutoFit/>
            </a:bodyPr>
            <a:lstStyle/>
            <a:p>
              <a:pPr algn="ctr"/>
              <a:r>
                <a:rPr lang="en-US" altLang="zh-TW" sz="800" b="1" dirty="0" smtClean="0">
                  <a:latin typeface="微軟正黑體" panose="020B0604030504040204" pitchFamily="34" charset="-120"/>
                  <a:ea typeface="微軟正黑體" panose="020B0604030504040204" pitchFamily="34" charset="-120"/>
                </a:rPr>
                <a:t>Top Level</a:t>
              </a:r>
              <a:br>
                <a:rPr lang="en-US" altLang="zh-TW" sz="800" b="1" dirty="0" smtClean="0">
                  <a:latin typeface="微軟正黑體" panose="020B0604030504040204" pitchFamily="34" charset="-120"/>
                  <a:ea typeface="微軟正黑體" panose="020B0604030504040204" pitchFamily="34" charset="-120"/>
                </a:rPr>
              </a:br>
              <a:r>
                <a:rPr lang="en-US" altLang="zh-TW" sz="800" b="1" dirty="0" smtClean="0">
                  <a:latin typeface="微軟正黑體" panose="020B0604030504040204" pitchFamily="34" charset="-120"/>
                  <a:ea typeface="微軟正黑體" panose="020B0604030504040204" pitchFamily="34" charset="-120"/>
                </a:rPr>
                <a:t> </a:t>
              </a:r>
              <a:r>
                <a:rPr lang="en-US" altLang="zh-TW" sz="800" b="1" dirty="0" err="1" smtClean="0">
                  <a:latin typeface="微軟正黑體" panose="020B0604030504040204" pitchFamily="34" charset="-120"/>
                  <a:ea typeface="微軟正黑體" panose="020B0604030504040204" pitchFamily="34" charset="-120"/>
                </a:rPr>
                <a:t>eduroam</a:t>
              </a:r>
              <a:r>
                <a:rPr lang="en-US" altLang="zh-TW" sz="800" b="1" dirty="0" smtClean="0">
                  <a:latin typeface="微軟正黑體" panose="020B0604030504040204" pitchFamily="34" charset="-120"/>
                  <a:ea typeface="微軟正黑體" panose="020B0604030504040204" pitchFamily="34" charset="-120"/>
                </a:rPr>
                <a:t> </a:t>
              </a:r>
            </a:p>
          </p:txBody>
        </p:sp>
        <p:pic>
          <p:nvPicPr>
            <p:cNvPr id="131" name="內容版面配置區 6"/>
            <p:cNvPicPr>
              <a:picLocks noChangeAspect="1"/>
            </p:cNvPicPr>
            <p:nvPr/>
          </p:nvPicPr>
          <p:blipFill rotWithShape="1">
            <a:blip r:embed="rId4" cstate="print">
              <a:extLst>
                <a:ext uri="{28A0092B-C50C-407E-A947-70E740481C1C}">
                  <a14:useLocalDpi xmlns:a14="http://schemas.microsoft.com/office/drawing/2010/main" val="0"/>
                </a:ext>
              </a:extLst>
            </a:blip>
            <a:srcRect r="19213"/>
            <a:stretch/>
          </p:blipFill>
          <p:spPr>
            <a:xfrm>
              <a:off x="4463492" y="2820874"/>
              <a:ext cx="359690" cy="450337"/>
            </a:xfrm>
            <a:prstGeom prst="rect">
              <a:avLst/>
            </a:prstGeom>
            <a:grpFill/>
          </p:spPr>
        </p:pic>
      </p:grpSp>
      <p:cxnSp>
        <p:nvCxnSpPr>
          <p:cNvPr id="132" name="直線單箭頭接點 131"/>
          <p:cNvCxnSpPr/>
          <p:nvPr/>
        </p:nvCxnSpPr>
        <p:spPr>
          <a:xfrm flipH="1" flipV="1">
            <a:off x="4989608" y="1516780"/>
            <a:ext cx="450598" cy="3332"/>
          </a:xfrm>
          <a:prstGeom prst="straightConnector1">
            <a:avLst/>
          </a:prstGeom>
          <a:ln w="19050">
            <a:headEnd type="arrow"/>
            <a:tailEnd type="arrow"/>
          </a:ln>
        </p:spPr>
        <p:style>
          <a:lnRef idx="2">
            <a:schemeClr val="dk1"/>
          </a:lnRef>
          <a:fillRef idx="0">
            <a:schemeClr val="dk1"/>
          </a:fillRef>
          <a:effectRef idx="1">
            <a:schemeClr val="dk1"/>
          </a:effectRef>
          <a:fontRef idx="minor">
            <a:schemeClr val="tx1"/>
          </a:fontRef>
        </p:style>
      </p:cxnSp>
      <p:cxnSp>
        <p:nvCxnSpPr>
          <p:cNvPr id="133" name="直線單箭頭接點 132"/>
          <p:cNvCxnSpPr/>
          <p:nvPr/>
        </p:nvCxnSpPr>
        <p:spPr>
          <a:xfrm flipH="1" flipV="1">
            <a:off x="3739459" y="1457361"/>
            <a:ext cx="450598" cy="3332"/>
          </a:xfrm>
          <a:prstGeom prst="straightConnector1">
            <a:avLst/>
          </a:prstGeom>
          <a:ln w="19050">
            <a:headEnd type="arrow"/>
            <a:tailEnd type="arrow"/>
          </a:ln>
        </p:spPr>
        <p:style>
          <a:lnRef idx="2">
            <a:schemeClr val="dk1"/>
          </a:lnRef>
          <a:fillRef idx="0">
            <a:schemeClr val="dk1"/>
          </a:fillRef>
          <a:effectRef idx="1">
            <a:schemeClr val="dk1"/>
          </a:effectRef>
          <a:fontRef idx="minor">
            <a:schemeClr val="tx1"/>
          </a:fontRef>
        </p:style>
      </p:cxnSp>
      <p:sp>
        <p:nvSpPr>
          <p:cNvPr id="135" name="橢圓 134"/>
          <p:cNvSpPr/>
          <p:nvPr/>
        </p:nvSpPr>
        <p:spPr bwMode="auto">
          <a:xfrm>
            <a:off x="5248962" y="3419131"/>
            <a:ext cx="1069666" cy="948586"/>
          </a:xfrm>
          <a:prstGeom prst="ellipse">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sp>
        <p:nvSpPr>
          <p:cNvPr id="136" name="文字方塊 135"/>
          <p:cNvSpPr txBox="1"/>
          <p:nvPr/>
        </p:nvSpPr>
        <p:spPr>
          <a:xfrm>
            <a:off x="5366404" y="4013189"/>
            <a:ext cx="797014" cy="215444"/>
          </a:xfrm>
          <a:prstGeom prst="rect">
            <a:avLst/>
          </a:prstGeom>
          <a:noFill/>
        </p:spPr>
        <p:txBody>
          <a:bodyPr wrap="none" rtlCol="0">
            <a:spAutoFit/>
          </a:bodyPr>
          <a:lstStyle/>
          <a:p>
            <a:pPr algn="ctr"/>
            <a:r>
              <a:rPr lang="en-US" altLang="zh-TW" sz="800" b="1" dirty="0" err="1" smtClean="0">
                <a:latin typeface="微軟正黑體" panose="020B0604030504040204" pitchFamily="34" charset="-120"/>
                <a:ea typeface="微軟正黑體" panose="020B0604030504040204" pitchFamily="34" charset="-120"/>
              </a:rPr>
              <a:t>eduroam</a:t>
            </a:r>
            <a:r>
              <a:rPr lang="en-US" altLang="zh-TW" sz="800" b="1" dirty="0" smtClean="0">
                <a:latin typeface="微軟正黑體" panose="020B0604030504040204" pitchFamily="34" charset="-120"/>
                <a:ea typeface="微軟正黑體" panose="020B0604030504040204" pitchFamily="34" charset="-120"/>
              </a:rPr>
              <a:t> KR</a:t>
            </a:r>
          </a:p>
        </p:txBody>
      </p:sp>
      <p:pic>
        <p:nvPicPr>
          <p:cNvPr id="137" name="內容版面配置區 6"/>
          <p:cNvPicPr>
            <a:picLocks noChangeAspect="1"/>
          </p:cNvPicPr>
          <p:nvPr/>
        </p:nvPicPr>
        <p:blipFill rotWithShape="1">
          <a:blip r:embed="rId4" cstate="print">
            <a:extLst>
              <a:ext uri="{28A0092B-C50C-407E-A947-70E740481C1C}">
                <a14:useLocalDpi xmlns:a14="http://schemas.microsoft.com/office/drawing/2010/main" val="0"/>
              </a:ext>
            </a:extLst>
          </a:blip>
          <a:srcRect r="19213"/>
          <a:stretch/>
        </p:blipFill>
        <p:spPr>
          <a:xfrm>
            <a:off x="5616082" y="3588769"/>
            <a:ext cx="359690" cy="450337"/>
          </a:xfrm>
          <a:prstGeom prst="rect">
            <a:avLst/>
          </a:prstGeom>
          <a:solidFill>
            <a:srgbClr val="00B050"/>
          </a:solidFill>
        </p:spPr>
      </p:pic>
      <p:sp>
        <p:nvSpPr>
          <p:cNvPr id="138" name="橢圓 137"/>
          <p:cNvSpPr/>
          <p:nvPr/>
        </p:nvSpPr>
        <p:spPr bwMode="auto">
          <a:xfrm>
            <a:off x="6498816" y="3417789"/>
            <a:ext cx="1069666" cy="948586"/>
          </a:xfrm>
          <a:prstGeom prst="ellipse">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sp>
        <p:nvSpPr>
          <p:cNvPr id="139" name="文字方塊 138"/>
          <p:cNvSpPr txBox="1"/>
          <p:nvPr/>
        </p:nvSpPr>
        <p:spPr>
          <a:xfrm>
            <a:off x="6630685" y="4011847"/>
            <a:ext cx="768159" cy="215444"/>
          </a:xfrm>
          <a:prstGeom prst="rect">
            <a:avLst/>
          </a:prstGeom>
          <a:noFill/>
        </p:spPr>
        <p:txBody>
          <a:bodyPr wrap="none" rtlCol="0">
            <a:spAutoFit/>
          </a:bodyPr>
          <a:lstStyle/>
          <a:p>
            <a:pPr algn="ctr"/>
            <a:r>
              <a:rPr lang="en-US" altLang="zh-TW" sz="800" b="1" dirty="0" err="1" smtClean="0">
                <a:latin typeface="微軟正黑體" panose="020B0604030504040204" pitchFamily="34" charset="-120"/>
                <a:ea typeface="微軟正黑體" panose="020B0604030504040204" pitchFamily="34" charset="-120"/>
              </a:rPr>
              <a:t>eduroam</a:t>
            </a:r>
            <a:r>
              <a:rPr lang="en-US" altLang="zh-TW" sz="800" b="1" dirty="0" smtClean="0">
                <a:latin typeface="微軟正黑體" panose="020B0604030504040204" pitchFamily="34" charset="-120"/>
                <a:ea typeface="微軟正黑體" panose="020B0604030504040204" pitchFamily="34" charset="-120"/>
              </a:rPr>
              <a:t> JP</a:t>
            </a:r>
          </a:p>
        </p:txBody>
      </p:sp>
      <p:pic>
        <p:nvPicPr>
          <p:cNvPr id="140" name="內容版面配置區 6"/>
          <p:cNvPicPr>
            <a:picLocks noChangeAspect="1"/>
          </p:cNvPicPr>
          <p:nvPr/>
        </p:nvPicPr>
        <p:blipFill rotWithShape="1">
          <a:blip r:embed="rId4" cstate="print">
            <a:extLst>
              <a:ext uri="{28A0092B-C50C-407E-A947-70E740481C1C}">
                <a14:useLocalDpi xmlns:a14="http://schemas.microsoft.com/office/drawing/2010/main" val="0"/>
              </a:ext>
            </a:extLst>
          </a:blip>
          <a:srcRect r="19213"/>
          <a:stretch/>
        </p:blipFill>
        <p:spPr>
          <a:xfrm>
            <a:off x="6865936" y="3587427"/>
            <a:ext cx="359690" cy="450337"/>
          </a:xfrm>
          <a:prstGeom prst="rect">
            <a:avLst/>
          </a:prstGeom>
          <a:solidFill>
            <a:srgbClr val="00B050"/>
          </a:solidFill>
        </p:spPr>
      </p:pic>
      <p:sp>
        <p:nvSpPr>
          <p:cNvPr id="141" name="橢圓 140"/>
          <p:cNvSpPr/>
          <p:nvPr/>
        </p:nvSpPr>
        <p:spPr bwMode="auto">
          <a:xfrm>
            <a:off x="2695903" y="3417401"/>
            <a:ext cx="1069666" cy="948586"/>
          </a:xfrm>
          <a:prstGeom prst="ellipse">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sp>
        <p:nvSpPr>
          <p:cNvPr id="142" name="文字方塊 141"/>
          <p:cNvSpPr txBox="1"/>
          <p:nvPr/>
        </p:nvSpPr>
        <p:spPr>
          <a:xfrm>
            <a:off x="2810940" y="4011459"/>
            <a:ext cx="801823" cy="215444"/>
          </a:xfrm>
          <a:prstGeom prst="rect">
            <a:avLst/>
          </a:prstGeom>
          <a:noFill/>
        </p:spPr>
        <p:txBody>
          <a:bodyPr wrap="none" rtlCol="0">
            <a:spAutoFit/>
          </a:bodyPr>
          <a:lstStyle/>
          <a:p>
            <a:pPr algn="ctr"/>
            <a:r>
              <a:rPr lang="en-US" altLang="zh-TW" sz="800" b="1" dirty="0" err="1" smtClean="0">
                <a:latin typeface="微軟正黑體" panose="020B0604030504040204" pitchFamily="34" charset="-120"/>
                <a:ea typeface="微軟正黑體" panose="020B0604030504040204" pitchFamily="34" charset="-120"/>
              </a:rPr>
              <a:t>eduroam</a:t>
            </a:r>
            <a:r>
              <a:rPr lang="en-US" altLang="zh-TW" sz="800" b="1" dirty="0" smtClean="0">
                <a:latin typeface="微軟正黑體" panose="020B0604030504040204" pitchFamily="34" charset="-120"/>
                <a:ea typeface="微軟正黑體" panose="020B0604030504040204" pitchFamily="34" charset="-120"/>
              </a:rPr>
              <a:t> TH</a:t>
            </a:r>
          </a:p>
        </p:txBody>
      </p:sp>
      <p:pic>
        <p:nvPicPr>
          <p:cNvPr id="143" name="內容版面配置區 6"/>
          <p:cNvPicPr>
            <a:picLocks noChangeAspect="1"/>
          </p:cNvPicPr>
          <p:nvPr/>
        </p:nvPicPr>
        <p:blipFill rotWithShape="1">
          <a:blip r:embed="rId4" cstate="print">
            <a:extLst>
              <a:ext uri="{28A0092B-C50C-407E-A947-70E740481C1C}">
                <a14:useLocalDpi xmlns:a14="http://schemas.microsoft.com/office/drawing/2010/main" val="0"/>
              </a:ext>
            </a:extLst>
          </a:blip>
          <a:srcRect r="19213"/>
          <a:stretch/>
        </p:blipFill>
        <p:spPr>
          <a:xfrm>
            <a:off x="3063023" y="3587039"/>
            <a:ext cx="359690" cy="450337"/>
          </a:xfrm>
          <a:prstGeom prst="rect">
            <a:avLst/>
          </a:prstGeom>
          <a:solidFill>
            <a:srgbClr val="00B050"/>
          </a:solidFill>
        </p:spPr>
      </p:pic>
      <p:sp>
        <p:nvSpPr>
          <p:cNvPr id="144" name="橢圓 143"/>
          <p:cNvSpPr/>
          <p:nvPr/>
        </p:nvSpPr>
        <p:spPr bwMode="auto">
          <a:xfrm>
            <a:off x="1501979" y="3409017"/>
            <a:ext cx="1069666" cy="948586"/>
          </a:xfrm>
          <a:prstGeom prst="ellipse">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sp>
        <p:nvSpPr>
          <p:cNvPr id="145" name="文字方塊 144"/>
          <p:cNvSpPr txBox="1"/>
          <p:nvPr/>
        </p:nvSpPr>
        <p:spPr>
          <a:xfrm>
            <a:off x="1602588" y="4003075"/>
            <a:ext cx="830677" cy="215444"/>
          </a:xfrm>
          <a:prstGeom prst="rect">
            <a:avLst/>
          </a:prstGeom>
          <a:noFill/>
        </p:spPr>
        <p:txBody>
          <a:bodyPr wrap="none" rtlCol="0">
            <a:spAutoFit/>
          </a:bodyPr>
          <a:lstStyle/>
          <a:p>
            <a:pPr algn="ctr"/>
            <a:r>
              <a:rPr lang="en-US" altLang="zh-TW" sz="800" b="1" dirty="0" err="1" smtClean="0">
                <a:latin typeface="微軟正黑體" panose="020B0604030504040204" pitchFamily="34" charset="-120"/>
                <a:ea typeface="微軟正黑體" panose="020B0604030504040204" pitchFamily="34" charset="-120"/>
              </a:rPr>
              <a:t>eduroam</a:t>
            </a:r>
            <a:r>
              <a:rPr lang="en-US" altLang="zh-TW" sz="800" b="1" dirty="0" smtClean="0">
                <a:latin typeface="微軟正黑體" panose="020B0604030504040204" pitchFamily="34" charset="-120"/>
                <a:ea typeface="微軟正黑體" panose="020B0604030504040204" pitchFamily="34" charset="-120"/>
              </a:rPr>
              <a:t> PH </a:t>
            </a:r>
          </a:p>
        </p:txBody>
      </p:sp>
      <p:pic>
        <p:nvPicPr>
          <p:cNvPr id="146" name="內容版面配置區 6"/>
          <p:cNvPicPr>
            <a:picLocks noChangeAspect="1"/>
          </p:cNvPicPr>
          <p:nvPr/>
        </p:nvPicPr>
        <p:blipFill rotWithShape="1">
          <a:blip r:embed="rId4" cstate="print">
            <a:extLst>
              <a:ext uri="{28A0092B-C50C-407E-A947-70E740481C1C}">
                <a14:useLocalDpi xmlns:a14="http://schemas.microsoft.com/office/drawing/2010/main" val="0"/>
              </a:ext>
            </a:extLst>
          </a:blip>
          <a:srcRect r="19213"/>
          <a:stretch/>
        </p:blipFill>
        <p:spPr>
          <a:xfrm>
            <a:off x="1869099" y="3578655"/>
            <a:ext cx="359690" cy="450337"/>
          </a:xfrm>
          <a:prstGeom prst="rect">
            <a:avLst/>
          </a:prstGeom>
          <a:solidFill>
            <a:srgbClr val="00B050"/>
          </a:solidFill>
        </p:spPr>
      </p:pic>
      <p:sp>
        <p:nvSpPr>
          <p:cNvPr id="162" name="矩形 161"/>
          <p:cNvSpPr/>
          <p:nvPr/>
        </p:nvSpPr>
        <p:spPr>
          <a:xfrm>
            <a:off x="7568482" y="1001429"/>
            <a:ext cx="981843" cy="307777"/>
          </a:xfrm>
          <a:prstGeom prst="rect">
            <a:avLst/>
          </a:prstGeom>
        </p:spPr>
        <p:txBody>
          <a:bodyPr wrap="square">
            <a:spAutoFit/>
          </a:bodyPr>
          <a:lstStyle/>
          <a:p>
            <a:pPr marL="0" indent="0">
              <a:buNone/>
            </a:pPr>
            <a:r>
              <a:rPr lang="en-US" altLang="zh-TW" sz="1400" b="1" dirty="0" err="1" smtClean="0">
                <a:latin typeface="微軟正黑體" panose="020B0604030504040204" pitchFamily="34" charset="-120"/>
                <a:ea typeface="微軟正黑體" panose="020B0604030504040204" pitchFamily="34" charset="-120"/>
              </a:rPr>
              <a:t>eduroam</a:t>
            </a:r>
            <a:endParaRPr lang="en-US" altLang="zh-TW" sz="1400" b="1" dirty="0">
              <a:latin typeface="微軟正黑體" panose="020B0604030504040204" pitchFamily="34" charset="-120"/>
              <a:ea typeface="微軟正黑體" panose="020B0604030504040204" pitchFamily="34" charset="-120"/>
            </a:endParaRPr>
          </a:p>
        </p:txBody>
      </p:sp>
      <p:cxnSp>
        <p:nvCxnSpPr>
          <p:cNvPr id="163" name="直線單箭頭接點 162"/>
          <p:cNvCxnSpPr/>
          <p:nvPr/>
        </p:nvCxnSpPr>
        <p:spPr>
          <a:xfrm>
            <a:off x="4006178" y="3161924"/>
            <a:ext cx="1573460" cy="578593"/>
          </a:xfrm>
          <a:prstGeom prst="straightConnector1">
            <a:avLst/>
          </a:prstGeom>
          <a:ln w="19050">
            <a:headEnd type="arrow"/>
            <a:tailEnd type="arrow"/>
          </a:ln>
        </p:spPr>
        <p:style>
          <a:lnRef idx="2">
            <a:schemeClr val="dk1"/>
          </a:lnRef>
          <a:fillRef idx="0">
            <a:schemeClr val="dk1"/>
          </a:fillRef>
          <a:effectRef idx="1">
            <a:schemeClr val="dk1"/>
          </a:effectRef>
          <a:fontRef idx="minor">
            <a:schemeClr val="tx1"/>
          </a:fontRef>
        </p:style>
      </p:cxnSp>
      <p:cxnSp>
        <p:nvCxnSpPr>
          <p:cNvPr id="164" name="直線單箭頭接點 163"/>
          <p:cNvCxnSpPr/>
          <p:nvPr/>
        </p:nvCxnSpPr>
        <p:spPr>
          <a:xfrm>
            <a:off x="4119930" y="3063911"/>
            <a:ext cx="2684318" cy="501479"/>
          </a:xfrm>
          <a:prstGeom prst="straightConnector1">
            <a:avLst/>
          </a:prstGeom>
          <a:ln w="19050">
            <a:headEnd type="arrow"/>
            <a:tailEnd type="arrow"/>
          </a:ln>
        </p:spPr>
        <p:style>
          <a:lnRef idx="2">
            <a:schemeClr val="dk1"/>
          </a:lnRef>
          <a:fillRef idx="0">
            <a:schemeClr val="dk1"/>
          </a:fillRef>
          <a:effectRef idx="1">
            <a:schemeClr val="dk1"/>
          </a:effectRef>
          <a:fontRef idx="minor">
            <a:schemeClr val="tx1"/>
          </a:fontRef>
        </p:style>
      </p:cxnSp>
      <p:cxnSp>
        <p:nvCxnSpPr>
          <p:cNvPr id="165" name="直線單箭頭接點 164"/>
          <p:cNvCxnSpPr/>
          <p:nvPr/>
        </p:nvCxnSpPr>
        <p:spPr>
          <a:xfrm flipH="1">
            <a:off x="3520422" y="3265035"/>
            <a:ext cx="1564134" cy="530611"/>
          </a:xfrm>
          <a:prstGeom prst="straightConnector1">
            <a:avLst/>
          </a:prstGeom>
          <a:ln w="19050">
            <a:headEnd type="arrow"/>
            <a:tailEnd type="arrow"/>
          </a:ln>
        </p:spPr>
        <p:style>
          <a:lnRef idx="2">
            <a:schemeClr val="dk1"/>
          </a:lnRef>
          <a:fillRef idx="0">
            <a:schemeClr val="dk1"/>
          </a:fillRef>
          <a:effectRef idx="1">
            <a:schemeClr val="dk1"/>
          </a:effectRef>
          <a:fontRef idx="minor">
            <a:schemeClr val="tx1"/>
          </a:fontRef>
        </p:style>
      </p:cxnSp>
      <p:cxnSp>
        <p:nvCxnSpPr>
          <p:cNvPr id="166" name="直線單箭頭接點 165"/>
          <p:cNvCxnSpPr/>
          <p:nvPr/>
        </p:nvCxnSpPr>
        <p:spPr>
          <a:xfrm flipH="1">
            <a:off x="2346589" y="3172251"/>
            <a:ext cx="2612756" cy="564877"/>
          </a:xfrm>
          <a:prstGeom prst="straightConnector1">
            <a:avLst/>
          </a:prstGeom>
          <a:ln w="19050">
            <a:headEnd type="arrow"/>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0554414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漫遊中心簡介</a:t>
            </a:r>
          </a:p>
        </p:txBody>
      </p:sp>
      <p:sp>
        <p:nvSpPr>
          <p:cNvPr id="5" name="內容版面配置區 4"/>
          <p:cNvSpPr>
            <a:spLocks noGrp="1"/>
          </p:cNvSpPr>
          <p:nvPr>
            <p:ph idx="1"/>
          </p:nvPr>
        </p:nvSpPr>
        <p:spPr>
          <a:xfrm>
            <a:off x="323528" y="1295952"/>
            <a:ext cx="8640960" cy="5596731"/>
          </a:xfrm>
        </p:spPr>
        <p:txBody>
          <a:bodyPr>
            <a:normAutofit/>
          </a:bodyPr>
          <a:lstStyle/>
          <a:p>
            <a:pPr marL="0" indent="0">
              <a:buNone/>
            </a:pPr>
            <a:endParaRPr lang="en-US" altLang="zh-TW" sz="1200" kern="1200" dirty="0" smtClean="0">
              <a:solidFill>
                <a:schemeClr val="accent2">
                  <a:lumMod val="50000"/>
                </a:schemeClr>
              </a:solidFill>
              <a:latin typeface="微軟正黑體" panose="020B0604030504040204" pitchFamily="34" charset="-120"/>
              <a:ea typeface="微軟正黑體" panose="020B0604030504040204" pitchFamily="34" charset="-120"/>
            </a:endParaRPr>
          </a:p>
          <a:p>
            <a:pPr>
              <a:buFont typeface="Wingdings" panose="05000000000000000000" pitchFamily="2" charset="2"/>
              <a:buChar char="l"/>
            </a:pPr>
            <a:r>
              <a:rPr lang="zh-TW" altLang="en-US" sz="1900" b="1" dirty="0" smtClean="0">
                <a:latin typeface="微軟正黑體" panose="020B0604030504040204" pitchFamily="34" charset="-120"/>
                <a:ea typeface="微軟正黑體" panose="020B0604030504040204" pitchFamily="34" charset="-120"/>
              </a:rPr>
              <a:t>填寫無線</a:t>
            </a:r>
            <a:r>
              <a:rPr lang="zh-TW" altLang="en-US" sz="1900" b="1" dirty="0">
                <a:latin typeface="微軟正黑體" panose="020B0604030504040204" pitchFamily="34" charset="-120"/>
                <a:ea typeface="微軟正黑體" panose="020B0604030504040204" pitchFamily="34" charset="-120"/>
              </a:rPr>
              <a:t>漫遊中心提出</a:t>
            </a:r>
            <a:r>
              <a:rPr lang="zh-TW" altLang="en-US" sz="1900" b="1" dirty="0" smtClean="0">
                <a:latin typeface="微軟正黑體" panose="020B0604030504040204" pitchFamily="34" charset="-120"/>
                <a:ea typeface="微軟正黑體" panose="020B0604030504040204" pitchFamily="34" charset="-120"/>
                <a:hlinkClick r:id="rId3"/>
              </a:rPr>
              <a:t>申請表格</a:t>
            </a:r>
            <a:endParaRPr lang="en-US" altLang="zh-TW" sz="1900" b="1" dirty="0" smtClean="0">
              <a:latin typeface="微軟正黑體" panose="020B0604030504040204" pitchFamily="34" charset="-120"/>
              <a:ea typeface="微軟正黑體" panose="020B0604030504040204" pitchFamily="34" charset="-120"/>
            </a:endParaRPr>
          </a:p>
          <a:p>
            <a:pPr>
              <a:buFont typeface="Wingdings" panose="05000000000000000000" pitchFamily="2" charset="2"/>
              <a:buChar char="l"/>
            </a:pPr>
            <a:r>
              <a:rPr lang="zh-TW" altLang="en-US" sz="1900" b="1" dirty="0" smtClean="0">
                <a:latin typeface="微軟正黑體" panose="020B0604030504040204" pitchFamily="34" charset="-120"/>
                <a:ea typeface="微軟正黑體" panose="020B0604030504040204" pitchFamily="34" charset="-120"/>
              </a:rPr>
              <a:t>設</a:t>
            </a:r>
            <a:r>
              <a:rPr lang="zh-TW" altLang="en-US" sz="1900" b="1" dirty="0">
                <a:latin typeface="微軟正黑體" panose="020B0604030504040204" pitchFamily="34" charset="-120"/>
                <a:ea typeface="微軟正黑體" panose="020B0604030504040204" pitchFamily="34" charset="-120"/>
              </a:rPr>
              <a:t>定</a:t>
            </a:r>
            <a:r>
              <a:rPr lang="zh-TW" altLang="en-US" sz="1900" b="1" dirty="0" smtClean="0">
                <a:latin typeface="微軟正黑體" panose="020B0604030504040204" pitchFamily="34" charset="-120"/>
                <a:ea typeface="微軟正黑體" panose="020B0604030504040204" pitchFamily="34" charset="-120"/>
              </a:rPr>
              <a:t>無線控制器</a:t>
            </a:r>
            <a:endParaRPr lang="en-US" altLang="zh-TW" sz="1900" b="1" dirty="0" smtClean="0">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zh-TW" altLang="en-US" sz="1800" dirty="0">
                <a:latin typeface="微軟正黑體" panose="020B0604030504040204" pitchFamily="34" charset="-120"/>
                <a:ea typeface="微軟正黑體" panose="020B0604030504040204" pitchFamily="34" charset="-120"/>
              </a:rPr>
              <a:t>無線</a:t>
            </a:r>
            <a:r>
              <a:rPr lang="zh-TW" altLang="en-US" sz="1800" dirty="0" smtClean="0">
                <a:latin typeface="微軟正黑體" panose="020B0604030504040204" pitchFamily="34" charset="-120"/>
                <a:ea typeface="微軟正黑體" panose="020B0604030504040204" pitchFamily="34" charset="-120"/>
              </a:rPr>
              <a:t>控制器設定需</a:t>
            </a:r>
            <a:r>
              <a:rPr lang="zh-TW" altLang="en-US" sz="1800" dirty="0">
                <a:latin typeface="微軟正黑體" panose="020B0604030504040204" pitchFamily="34" charset="-120"/>
                <a:ea typeface="微軟正黑體" panose="020B0604030504040204" pitchFamily="34" charset="-120"/>
              </a:rPr>
              <a:t>求</a:t>
            </a:r>
            <a:endParaRPr lang="en-US" altLang="zh-TW" sz="1800" dirty="0">
              <a:latin typeface="微軟正黑體" panose="020B0604030504040204" pitchFamily="34" charset="-120"/>
              <a:ea typeface="微軟正黑體" panose="020B0604030504040204" pitchFamily="34" charset="-120"/>
            </a:endParaRPr>
          </a:p>
          <a:p>
            <a:pPr lvl="2">
              <a:buFont typeface="Wingdings" panose="05000000000000000000" pitchFamily="2" charset="2"/>
              <a:buChar char="ü"/>
            </a:pPr>
            <a:r>
              <a:rPr lang="zh-TW" altLang="en-US" sz="1800" dirty="0" smtClean="0">
                <a:latin typeface="微軟正黑體" panose="020B0604030504040204" pitchFamily="34" charset="-120"/>
                <a:ea typeface="微軟正黑體" panose="020B0604030504040204" pitchFamily="34" charset="-120"/>
              </a:rPr>
              <a:t>需要支援多組</a:t>
            </a:r>
            <a:r>
              <a:rPr lang="en-US" altLang="zh-TW" sz="1800" dirty="0" smtClean="0">
                <a:latin typeface="微軟正黑體" panose="020B0604030504040204" pitchFamily="34" charset="-120"/>
                <a:ea typeface="微軟正黑體" panose="020B0604030504040204" pitchFamily="34" charset="-120"/>
              </a:rPr>
              <a:t>SSID</a:t>
            </a:r>
            <a:r>
              <a:rPr lang="zh-TW" altLang="en-US" sz="1800" dirty="0" smtClean="0">
                <a:latin typeface="微軟正黑體" panose="020B0604030504040204" pitchFamily="34" charset="-120"/>
                <a:ea typeface="微軟正黑體" panose="020B0604030504040204" pitchFamily="34" charset="-120"/>
              </a:rPr>
              <a:t>功能</a:t>
            </a:r>
            <a:r>
              <a:rPr lang="en-US" altLang="zh-TW" sz="1800" dirty="0" smtClean="0">
                <a:latin typeface="微軟正黑體" panose="020B0604030504040204" pitchFamily="34" charset="-120"/>
                <a:ea typeface="微軟正黑體" panose="020B0604030504040204" pitchFamily="34" charset="-120"/>
              </a:rPr>
              <a:t>(</a:t>
            </a:r>
            <a:r>
              <a:rPr lang="en-US" altLang="zh-TW" sz="1800" dirty="0" err="1" smtClean="0">
                <a:latin typeface="微軟正黑體" panose="020B0604030504040204" pitchFamily="34" charset="-120"/>
                <a:ea typeface="微軟正黑體" panose="020B0604030504040204" pitchFamily="34" charset="-120"/>
              </a:rPr>
              <a:t>TANetRoaming</a:t>
            </a:r>
            <a:r>
              <a:rPr lang="zh-TW" altLang="en-US" sz="1800" dirty="0" smtClean="0">
                <a:latin typeface="微軟正黑體" panose="020B0604030504040204" pitchFamily="34" charset="-120"/>
                <a:ea typeface="微軟正黑體" panose="020B0604030504040204" pitchFamily="34" charset="-120"/>
              </a:rPr>
              <a:t>、</a:t>
            </a:r>
            <a:r>
              <a:rPr lang="en-US" altLang="zh-TW" sz="1800" dirty="0" err="1" smtClean="0">
                <a:latin typeface="微軟正黑體" panose="020B0604030504040204" pitchFamily="34" charset="-120"/>
                <a:ea typeface="微軟正黑體" panose="020B0604030504040204" pitchFamily="34" charset="-120"/>
              </a:rPr>
              <a:t>eduroam</a:t>
            </a:r>
            <a:r>
              <a:rPr lang="en-US" altLang="zh-TW" sz="1800" dirty="0" smtClean="0">
                <a:latin typeface="微軟正黑體" panose="020B0604030504040204" pitchFamily="34" charset="-120"/>
                <a:ea typeface="微軟正黑體" panose="020B0604030504040204" pitchFamily="34" charset="-120"/>
              </a:rPr>
              <a:t>) </a:t>
            </a:r>
            <a:endParaRPr lang="en-US" altLang="zh-TW" sz="1800" dirty="0">
              <a:latin typeface="微軟正黑體" panose="020B0604030504040204" pitchFamily="34" charset="-120"/>
              <a:ea typeface="微軟正黑體" panose="020B0604030504040204" pitchFamily="34" charset="-120"/>
            </a:endParaRPr>
          </a:p>
          <a:p>
            <a:pPr lvl="2">
              <a:buFont typeface="Wingdings" panose="05000000000000000000" pitchFamily="2" charset="2"/>
              <a:buChar char="ü"/>
            </a:pPr>
            <a:r>
              <a:rPr lang="zh-TW" altLang="en-US" sz="1800" dirty="0" smtClean="0">
                <a:latin typeface="微軟正黑體" panose="020B0604030504040204" pitchFamily="34" charset="-120"/>
                <a:ea typeface="微軟正黑體" panose="020B0604030504040204" pitchFamily="34" charset="-120"/>
              </a:rPr>
              <a:t>需要</a:t>
            </a:r>
            <a:r>
              <a:rPr lang="zh-TW" altLang="en-US" sz="1800" dirty="0">
                <a:latin typeface="微軟正黑體" panose="020B0604030504040204" pitchFamily="34" charset="-120"/>
                <a:ea typeface="微軟正黑體" panose="020B0604030504040204" pitchFamily="34" charset="-120"/>
              </a:rPr>
              <a:t>有</a:t>
            </a:r>
            <a:r>
              <a:rPr lang="en-US" altLang="zh-TW" sz="1800" dirty="0">
                <a:latin typeface="微軟正黑體" panose="020B0604030504040204" pitchFamily="34" charset="-120"/>
                <a:ea typeface="微軟正黑體" panose="020B0604030504040204" pitchFamily="34" charset="-120"/>
              </a:rPr>
              <a:t>Accounting</a:t>
            </a:r>
            <a:r>
              <a:rPr lang="zh-TW" altLang="en-US" sz="1800" dirty="0">
                <a:latin typeface="微軟正黑體" panose="020B0604030504040204" pitchFamily="34" charset="-120"/>
                <a:ea typeface="微軟正黑體" panose="020B0604030504040204" pitchFamily="34" charset="-120"/>
              </a:rPr>
              <a:t> </a:t>
            </a:r>
            <a:r>
              <a:rPr lang="en-US" altLang="zh-TW" sz="1800" dirty="0">
                <a:latin typeface="微軟正黑體" panose="020B0604030504040204" pitchFamily="34" charset="-120"/>
                <a:ea typeface="微軟正黑體" panose="020B0604030504040204" pitchFamily="34" charset="-120"/>
              </a:rPr>
              <a:t>Log</a:t>
            </a:r>
            <a:r>
              <a:rPr lang="zh-TW" altLang="en-US" sz="1800" dirty="0" smtClean="0">
                <a:latin typeface="微軟正黑體" panose="020B0604030504040204" pitchFamily="34" charset="-120"/>
                <a:ea typeface="微軟正黑體" panose="020B0604030504040204" pitchFamily="34" charset="-120"/>
              </a:rPr>
              <a:t>機制</a:t>
            </a:r>
            <a:endParaRPr lang="en-US" altLang="zh-TW" sz="1800" dirty="0" smtClean="0">
              <a:latin typeface="微軟正黑體" panose="020B0604030504040204" pitchFamily="34" charset="-120"/>
              <a:ea typeface="微軟正黑體" panose="020B0604030504040204" pitchFamily="34" charset="-120"/>
            </a:endParaRPr>
          </a:p>
          <a:p>
            <a:pPr>
              <a:buFont typeface="Wingdings" panose="05000000000000000000" pitchFamily="2" charset="2"/>
              <a:buChar char="l"/>
            </a:pPr>
            <a:r>
              <a:rPr lang="zh-TW" altLang="en-US" sz="1900" b="1" dirty="0" smtClean="0">
                <a:latin typeface="微軟正黑體" panose="020B0604030504040204" pitchFamily="34" charset="-120"/>
                <a:ea typeface="微軟正黑體" panose="020B0604030504040204" pitchFamily="34" charset="-120"/>
              </a:rPr>
              <a:t>架設認證主機</a:t>
            </a:r>
            <a:endParaRPr lang="en-US" altLang="zh-TW" sz="1900" b="1" dirty="0" smtClean="0">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zh-TW" altLang="en-US" sz="1800" dirty="0" smtClean="0">
                <a:latin typeface="微軟正黑體" panose="020B0604030504040204" pitchFamily="34" charset="-120"/>
                <a:ea typeface="微軟正黑體" panose="020B0604030504040204" pitchFamily="34" charset="-120"/>
              </a:rPr>
              <a:t>架設</a:t>
            </a:r>
            <a:r>
              <a:rPr lang="en-US" altLang="zh-TW" sz="1800" dirty="0" smtClean="0">
                <a:latin typeface="微軟正黑體" panose="020B0604030504040204" pitchFamily="34" charset="-120"/>
                <a:ea typeface="微軟正黑體" panose="020B0604030504040204" pitchFamily="34" charset="-120"/>
              </a:rPr>
              <a:t>OPENVPN </a:t>
            </a:r>
            <a:r>
              <a:rPr lang="en-US" altLang="zh-TW" sz="1800" dirty="0">
                <a:latin typeface="微軟正黑體" panose="020B0604030504040204" pitchFamily="34" charset="-120"/>
                <a:ea typeface="微軟正黑體" panose="020B0604030504040204" pitchFamily="34" charset="-120"/>
              </a:rPr>
              <a:t>Server</a:t>
            </a:r>
          </a:p>
          <a:p>
            <a:pPr lvl="1">
              <a:buFont typeface="Wingdings" panose="05000000000000000000" pitchFamily="2" charset="2"/>
              <a:buChar char="l"/>
            </a:pPr>
            <a:r>
              <a:rPr lang="zh-TW" altLang="en-US" sz="1800" dirty="0" smtClean="0">
                <a:latin typeface="微軟正黑體" panose="020B0604030504040204" pitchFamily="34" charset="-120"/>
                <a:ea typeface="微軟正黑體" panose="020B0604030504040204" pitchFamily="34" charset="-120"/>
              </a:rPr>
              <a:t>架設</a:t>
            </a:r>
            <a:r>
              <a:rPr lang="en-US" altLang="zh-TW" sz="1800" dirty="0" smtClean="0">
                <a:latin typeface="微軟正黑體" panose="020B0604030504040204" pitchFamily="34" charset="-120"/>
                <a:ea typeface="微軟正黑體" panose="020B0604030504040204" pitchFamily="34" charset="-120"/>
              </a:rPr>
              <a:t>RADIUS</a:t>
            </a:r>
            <a:r>
              <a:rPr lang="zh-TW" altLang="en-US" sz="1800" dirty="0" smtClean="0">
                <a:latin typeface="微軟正黑體" panose="020B0604030504040204" pitchFamily="34" charset="-120"/>
                <a:ea typeface="微軟正黑體" panose="020B0604030504040204" pitchFamily="34" charset="-120"/>
              </a:rPr>
              <a:t> </a:t>
            </a:r>
            <a:r>
              <a:rPr lang="en-US" altLang="zh-TW" sz="1800" dirty="0">
                <a:latin typeface="微軟正黑體" panose="020B0604030504040204" pitchFamily="34" charset="-120"/>
                <a:ea typeface="微軟正黑體" panose="020B0604030504040204" pitchFamily="34" charset="-120"/>
              </a:rPr>
              <a:t>Server</a:t>
            </a:r>
          </a:p>
          <a:p>
            <a:pPr lvl="1">
              <a:buFont typeface="Wingdings" panose="05000000000000000000" pitchFamily="2" charset="2"/>
              <a:buChar char="l"/>
            </a:pPr>
            <a:r>
              <a:rPr lang="zh-TW" altLang="en-US" sz="1800" dirty="0">
                <a:latin typeface="微軟正黑體" panose="020B0604030504040204" pitchFamily="34" charset="-120"/>
                <a:ea typeface="微軟正黑體" panose="020B0604030504040204" pitchFamily="34" charset="-120"/>
              </a:rPr>
              <a:t>漫遊</a:t>
            </a:r>
            <a:r>
              <a:rPr lang="zh-TW" altLang="en-US" sz="1800" dirty="0" smtClean="0">
                <a:latin typeface="微軟正黑體" panose="020B0604030504040204" pitchFamily="34" charset="-120"/>
                <a:ea typeface="微軟正黑體" panose="020B0604030504040204" pitchFamily="34" charset="-120"/>
              </a:rPr>
              <a:t>中心提供</a:t>
            </a:r>
            <a:r>
              <a:rPr lang="zh-TW" altLang="en-US" sz="1800" dirty="0">
                <a:latin typeface="微軟正黑體" panose="020B0604030504040204" pitchFamily="34" charset="-120"/>
                <a:ea typeface="微軟正黑體" panose="020B0604030504040204" pitchFamily="34" charset="-120"/>
              </a:rPr>
              <a:t>一組測試帳號</a:t>
            </a:r>
            <a:r>
              <a:rPr lang="zh-TW" altLang="en-US" sz="1800" dirty="0" smtClean="0">
                <a:latin typeface="微軟正黑體" panose="020B0604030504040204" pitchFamily="34" charset="-120"/>
                <a:ea typeface="微軟正黑體" panose="020B0604030504040204" pitchFamily="34" charset="-120"/>
              </a:rPr>
              <a:t>請連線</a:t>
            </a:r>
            <a:r>
              <a:rPr lang="zh-TW" altLang="en-US" sz="1800" dirty="0">
                <a:latin typeface="微軟正黑體" panose="020B0604030504040204" pitchFamily="34" charset="-120"/>
                <a:ea typeface="微軟正黑體" panose="020B0604030504040204" pitchFamily="34" charset="-120"/>
              </a:rPr>
              <a:t>單</a:t>
            </a:r>
            <a:r>
              <a:rPr lang="zh-TW" altLang="en-US" sz="1800" dirty="0" smtClean="0">
                <a:latin typeface="微軟正黑體" panose="020B0604030504040204" pitchFamily="34" charset="-120"/>
                <a:ea typeface="微軟正黑體" panose="020B0604030504040204" pitchFamily="34" charset="-120"/>
              </a:rPr>
              <a:t>位測試</a:t>
            </a:r>
            <a:r>
              <a:rPr lang="en-US" altLang="zh-TW" sz="1800" dirty="0" smtClean="0">
                <a:solidFill>
                  <a:schemeClr val="accent2">
                    <a:lumMod val="75000"/>
                  </a:schemeClr>
                </a:solidFill>
                <a:latin typeface="微軟正黑體" panose="020B0604030504040204" pitchFamily="34" charset="-120"/>
                <a:ea typeface="微軟正黑體" panose="020B0604030504040204" pitchFamily="34" charset="-120"/>
              </a:rPr>
              <a:t>(</a:t>
            </a:r>
            <a:r>
              <a:rPr lang="zh-TW" altLang="en-US" sz="1800" dirty="0" smtClean="0">
                <a:solidFill>
                  <a:schemeClr val="accent2">
                    <a:lumMod val="75000"/>
                  </a:schemeClr>
                </a:solidFill>
                <a:latin typeface="微軟正黑體" panose="020B0604030504040204" pitchFamily="34" charset="-120"/>
                <a:ea typeface="微軟正黑體" panose="020B0604030504040204" pitchFamily="34" charset="-120"/>
              </a:rPr>
              <a:t>完成單向測試</a:t>
            </a:r>
            <a:r>
              <a:rPr lang="en-US" altLang="zh-TW" sz="1800" dirty="0" smtClean="0">
                <a:solidFill>
                  <a:schemeClr val="accent2">
                    <a:lumMod val="75000"/>
                  </a:schemeClr>
                </a:solidFill>
                <a:latin typeface="微軟正黑體" panose="020B0604030504040204" pitchFamily="34" charset="-120"/>
                <a:ea typeface="微軟正黑體" panose="020B0604030504040204" pitchFamily="34" charset="-120"/>
              </a:rPr>
              <a:t>)</a:t>
            </a:r>
            <a:endParaRPr lang="en-US" altLang="zh-TW" sz="1800" dirty="0">
              <a:solidFill>
                <a:schemeClr val="accent2">
                  <a:lumMod val="75000"/>
                </a:schemeClr>
              </a:solidFill>
              <a:latin typeface="微軟正黑體" panose="020B0604030504040204" pitchFamily="34" charset="-120"/>
              <a:ea typeface="微軟正黑體" panose="020B0604030504040204" pitchFamily="34" charset="-120"/>
            </a:endParaRPr>
          </a:p>
          <a:p>
            <a:pPr lvl="2">
              <a:buFont typeface="Wingdings" panose="05000000000000000000" pitchFamily="2" charset="2"/>
              <a:buChar char="ü"/>
            </a:pPr>
            <a:r>
              <a:rPr lang="en-US" altLang="zh-TW" sz="1600" dirty="0" smtClean="0">
                <a:latin typeface="微軟正黑體" panose="020B0604030504040204" pitchFamily="34" charset="-120"/>
                <a:ea typeface="微軟正黑體" panose="020B0604030504040204" pitchFamily="34" charset="-120"/>
              </a:rPr>
              <a:t>ID@rc.edu.tw</a:t>
            </a:r>
            <a:endParaRPr lang="en-US" altLang="zh-TW" sz="1800" dirty="0" smtClean="0">
              <a:latin typeface="微軟正黑體" panose="020B0604030504040204" pitchFamily="34" charset="-120"/>
              <a:ea typeface="微軟正黑體" panose="020B0604030504040204" pitchFamily="34" charset="-120"/>
            </a:endParaRPr>
          </a:p>
          <a:p>
            <a:pPr marL="342900" lvl="2" indent="-342900">
              <a:buFont typeface="Wingdings" panose="05000000000000000000" pitchFamily="2" charset="2"/>
              <a:buChar char="l"/>
            </a:pPr>
            <a:r>
              <a:rPr lang="zh-TW" altLang="en-US" sz="1900" b="1" dirty="0" smtClean="0">
                <a:latin typeface="微軟正黑體" panose="020B0604030504040204" pitchFamily="34" charset="-120"/>
                <a:ea typeface="微軟正黑體" panose="020B0604030504040204" pitchFamily="34" charset="-120"/>
                <a:cs typeface="+mn-cs"/>
              </a:rPr>
              <a:t>連結帳號</a:t>
            </a:r>
            <a:r>
              <a:rPr lang="zh-TW" altLang="en-US" sz="1900" b="1" dirty="0">
                <a:latin typeface="微軟正黑體" panose="020B0604030504040204" pitchFamily="34" charset="-120"/>
                <a:ea typeface="微軟正黑體" panose="020B0604030504040204" pitchFamily="34" charset="-120"/>
                <a:cs typeface="+mn-cs"/>
              </a:rPr>
              <a:t>驗證</a:t>
            </a:r>
            <a:r>
              <a:rPr lang="zh-TW" altLang="en-US" sz="1900" b="1" dirty="0" smtClean="0">
                <a:latin typeface="微軟正黑體" panose="020B0604030504040204" pitchFamily="34" charset="-120"/>
                <a:ea typeface="微軟正黑體" panose="020B0604030504040204" pitchFamily="34" charset="-120"/>
                <a:cs typeface="+mn-cs"/>
              </a:rPr>
              <a:t>系統</a:t>
            </a:r>
            <a:endParaRPr lang="en-US" altLang="zh-TW" sz="1900" b="1" dirty="0" smtClean="0">
              <a:latin typeface="微軟正黑體" panose="020B0604030504040204" pitchFamily="34" charset="-120"/>
              <a:ea typeface="微軟正黑體" panose="020B0604030504040204" pitchFamily="34" charset="-120"/>
              <a:cs typeface="+mn-cs"/>
            </a:endParaRPr>
          </a:p>
          <a:p>
            <a:pPr lvl="1">
              <a:buFont typeface="Wingdings" panose="05000000000000000000" pitchFamily="2" charset="2"/>
              <a:buChar char="l"/>
            </a:pPr>
            <a:r>
              <a:rPr lang="zh-TW" altLang="en-US" sz="1800" dirty="0">
                <a:latin typeface="微軟正黑體" panose="020B0604030504040204" pitchFamily="34" charset="-120"/>
                <a:ea typeface="微軟正黑體" panose="020B0604030504040204" pitchFamily="34" charset="-120"/>
              </a:rPr>
              <a:t>針對驗證伺服器做相關設定</a:t>
            </a:r>
            <a:r>
              <a:rPr lang="en-US" altLang="zh-TW" sz="1800" dirty="0" smtClean="0">
                <a:latin typeface="微軟正黑體" panose="020B0604030504040204" pitchFamily="34" charset="-120"/>
                <a:ea typeface="微軟正黑體" panose="020B0604030504040204" pitchFamily="34" charset="-120"/>
              </a:rPr>
              <a:t>(</a:t>
            </a:r>
            <a:r>
              <a:rPr lang="en-US" altLang="zh-TW" sz="1800" dirty="0" err="1" smtClean="0">
                <a:latin typeface="微軟正黑體" panose="020B0604030504040204" pitchFamily="34" charset="-120"/>
                <a:ea typeface="微軟正黑體" panose="020B0604030504040204" pitchFamily="34" charset="-120"/>
              </a:rPr>
              <a:t>clients.conf</a:t>
            </a:r>
            <a:r>
              <a:rPr lang="zh-TW" altLang="en-US" sz="1800" dirty="0" smtClean="0">
                <a:latin typeface="微軟正黑體" panose="020B0604030504040204" pitchFamily="34" charset="-120"/>
                <a:ea typeface="微軟正黑體" panose="020B0604030504040204" pitchFamily="34" charset="-120"/>
              </a:rPr>
              <a:t>、</a:t>
            </a:r>
            <a:r>
              <a:rPr lang="en-US" altLang="zh-TW" sz="1800" dirty="0" err="1" smtClean="0">
                <a:latin typeface="微軟正黑體" panose="020B0604030504040204" pitchFamily="34" charset="-120"/>
                <a:ea typeface="微軟正黑體" panose="020B0604030504040204" pitchFamily="34" charset="-120"/>
              </a:rPr>
              <a:t>proxy.conf</a:t>
            </a:r>
            <a:r>
              <a:rPr lang="zh-TW" altLang="en-US" sz="1800" dirty="0" smtClean="0">
                <a:latin typeface="微軟正黑體" panose="020B0604030504040204" pitchFamily="34" charset="-120"/>
                <a:ea typeface="微軟正黑體" panose="020B0604030504040204" pitchFamily="34" charset="-120"/>
              </a:rPr>
              <a:t>相關</a:t>
            </a:r>
            <a:r>
              <a:rPr lang="zh-TW" altLang="en-US" sz="1800" dirty="0">
                <a:latin typeface="微軟正黑體" panose="020B0604030504040204" pitchFamily="34" charset="-120"/>
                <a:ea typeface="微軟正黑體" panose="020B0604030504040204" pitchFamily="34" charset="-120"/>
              </a:rPr>
              <a:t>模組設定</a:t>
            </a:r>
            <a:r>
              <a:rPr lang="en-US" altLang="zh-TW" sz="1800" dirty="0">
                <a:latin typeface="微軟正黑體" panose="020B0604030504040204" pitchFamily="34" charset="-120"/>
                <a:ea typeface="微軟正黑體" panose="020B0604030504040204" pitchFamily="34" charset="-120"/>
              </a:rPr>
              <a:t>)</a:t>
            </a:r>
          </a:p>
          <a:p>
            <a:pPr lvl="1">
              <a:buFont typeface="Wingdings" panose="05000000000000000000" pitchFamily="2" charset="2"/>
              <a:buChar char="l"/>
            </a:pPr>
            <a:r>
              <a:rPr lang="zh-TW" altLang="en-US" sz="1800" dirty="0" smtClean="0">
                <a:latin typeface="微軟正黑體" panose="020B0604030504040204" pitchFamily="34" charset="-120"/>
                <a:ea typeface="微軟正黑體" panose="020B0604030504040204" pitchFamily="34" charset="-120"/>
              </a:rPr>
              <a:t>請連線單位提供</a:t>
            </a:r>
            <a:r>
              <a:rPr lang="zh-TW" altLang="en-US" sz="1800" dirty="0">
                <a:latin typeface="微軟正黑體" panose="020B0604030504040204" pitchFamily="34" charset="-120"/>
                <a:ea typeface="微軟正黑體" panose="020B0604030504040204" pitchFamily="34" charset="-120"/>
              </a:rPr>
              <a:t>一組測試帳號給漫遊中心</a:t>
            </a:r>
            <a:r>
              <a:rPr lang="zh-TW" altLang="en-US" sz="1800" dirty="0" smtClean="0">
                <a:latin typeface="微軟正黑體" panose="020B0604030504040204" pitchFamily="34" charset="-120"/>
                <a:ea typeface="微軟正黑體" panose="020B0604030504040204" pitchFamily="34" charset="-120"/>
              </a:rPr>
              <a:t>測試</a:t>
            </a:r>
            <a:r>
              <a:rPr lang="en-US" altLang="zh-TW" sz="1800" dirty="0">
                <a:solidFill>
                  <a:schemeClr val="accent2">
                    <a:lumMod val="75000"/>
                  </a:schemeClr>
                </a:solidFill>
                <a:latin typeface="微軟正黑體" panose="020B0604030504040204" pitchFamily="34" charset="-120"/>
                <a:ea typeface="微軟正黑體" panose="020B0604030504040204" pitchFamily="34" charset="-120"/>
              </a:rPr>
              <a:t>(</a:t>
            </a:r>
            <a:r>
              <a:rPr lang="zh-TW" altLang="en-US" sz="1800" dirty="0" smtClean="0">
                <a:solidFill>
                  <a:schemeClr val="accent2">
                    <a:lumMod val="75000"/>
                  </a:schemeClr>
                </a:solidFill>
                <a:latin typeface="微軟正黑體" panose="020B0604030504040204" pitchFamily="34" charset="-120"/>
                <a:ea typeface="微軟正黑體" panose="020B0604030504040204" pitchFamily="34" charset="-120"/>
              </a:rPr>
              <a:t>完成雙向</a:t>
            </a:r>
            <a:r>
              <a:rPr lang="zh-TW" altLang="en-US" sz="1800" dirty="0">
                <a:solidFill>
                  <a:schemeClr val="accent2">
                    <a:lumMod val="75000"/>
                  </a:schemeClr>
                </a:solidFill>
                <a:latin typeface="微軟正黑體" panose="020B0604030504040204" pitchFamily="34" charset="-120"/>
                <a:ea typeface="微軟正黑體" panose="020B0604030504040204" pitchFamily="34" charset="-120"/>
              </a:rPr>
              <a:t>測試</a:t>
            </a:r>
            <a:r>
              <a:rPr lang="en-US" altLang="zh-TW" sz="1800" dirty="0" smtClean="0">
                <a:solidFill>
                  <a:schemeClr val="accent2">
                    <a:lumMod val="75000"/>
                  </a:schemeClr>
                </a:solidFill>
                <a:latin typeface="微軟正黑體" panose="020B0604030504040204" pitchFamily="34" charset="-120"/>
                <a:ea typeface="微軟正黑體" panose="020B0604030504040204" pitchFamily="34" charset="-120"/>
              </a:rPr>
              <a:t>)</a:t>
            </a:r>
            <a:endParaRPr lang="en-US" altLang="zh-TW" sz="1800" dirty="0">
              <a:latin typeface="微軟正黑體" panose="020B0604030504040204" pitchFamily="34" charset="-120"/>
              <a:ea typeface="微軟正黑體" panose="020B0604030504040204" pitchFamily="34" charset="-120"/>
            </a:endParaRPr>
          </a:p>
          <a:p>
            <a:pPr marL="800100" lvl="3" indent="-342900">
              <a:buFont typeface="Wingdings" panose="05000000000000000000" pitchFamily="2" charset="2"/>
              <a:buChar char="l"/>
            </a:pPr>
            <a:endParaRPr lang="en-US" altLang="zh-TW" sz="1800" b="1" dirty="0">
              <a:latin typeface="微軟正黑體" panose="020B0604030504040204" pitchFamily="34" charset="-120"/>
              <a:ea typeface="微軟正黑體" panose="020B0604030504040204" pitchFamily="34" charset="-120"/>
              <a:cs typeface="+mn-cs"/>
            </a:endParaRPr>
          </a:p>
          <a:p>
            <a:pPr marL="400050" lvl="2" indent="0">
              <a:buNone/>
            </a:pPr>
            <a:endParaRPr lang="en-US" altLang="zh-TW" sz="1800" dirty="0" smtClean="0">
              <a:solidFill>
                <a:srgbClr val="FF0000"/>
              </a:solidFill>
              <a:latin typeface="微軟正黑體" panose="020B0604030504040204" pitchFamily="34" charset="-120"/>
              <a:ea typeface="微軟正黑體" panose="020B0604030504040204" pitchFamily="34" charset="-120"/>
            </a:endParaRPr>
          </a:p>
          <a:p>
            <a:pPr marL="0" indent="0">
              <a:buNone/>
            </a:pPr>
            <a:endParaRPr lang="zh-TW" altLang="en-US" kern="1200" dirty="0">
              <a:solidFill>
                <a:schemeClr val="accent2">
                  <a:lumMod val="50000"/>
                </a:schemeClr>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1"/>
          </p:nvPr>
        </p:nvSpPr>
        <p:spPr/>
        <p:txBody>
          <a:bodyPr/>
          <a:lstStyle/>
          <a:p>
            <a:pPr>
              <a:defRPr/>
            </a:pPr>
            <a:fld id="{A769D550-E614-45A8-86A6-04542860B1F7}" type="slidenum">
              <a:rPr lang="zh-TW" altLang="en-US" smtClean="0"/>
              <a:pPr>
                <a:defRPr/>
              </a:pPr>
              <a:t>5</a:t>
            </a:fld>
            <a:endParaRPr lang="en-US" altLang="zh-TW"/>
          </a:p>
        </p:txBody>
      </p:sp>
      <p:sp>
        <p:nvSpPr>
          <p:cNvPr id="6" name="文字方塊 5"/>
          <p:cNvSpPr txBox="1"/>
          <p:nvPr/>
        </p:nvSpPr>
        <p:spPr>
          <a:xfrm>
            <a:off x="24086" y="834287"/>
            <a:ext cx="5733814" cy="461665"/>
          </a:xfrm>
          <a:prstGeom prst="rect">
            <a:avLst/>
          </a:prstGeom>
          <a:noFill/>
        </p:spPr>
        <p:txBody>
          <a:bodyPr wrap="none" rtlCol="0">
            <a:spAutoFit/>
          </a:bodyPr>
          <a:lstStyle/>
          <a:p>
            <a:r>
              <a:rPr lang="zh-TW" altLang="en-US" sz="2400" b="1" dirty="0" smtClean="0">
                <a:latin typeface="微軟正黑體" panose="020B0604030504040204" pitchFamily="34" charset="-120"/>
                <a:ea typeface="微軟正黑體" panose="020B0604030504040204" pitchFamily="34" charset="-120"/>
              </a:rPr>
              <a:t>加入</a:t>
            </a:r>
            <a:r>
              <a:rPr lang="zh-TW" altLang="en-US" sz="2400" b="1" dirty="0">
                <a:latin typeface="微軟正黑體" panose="020B0604030504040204" pitchFamily="34" charset="-120"/>
                <a:ea typeface="微軟正黑體" panose="020B0604030504040204" pitchFamily="34" charset="-120"/>
              </a:rPr>
              <a:t>跨校</a:t>
            </a:r>
            <a:r>
              <a:rPr lang="zh-TW" altLang="en-US" sz="2400" b="1" dirty="0" smtClean="0">
                <a:latin typeface="微軟正黑體" panose="020B0604030504040204" pitchFamily="34" charset="-120"/>
                <a:ea typeface="微軟正黑體" panose="020B0604030504040204" pitchFamily="34" charset="-120"/>
              </a:rPr>
              <a:t>漫遊認證流程</a:t>
            </a:r>
            <a:r>
              <a:rPr lang="en-US" altLang="zh-TW" sz="2400" b="1" dirty="0" smtClean="0">
                <a:latin typeface="微軟正黑體" panose="020B0604030504040204" pitchFamily="34" charset="-120"/>
                <a:ea typeface="微軟正黑體" panose="020B0604030504040204" pitchFamily="34" charset="-120"/>
              </a:rPr>
              <a:t>(</a:t>
            </a:r>
            <a:r>
              <a:rPr lang="en-US" altLang="zh-TW" sz="2400" b="1" dirty="0" err="1" smtClean="0">
                <a:latin typeface="微軟正黑體" panose="020B0604030504040204" pitchFamily="34" charset="-120"/>
                <a:ea typeface="微軟正黑體" panose="020B0604030504040204" pitchFamily="34" charset="-120"/>
              </a:rPr>
              <a:t>TANetRoaming</a:t>
            </a:r>
            <a:r>
              <a:rPr lang="en-US" altLang="zh-TW" sz="2400" b="1" dirty="0" smtClean="0">
                <a:latin typeface="微軟正黑體" panose="020B0604030504040204" pitchFamily="34" charset="-120"/>
                <a:ea typeface="微軟正黑體" panose="020B0604030504040204" pitchFamily="34" charset="-120"/>
              </a:rPr>
              <a:t>)</a:t>
            </a:r>
            <a:endParaRPr lang="zh-TW" altLang="en-US" sz="24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6878261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marL="0" indent="0"/>
            <a:r>
              <a:rPr lang="zh-TW" altLang="en-US" kern="1200" dirty="0" smtClean="0">
                <a:solidFill>
                  <a:schemeClr val="accent2">
                    <a:lumMod val="50000"/>
                  </a:schemeClr>
                </a:solidFill>
                <a:latin typeface="標楷體" panose="03000509000000000000" pitchFamily="65" charset="-120"/>
              </a:rPr>
              <a:t>摘</a:t>
            </a:r>
            <a:r>
              <a:rPr lang="zh-TW" altLang="en-US" kern="1200" dirty="0">
                <a:solidFill>
                  <a:schemeClr val="accent2">
                    <a:lumMod val="50000"/>
                  </a:schemeClr>
                </a:solidFill>
                <a:latin typeface="標楷體" panose="03000509000000000000" pitchFamily="65" charset="-120"/>
              </a:rPr>
              <a:t>要</a:t>
            </a:r>
            <a:endParaRPr lang="en-US" altLang="zh-TW" kern="1200" dirty="0">
              <a:solidFill>
                <a:schemeClr val="accent2">
                  <a:lumMod val="50000"/>
                </a:schemeClr>
              </a:solidFill>
              <a:latin typeface="標楷體" panose="03000509000000000000" pitchFamily="65" charset="-120"/>
            </a:endParaRPr>
          </a:p>
        </p:txBody>
      </p:sp>
      <p:sp>
        <p:nvSpPr>
          <p:cNvPr id="5" name="內容版面配置區 4"/>
          <p:cNvSpPr>
            <a:spLocks noGrp="1"/>
          </p:cNvSpPr>
          <p:nvPr>
            <p:ph idx="1"/>
          </p:nvPr>
        </p:nvSpPr>
        <p:spPr>
          <a:xfrm>
            <a:off x="887537" y="1107731"/>
            <a:ext cx="8256463" cy="5596731"/>
          </a:xfrm>
        </p:spPr>
        <p:txBody>
          <a:bodyPr>
            <a:normAutofit/>
          </a:bodyPr>
          <a:lstStyle/>
          <a:p>
            <a:pPr>
              <a:buFont typeface="Wingdings" panose="05000000000000000000" pitchFamily="2" charset="2"/>
              <a:buChar char="l"/>
            </a:pPr>
            <a:r>
              <a:rPr lang="zh-TW" altLang="en-US" sz="2800" b="1" kern="1200" dirty="0" smtClean="0">
                <a:solidFill>
                  <a:schemeClr val="bg2"/>
                </a:solidFill>
                <a:latin typeface="微軟正黑體" panose="020B0604030504040204" pitchFamily="34" charset="-120"/>
                <a:ea typeface="微軟正黑體" panose="020B0604030504040204" pitchFamily="34" charset="-120"/>
              </a:rPr>
              <a:t>漫遊中</a:t>
            </a:r>
            <a:r>
              <a:rPr lang="zh-TW" altLang="en-US" sz="2800" b="1" kern="1200" dirty="0">
                <a:solidFill>
                  <a:schemeClr val="bg2"/>
                </a:solidFill>
                <a:latin typeface="微軟正黑體" panose="020B0604030504040204" pitchFamily="34" charset="-120"/>
                <a:ea typeface="微軟正黑體" panose="020B0604030504040204" pitchFamily="34" charset="-120"/>
              </a:rPr>
              <a:t>心</a:t>
            </a:r>
            <a:r>
              <a:rPr lang="zh-TW" altLang="en-US" sz="2800" b="1" kern="1200" dirty="0" smtClean="0">
                <a:solidFill>
                  <a:schemeClr val="bg2"/>
                </a:solidFill>
                <a:latin typeface="微軟正黑體" panose="020B0604030504040204" pitchFamily="34" charset="-120"/>
                <a:ea typeface="微軟正黑體" panose="020B0604030504040204" pitchFamily="34" charset="-120"/>
              </a:rPr>
              <a:t>簡介</a:t>
            </a:r>
            <a:endParaRPr lang="en-US" altLang="zh-TW" sz="2800" b="1" kern="1200" dirty="0" smtClean="0">
              <a:solidFill>
                <a:schemeClr val="bg2"/>
              </a:solidFill>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en-US" altLang="zh-TW" sz="2400" kern="1200" dirty="0" err="1" smtClean="0">
                <a:solidFill>
                  <a:schemeClr val="bg2"/>
                </a:solidFill>
                <a:latin typeface="微軟正黑體" panose="020B0604030504040204" pitchFamily="34" charset="-120"/>
                <a:ea typeface="微軟正黑體" panose="020B0604030504040204" pitchFamily="34" charset="-120"/>
              </a:rPr>
              <a:t>TANetRoaming</a:t>
            </a:r>
            <a:r>
              <a:rPr lang="zh-TW" altLang="en-US" sz="2400" kern="1200" dirty="0" smtClean="0">
                <a:solidFill>
                  <a:schemeClr val="bg2"/>
                </a:solidFill>
                <a:latin typeface="微軟正黑體" panose="020B0604030504040204" pitchFamily="34" charset="-120"/>
                <a:ea typeface="微軟正黑體" panose="020B0604030504040204" pitchFamily="34" charset="-120"/>
              </a:rPr>
              <a:t> </a:t>
            </a:r>
            <a:r>
              <a:rPr lang="en-US" altLang="zh-TW" sz="2400" kern="1200" dirty="0" smtClean="0">
                <a:solidFill>
                  <a:schemeClr val="bg2"/>
                </a:solidFill>
                <a:latin typeface="微軟正黑體" panose="020B0604030504040204" pitchFamily="34" charset="-120"/>
                <a:ea typeface="微軟正黑體" panose="020B0604030504040204" pitchFamily="34" charset="-120"/>
              </a:rPr>
              <a:t>&amp;&amp;</a:t>
            </a:r>
            <a:r>
              <a:rPr lang="zh-TW" altLang="en-US" sz="2400" kern="1200" dirty="0" smtClean="0">
                <a:solidFill>
                  <a:schemeClr val="bg2"/>
                </a:solidFill>
                <a:latin typeface="微軟正黑體" panose="020B0604030504040204" pitchFamily="34" charset="-120"/>
                <a:ea typeface="微軟正黑體" panose="020B0604030504040204" pitchFamily="34" charset="-120"/>
              </a:rPr>
              <a:t> </a:t>
            </a:r>
            <a:r>
              <a:rPr lang="en-US" altLang="zh-TW" sz="2400" kern="1200" dirty="0" err="1" smtClean="0">
                <a:solidFill>
                  <a:schemeClr val="bg2"/>
                </a:solidFill>
                <a:latin typeface="微軟正黑體" panose="020B0604030504040204" pitchFamily="34" charset="-120"/>
                <a:ea typeface="微軟正黑體" panose="020B0604030504040204" pitchFamily="34" charset="-120"/>
              </a:rPr>
              <a:t>eduroam</a:t>
            </a:r>
            <a:endParaRPr lang="en-US" altLang="zh-TW" sz="2400" kern="1200" dirty="0">
              <a:solidFill>
                <a:schemeClr val="bg2"/>
              </a:solidFill>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zh-TW" altLang="en-US" sz="2400" kern="1200" dirty="0">
                <a:solidFill>
                  <a:schemeClr val="bg2"/>
                </a:solidFill>
                <a:latin typeface="微軟正黑體" panose="020B0604030504040204" pitchFamily="34" charset="-120"/>
                <a:ea typeface="微軟正黑體" panose="020B0604030504040204" pitchFamily="34" charset="-120"/>
              </a:rPr>
              <a:t>加入跨校漫遊流程</a:t>
            </a:r>
          </a:p>
          <a:p>
            <a:pPr lvl="1">
              <a:buFont typeface="Wingdings" panose="05000000000000000000" pitchFamily="2" charset="2"/>
              <a:buChar char="l"/>
            </a:pPr>
            <a:r>
              <a:rPr lang="zh-TW" altLang="en-US" sz="2400" dirty="0" smtClean="0">
                <a:solidFill>
                  <a:schemeClr val="bg2"/>
                </a:solidFill>
                <a:latin typeface="微軟正黑體" panose="020B0604030504040204" pitchFamily="34" charset="-120"/>
                <a:ea typeface="微軟正黑體" panose="020B0604030504040204" pitchFamily="34" charset="-120"/>
              </a:rPr>
              <a:t>無線漫遊中心提出申請</a:t>
            </a:r>
            <a:endParaRPr lang="en-US" altLang="zh-TW" sz="2400" dirty="0" smtClean="0">
              <a:solidFill>
                <a:schemeClr val="bg2"/>
              </a:solidFill>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zh-TW" altLang="en-US" sz="2400" dirty="0" smtClean="0">
                <a:solidFill>
                  <a:schemeClr val="bg2"/>
                </a:solidFill>
                <a:latin typeface="微軟正黑體" panose="020B0604030504040204" pitchFamily="34" charset="-120"/>
                <a:ea typeface="微軟正黑體" panose="020B0604030504040204" pitchFamily="34" charset="-120"/>
              </a:rPr>
              <a:t>架設認證主機</a:t>
            </a:r>
            <a:endParaRPr lang="en-US" altLang="zh-TW" sz="2400" dirty="0" smtClean="0">
              <a:solidFill>
                <a:schemeClr val="bg2"/>
              </a:solidFill>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zh-TW" altLang="en-US" sz="2400" dirty="0" smtClean="0">
                <a:solidFill>
                  <a:schemeClr val="bg2"/>
                </a:solidFill>
                <a:latin typeface="微軟正黑體" panose="020B0604030504040204" pitchFamily="34" charset="-120"/>
                <a:ea typeface="微軟正黑體" panose="020B0604030504040204" pitchFamily="34" charset="-120"/>
              </a:rPr>
              <a:t>連結帳號驗證系</a:t>
            </a:r>
            <a:r>
              <a:rPr lang="zh-TW" altLang="en-US" sz="2400" dirty="0">
                <a:solidFill>
                  <a:schemeClr val="bg2"/>
                </a:solidFill>
                <a:latin typeface="微軟正黑體" panose="020B0604030504040204" pitchFamily="34" charset="-120"/>
                <a:ea typeface="微軟正黑體" panose="020B0604030504040204" pitchFamily="34" charset="-120"/>
              </a:rPr>
              <a:t>統</a:t>
            </a:r>
            <a:endParaRPr lang="en-US" altLang="zh-TW" sz="2400" dirty="0" smtClean="0">
              <a:solidFill>
                <a:schemeClr val="bg2"/>
              </a:solidFill>
              <a:latin typeface="微軟正黑體" panose="020B0604030504040204" pitchFamily="34" charset="-120"/>
              <a:ea typeface="微軟正黑體" panose="020B0604030504040204" pitchFamily="34" charset="-120"/>
            </a:endParaRPr>
          </a:p>
          <a:p>
            <a:pPr>
              <a:buFont typeface="Wingdings" panose="05000000000000000000" pitchFamily="2" charset="2"/>
              <a:buChar char="l"/>
            </a:pPr>
            <a:r>
              <a:rPr lang="zh-TW" altLang="en-US" sz="2800" b="1" kern="1200" dirty="0">
                <a:latin typeface="微軟正黑體" panose="020B0604030504040204" pitchFamily="34" charset="-120"/>
                <a:ea typeface="微軟正黑體" panose="020B0604030504040204" pitchFamily="34" charset="-120"/>
              </a:rPr>
              <a:t>加入</a:t>
            </a:r>
            <a:r>
              <a:rPr lang="en-US" altLang="zh-TW" sz="2800" b="1" kern="1200" dirty="0" err="1" smtClean="0">
                <a:latin typeface="微軟正黑體" panose="020B0604030504040204" pitchFamily="34" charset="-120"/>
                <a:ea typeface="微軟正黑體" panose="020B0604030504040204" pitchFamily="34" charset="-120"/>
              </a:rPr>
              <a:t>eduroam</a:t>
            </a:r>
            <a:r>
              <a:rPr lang="zh-TW" altLang="en-US" sz="2800" b="1" kern="1200" dirty="0" smtClean="0">
                <a:latin typeface="微軟正黑體" panose="020B0604030504040204" pitchFamily="34" charset="-120"/>
                <a:ea typeface="微軟正黑體" panose="020B0604030504040204" pitchFamily="34" charset="-120"/>
              </a:rPr>
              <a:t>建</a:t>
            </a:r>
            <a:r>
              <a:rPr lang="zh-TW" altLang="en-US" sz="2800" b="1" kern="1200" dirty="0">
                <a:latin typeface="微軟正黑體" panose="020B0604030504040204" pitchFamily="34" charset="-120"/>
                <a:ea typeface="微軟正黑體" panose="020B0604030504040204" pitchFamily="34" charset="-120"/>
              </a:rPr>
              <a:t>置</a:t>
            </a:r>
            <a:endParaRPr lang="en-US" altLang="zh-TW" sz="2800" b="1" kern="1200" dirty="0" smtClean="0">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zh-TW" altLang="en-US" sz="2400" dirty="0" smtClean="0">
                <a:latin typeface="微軟正黑體" panose="020B0604030504040204" pitchFamily="34" charset="-120"/>
                <a:ea typeface="微軟正黑體" panose="020B0604030504040204" pitchFamily="34" charset="-120"/>
              </a:rPr>
              <a:t>設定無線控制器</a:t>
            </a:r>
            <a:endParaRPr lang="en-US" altLang="zh-TW" sz="2400" dirty="0" smtClean="0">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zh-TW" altLang="en-US" sz="2400" dirty="0">
                <a:latin typeface="微軟正黑體" panose="020B0604030504040204" pitchFamily="34" charset="-120"/>
                <a:ea typeface="微軟正黑體" panose="020B0604030504040204" pitchFamily="34" charset="-120"/>
              </a:rPr>
              <a:t>修改帳號驗證系統</a:t>
            </a:r>
            <a:endParaRPr lang="en-US" altLang="zh-TW" sz="2400" dirty="0">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en-US" altLang="zh-TW" sz="2400" dirty="0" smtClean="0">
                <a:latin typeface="微軟正黑體" panose="020B0604030504040204" pitchFamily="34" charset="-120"/>
                <a:ea typeface="微軟正黑體" panose="020B0604030504040204" pitchFamily="34" charset="-120"/>
              </a:rPr>
              <a:t>EAP-802.1X</a:t>
            </a:r>
            <a:r>
              <a:rPr lang="zh-TW" altLang="en-US" sz="2400" dirty="0">
                <a:latin typeface="微軟正黑體" panose="020B0604030504040204" pitchFamily="34" charset="-120"/>
                <a:ea typeface="微軟正黑體" panose="020B0604030504040204" pitchFamily="34" charset="-120"/>
              </a:rPr>
              <a:t>常見</a:t>
            </a:r>
            <a:r>
              <a:rPr lang="zh-TW" altLang="en-US" sz="2400" dirty="0" smtClean="0">
                <a:latin typeface="微軟正黑體" panose="020B0604030504040204" pitchFamily="34" charset="-120"/>
                <a:ea typeface="微軟正黑體" panose="020B0604030504040204" pitchFamily="34" charset="-120"/>
              </a:rPr>
              <a:t>問題</a:t>
            </a:r>
            <a:endParaRPr lang="en-US" altLang="zh-TW" sz="2400" kern="1200" dirty="0" smtClean="0">
              <a:latin typeface="微軟正黑體" panose="020B0604030504040204" pitchFamily="34" charset="-120"/>
              <a:ea typeface="微軟正黑體" panose="020B0604030504040204" pitchFamily="34" charset="-120"/>
            </a:endParaRPr>
          </a:p>
          <a:p>
            <a:pPr>
              <a:buFont typeface="Wingdings" panose="05000000000000000000" pitchFamily="2" charset="2"/>
              <a:buChar char="l"/>
            </a:pPr>
            <a:r>
              <a:rPr lang="zh-TW" altLang="en-US" sz="2800" b="1" kern="1200" dirty="0">
                <a:solidFill>
                  <a:schemeClr val="bg2"/>
                </a:solidFill>
                <a:latin typeface="微軟正黑體" panose="020B0604030504040204" pitchFamily="34" charset="-120"/>
                <a:ea typeface="微軟正黑體" panose="020B0604030504040204" pitchFamily="34" charset="-120"/>
              </a:rPr>
              <a:t>漫遊</a:t>
            </a:r>
            <a:r>
              <a:rPr lang="zh-TW" altLang="en-US" sz="2800" b="1" kern="1200" dirty="0" smtClean="0">
                <a:solidFill>
                  <a:schemeClr val="bg2"/>
                </a:solidFill>
                <a:latin typeface="微軟正黑體" panose="020B0604030504040204" pitchFamily="34" charset="-120"/>
                <a:ea typeface="微軟正黑體" panose="020B0604030504040204" pitchFamily="34" charset="-120"/>
              </a:rPr>
              <a:t>相關</a:t>
            </a:r>
            <a:r>
              <a:rPr lang="zh-TW" altLang="en-US" sz="2800" b="1" kern="1200" dirty="0">
                <a:solidFill>
                  <a:schemeClr val="bg2"/>
                </a:solidFill>
                <a:latin typeface="微軟正黑體" panose="020B0604030504040204" pitchFamily="34" charset="-120"/>
                <a:ea typeface="微軟正黑體" panose="020B0604030504040204" pitchFamily="34" charset="-120"/>
              </a:rPr>
              <a:t>問題</a:t>
            </a:r>
          </a:p>
          <a:p>
            <a:pPr marL="0" indent="0">
              <a:buNone/>
            </a:pPr>
            <a:endParaRPr lang="en-US" altLang="zh-TW" kern="1200" dirty="0">
              <a:solidFill>
                <a:schemeClr val="bg2">
                  <a:lumMod val="75000"/>
                </a:schemeClr>
              </a:solidFill>
              <a:latin typeface="微軟正黑體" panose="020B0604030504040204" pitchFamily="34" charset="-120"/>
              <a:ea typeface="微軟正黑體" panose="020B0604030504040204" pitchFamily="34" charset="-120"/>
            </a:endParaRPr>
          </a:p>
          <a:p>
            <a:pPr>
              <a:buFont typeface="Wingdings" panose="05000000000000000000" pitchFamily="2" charset="2"/>
              <a:buChar char="l"/>
            </a:pPr>
            <a:endParaRPr lang="en-US" altLang="zh-TW" kern="1200" dirty="0">
              <a:solidFill>
                <a:schemeClr val="accent2">
                  <a:lumMod val="50000"/>
                </a:schemeClr>
              </a:solidFill>
              <a:latin typeface="微軟正黑體" panose="020B0604030504040204" pitchFamily="34" charset="-120"/>
              <a:ea typeface="微軟正黑體" panose="020B0604030504040204" pitchFamily="34" charset="-120"/>
            </a:endParaRPr>
          </a:p>
          <a:p>
            <a:pPr>
              <a:buFont typeface="Wingdings" panose="05000000000000000000" pitchFamily="2" charset="2"/>
              <a:buChar char="l"/>
            </a:pPr>
            <a:endParaRPr lang="en-US" altLang="zh-TW" kern="1200" dirty="0" smtClean="0">
              <a:solidFill>
                <a:schemeClr val="accent2">
                  <a:lumMod val="50000"/>
                </a:schemeClr>
              </a:solidFill>
              <a:latin typeface="微軟正黑體" panose="020B0604030504040204" pitchFamily="34" charset="-120"/>
              <a:ea typeface="微軟正黑體" panose="020B0604030504040204" pitchFamily="34" charset="-120"/>
            </a:endParaRPr>
          </a:p>
          <a:p>
            <a:pPr marL="0" indent="0">
              <a:buNone/>
            </a:pPr>
            <a:endParaRPr lang="en-US" altLang="zh-TW" sz="2600" dirty="0">
              <a:latin typeface="微軟正黑體" panose="020B0604030504040204" pitchFamily="34" charset="-120"/>
              <a:ea typeface="微軟正黑體" panose="020B0604030504040204" pitchFamily="34" charset="-120"/>
              <a:cs typeface="+mn-cs"/>
            </a:endParaRPr>
          </a:p>
        </p:txBody>
      </p:sp>
      <p:sp>
        <p:nvSpPr>
          <p:cNvPr id="4" name="投影片編號版面配置區 3"/>
          <p:cNvSpPr>
            <a:spLocks noGrp="1"/>
          </p:cNvSpPr>
          <p:nvPr>
            <p:ph type="sldNum" sz="quarter" idx="11"/>
          </p:nvPr>
        </p:nvSpPr>
        <p:spPr/>
        <p:txBody>
          <a:bodyPr/>
          <a:lstStyle/>
          <a:p>
            <a:pPr>
              <a:defRPr/>
            </a:pPr>
            <a:fld id="{A769D550-E614-45A8-86A6-04542860B1F7}" type="slidenum">
              <a:rPr lang="zh-TW" altLang="en-US" smtClean="0"/>
              <a:pPr>
                <a:defRPr/>
              </a:pPr>
              <a:t>6</a:t>
            </a:fld>
            <a:endParaRPr lang="en-US" altLang="zh-TW"/>
          </a:p>
        </p:txBody>
      </p:sp>
    </p:spTree>
    <p:extLst>
      <p:ext uri="{BB962C8B-B14F-4D97-AF65-F5344CB8AC3E}">
        <p14:creationId xmlns:p14="http://schemas.microsoft.com/office/powerpoint/2010/main" val="7894886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微軟正黑體" panose="020B0604030504040204" pitchFamily="34" charset="-120"/>
                <a:ea typeface="微軟正黑體" panose="020B0604030504040204" pitchFamily="34" charset="-120"/>
              </a:rPr>
              <a:t>加入</a:t>
            </a:r>
            <a:r>
              <a:rPr lang="en-US" altLang="zh-TW" dirty="0" err="1" smtClean="0">
                <a:latin typeface="微軟正黑體" panose="020B0604030504040204" pitchFamily="34" charset="-120"/>
                <a:ea typeface="微軟正黑體" panose="020B0604030504040204" pitchFamily="34" charset="-120"/>
              </a:rPr>
              <a:t>eduroam</a:t>
            </a:r>
            <a:r>
              <a:rPr lang="zh-TW" altLang="en-US" dirty="0" smtClean="0">
                <a:latin typeface="微軟正黑體" panose="020B0604030504040204" pitchFamily="34" charset="-120"/>
                <a:ea typeface="微軟正黑體" panose="020B0604030504040204" pitchFamily="34" charset="-120"/>
              </a:rPr>
              <a:t>建</a:t>
            </a:r>
            <a:r>
              <a:rPr lang="zh-TW" altLang="en-US" dirty="0">
                <a:latin typeface="微軟正黑體" panose="020B0604030504040204" pitchFamily="34" charset="-120"/>
                <a:ea typeface="微軟正黑體" panose="020B0604030504040204" pitchFamily="34" charset="-120"/>
              </a:rPr>
              <a:t>置</a:t>
            </a:r>
          </a:p>
        </p:txBody>
      </p:sp>
      <p:sp>
        <p:nvSpPr>
          <p:cNvPr id="5" name="內容版面配置區 4"/>
          <p:cNvSpPr>
            <a:spLocks noGrp="1"/>
          </p:cNvSpPr>
          <p:nvPr>
            <p:ph idx="1"/>
          </p:nvPr>
        </p:nvSpPr>
        <p:spPr>
          <a:xfrm>
            <a:off x="395536" y="1034162"/>
            <a:ext cx="8640960" cy="5596731"/>
          </a:xfrm>
        </p:spPr>
        <p:txBody>
          <a:bodyPr>
            <a:normAutofit lnSpcReduction="10000"/>
          </a:bodyPr>
          <a:lstStyle/>
          <a:p>
            <a:pPr marL="0" indent="0">
              <a:buNone/>
            </a:pPr>
            <a:endParaRPr lang="en-US" altLang="zh-TW" sz="1200" kern="1200" dirty="0" smtClean="0">
              <a:solidFill>
                <a:schemeClr val="accent2">
                  <a:lumMod val="50000"/>
                </a:schemeClr>
              </a:solidFill>
              <a:latin typeface="微軟正黑體" panose="020B0604030504040204" pitchFamily="34" charset="-120"/>
              <a:ea typeface="微軟正黑體" panose="020B0604030504040204" pitchFamily="34" charset="-120"/>
            </a:endParaRPr>
          </a:p>
          <a:p>
            <a:pPr>
              <a:buFont typeface="Wingdings" panose="05000000000000000000" pitchFamily="2" charset="2"/>
              <a:buChar char="l"/>
            </a:pPr>
            <a:r>
              <a:rPr lang="zh-TW" altLang="en-US" sz="1900" b="1" dirty="0" smtClean="0">
                <a:latin typeface="微軟正黑體" panose="020B0604030504040204" pitchFamily="34" charset="-120"/>
                <a:ea typeface="微軟正黑體" panose="020B0604030504040204" pitchFamily="34" charset="-120"/>
              </a:rPr>
              <a:t>設定無線控制器</a:t>
            </a:r>
            <a:endParaRPr lang="en-US" altLang="zh-TW" sz="1900" b="1" dirty="0" smtClean="0">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zh-TW" altLang="en-US" sz="1800" dirty="0">
                <a:latin typeface="微軟正黑體" panose="020B0604030504040204" pitchFamily="34" charset="-120"/>
                <a:ea typeface="微軟正黑體" panose="020B0604030504040204" pitchFamily="34" charset="-120"/>
              </a:rPr>
              <a:t>無線</a:t>
            </a:r>
            <a:r>
              <a:rPr lang="zh-TW" altLang="en-US" sz="1800" dirty="0" smtClean="0">
                <a:latin typeface="微軟正黑體" panose="020B0604030504040204" pitchFamily="34" charset="-120"/>
                <a:ea typeface="微軟正黑體" panose="020B0604030504040204" pitchFamily="34" charset="-120"/>
              </a:rPr>
              <a:t>控制器設定需</a:t>
            </a:r>
            <a:r>
              <a:rPr lang="zh-TW" altLang="en-US" sz="1800" dirty="0">
                <a:latin typeface="微軟正黑體" panose="020B0604030504040204" pitchFamily="34" charset="-120"/>
                <a:ea typeface="微軟正黑體" panose="020B0604030504040204" pitchFamily="34" charset="-120"/>
              </a:rPr>
              <a:t>求</a:t>
            </a:r>
            <a:endParaRPr lang="en-US" altLang="zh-TW" sz="1800" dirty="0">
              <a:latin typeface="微軟正黑體" panose="020B0604030504040204" pitchFamily="34" charset="-120"/>
              <a:ea typeface="微軟正黑體" panose="020B0604030504040204" pitchFamily="34" charset="-120"/>
            </a:endParaRPr>
          </a:p>
          <a:p>
            <a:pPr lvl="2">
              <a:buFont typeface="Wingdings" panose="05000000000000000000" pitchFamily="2" charset="2"/>
              <a:buChar char="ü"/>
            </a:pPr>
            <a:r>
              <a:rPr lang="en-US" altLang="zh-TW" sz="1800" dirty="0" smtClean="0">
                <a:latin typeface="微軟正黑體" panose="020B0604030504040204" pitchFamily="34" charset="-120"/>
                <a:ea typeface="微軟正黑體" panose="020B0604030504040204" pitchFamily="34" charset="-120"/>
              </a:rPr>
              <a:t>SSID</a:t>
            </a:r>
            <a:r>
              <a:rPr lang="zh-TW" altLang="en-US" sz="1800" dirty="0" smtClean="0">
                <a:latin typeface="微軟正黑體" panose="020B0604030504040204" pitchFamily="34" charset="-120"/>
                <a:ea typeface="微軟正黑體" panose="020B0604030504040204" pitchFamily="34" charset="-120"/>
              </a:rPr>
              <a:t>名稱必須是</a:t>
            </a:r>
            <a:r>
              <a:rPr lang="en-US" altLang="zh-TW" sz="1800" dirty="0" err="1" smtClean="0">
                <a:latin typeface="微軟正黑體" panose="020B0604030504040204" pitchFamily="34" charset="-120"/>
                <a:ea typeface="微軟正黑體" panose="020B0604030504040204" pitchFamily="34" charset="-120"/>
              </a:rPr>
              <a:t>eduroam</a:t>
            </a:r>
            <a:r>
              <a:rPr lang="en-US" altLang="zh-TW" sz="1800" dirty="0" smtClean="0">
                <a:latin typeface="微軟正黑體" panose="020B0604030504040204" pitchFamily="34" charset="-120"/>
                <a:ea typeface="微軟正黑體" panose="020B0604030504040204" pitchFamily="34" charset="-120"/>
              </a:rPr>
              <a:t>(</a:t>
            </a:r>
            <a:r>
              <a:rPr lang="zh-TW" altLang="en-US" sz="1800" dirty="0" smtClean="0">
                <a:latin typeface="微軟正黑體" panose="020B0604030504040204" pitchFamily="34" charset="-120"/>
                <a:ea typeface="微軟正黑體" panose="020B0604030504040204" pitchFamily="34" charset="-120"/>
              </a:rPr>
              <a:t>均小寫</a:t>
            </a:r>
            <a:r>
              <a:rPr lang="en-US" altLang="zh-TW" sz="1800" dirty="0" smtClean="0">
                <a:latin typeface="微軟正黑體" panose="020B0604030504040204" pitchFamily="34" charset="-120"/>
                <a:ea typeface="微軟正黑體" panose="020B0604030504040204" pitchFamily="34" charset="-120"/>
              </a:rPr>
              <a:t>) </a:t>
            </a:r>
            <a:endParaRPr lang="en-US" altLang="zh-TW" sz="1800" dirty="0">
              <a:latin typeface="微軟正黑體" panose="020B0604030504040204" pitchFamily="34" charset="-120"/>
              <a:ea typeface="微軟正黑體" panose="020B0604030504040204" pitchFamily="34" charset="-120"/>
            </a:endParaRPr>
          </a:p>
          <a:p>
            <a:pPr lvl="2">
              <a:buFont typeface="Wingdings" panose="05000000000000000000" pitchFamily="2" charset="2"/>
              <a:buChar char="ü"/>
            </a:pPr>
            <a:r>
              <a:rPr lang="zh-TW" altLang="en-US" sz="1800" dirty="0" smtClean="0">
                <a:latin typeface="微軟正黑體" panose="020B0604030504040204" pitchFamily="34" charset="-120"/>
                <a:ea typeface="微軟正黑體" panose="020B0604030504040204" pitchFamily="34" charset="-120"/>
              </a:rPr>
              <a:t>需要</a:t>
            </a:r>
            <a:r>
              <a:rPr lang="zh-TW" altLang="en-US" sz="1800" dirty="0">
                <a:latin typeface="微軟正黑體" panose="020B0604030504040204" pitchFamily="34" charset="-120"/>
                <a:ea typeface="微軟正黑體" panose="020B0604030504040204" pitchFamily="34" charset="-120"/>
              </a:rPr>
              <a:t>有</a:t>
            </a:r>
            <a:r>
              <a:rPr lang="zh-TW" altLang="en-US" sz="1800" dirty="0">
                <a:solidFill>
                  <a:srgbClr val="FF0000"/>
                </a:solidFill>
                <a:latin typeface="微軟正黑體" panose="020B0604030504040204" pitchFamily="34" charset="-120"/>
                <a:ea typeface="微軟正黑體" panose="020B0604030504040204" pitchFamily="34" charset="-120"/>
              </a:rPr>
              <a:t>擴展認證協議</a:t>
            </a:r>
            <a:r>
              <a:rPr lang="en-US" altLang="zh-TW" sz="1800" dirty="0">
                <a:latin typeface="微軟正黑體" panose="020B0604030504040204" pitchFamily="34" charset="-120"/>
                <a:ea typeface="微軟正黑體" panose="020B0604030504040204" pitchFamily="34" charset="-120"/>
              </a:rPr>
              <a:t>(EAP)</a:t>
            </a:r>
          </a:p>
          <a:p>
            <a:pPr lvl="3">
              <a:buFont typeface="Wingdings" panose="05000000000000000000" pitchFamily="2" charset="2"/>
              <a:buChar char="Ø"/>
            </a:pPr>
            <a:r>
              <a:rPr lang="zh-TW" altLang="en-US" sz="1400" dirty="0">
                <a:latin typeface="微軟正黑體" panose="020B0604030504040204" pitchFamily="34" charset="-120"/>
                <a:ea typeface="微軟正黑體" panose="020B0604030504040204" pitchFamily="34" charset="-120"/>
              </a:rPr>
              <a:t>常見有</a:t>
            </a:r>
            <a:r>
              <a:rPr lang="en-US" altLang="zh-TW" sz="1400" dirty="0">
                <a:latin typeface="微軟正黑體" panose="020B0604030504040204" pitchFamily="34" charset="-120"/>
                <a:ea typeface="微軟正黑體" panose="020B0604030504040204" pitchFamily="34" charset="-120"/>
              </a:rPr>
              <a:t>PEAP-MSCHAPv2</a:t>
            </a:r>
            <a:r>
              <a:rPr lang="zh-TW" altLang="en-US" sz="1400" dirty="0">
                <a:latin typeface="微軟正黑體" panose="020B0604030504040204" pitchFamily="34" charset="-120"/>
                <a:ea typeface="微軟正黑體" panose="020B0604030504040204" pitchFamily="34" charset="-120"/>
              </a:rPr>
              <a:t>、</a:t>
            </a:r>
            <a:r>
              <a:rPr lang="en-US" altLang="zh-TW" sz="1400" dirty="0">
                <a:latin typeface="微軟正黑體" panose="020B0604030504040204" pitchFamily="34" charset="-120"/>
                <a:ea typeface="微軟正黑體" panose="020B0604030504040204" pitchFamily="34" charset="-120"/>
              </a:rPr>
              <a:t>PEAP-GTC</a:t>
            </a:r>
            <a:r>
              <a:rPr lang="zh-TW" altLang="en-US" sz="1400" dirty="0">
                <a:latin typeface="微軟正黑體" panose="020B0604030504040204" pitchFamily="34" charset="-120"/>
                <a:ea typeface="微軟正黑體" panose="020B0604030504040204" pitchFamily="34" charset="-120"/>
              </a:rPr>
              <a:t>和</a:t>
            </a:r>
            <a:r>
              <a:rPr lang="en-US" altLang="zh-TW" sz="1400" dirty="0" smtClean="0">
                <a:latin typeface="微軟正黑體" panose="020B0604030504040204" pitchFamily="34" charset="-120"/>
                <a:ea typeface="微軟正黑體" panose="020B0604030504040204" pitchFamily="34" charset="-120"/>
              </a:rPr>
              <a:t>EAP-TTLS</a:t>
            </a:r>
          </a:p>
          <a:p>
            <a:pPr lvl="1">
              <a:buFont typeface="Wingdings" panose="05000000000000000000" pitchFamily="2" charset="2"/>
              <a:buChar char="l"/>
            </a:pPr>
            <a:r>
              <a:rPr lang="zh-TW" altLang="en-US" sz="1800" dirty="0">
                <a:latin typeface="微軟正黑體" panose="020B0604030504040204" pitchFamily="34" charset="-120"/>
                <a:ea typeface="微軟正黑體" panose="020B0604030504040204" pitchFamily="34" charset="-120"/>
              </a:rPr>
              <a:t>漫遊中心提供一組測試帳號請各單位測試</a:t>
            </a:r>
            <a:endParaRPr lang="en-US" altLang="zh-TW" sz="1800" dirty="0">
              <a:latin typeface="微軟正黑體" panose="020B0604030504040204" pitchFamily="34" charset="-120"/>
              <a:ea typeface="微軟正黑體" panose="020B0604030504040204" pitchFamily="34" charset="-120"/>
            </a:endParaRPr>
          </a:p>
          <a:p>
            <a:pPr lvl="2">
              <a:buFont typeface="Wingdings" panose="05000000000000000000" pitchFamily="2" charset="2"/>
              <a:buChar char="ü"/>
            </a:pPr>
            <a:r>
              <a:rPr lang="en-US" altLang="zh-TW" sz="1600" dirty="0" smtClean="0">
                <a:latin typeface="微軟正黑體" panose="020B0604030504040204" pitchFamily="34" charset="-120"/>
                <a:ea typeface="微軟正黑體" panose="020B0604030504040204" pitchFamily="34" charset="-120"/>
                <a:hlinkClick r:id="rId3"/>
              </a:rPr>
              <a:t>ID@</a:t>
            </a:r>
            <a:r>
              <a:rPr lang="en-US" altLang="zh-TW" sz="1600" dirty="0" smtClean="0">
                <a:solidFill>
                  <a:srgbClr val="FF0000"/>
                </a:solidFill>
                <a:latin typeface="微軟正黑體" panose="020B0604030504040204" pitchFamily="34" charset="-120"/>
                <a:ea typeface="微軟正黑體" panose="020B0604030504040204" pitchFamily="34" charset="-120"/>
                <a:hlinkClick r:id="rId3"/>
              </a:rPr>
              <a:t>eap</a:t>
            </a:r>
            <a:r>
              <a:rPr lang="en-US" altLang="zh-TW" sz="1600" dirty="0" smtClean="0">
                <a:latin typeface="微軟正黑體" panose="020B0604030504040204" pitchFamily="34" charset="-120"/>
                <a:ea typeface="微軟正黑體" panose="020B0604030504040204" pitchFamily="34" charset="-120"/>
                <a:hlinkClick r:id="rId3"/>
              </a:rPr>
              <a:t>.rc.edu.tw</a:t>
            </a:r>
            <a:endParaRPr lang="en-US" altLang="zh-TW" sz="1600" dirty="0" smtClean="0">
              <a:latin typeface="微軟正黑體" panose="020B0604030504040204" pitchFamily="34" charset="-120"/>
              <a:ea typeface="微軟正黑體" panose="020B0604030504040204" pitchFamily="34" charset="-120"/>
            </a:endParaRPr>
          </a:p>
          <a:p>
            <a:pPr marL="914400" lvl="2" indent="0">
              <a:buNone/>
            </a:pPr>
            <a:endParaRPr lang="en-US" altLang="zh-TW" sz="1800" dirty="0" smtClean="0">
              <a:latin typeface="微軟正黑體" panose="020B0604030504040204" pitchFamily="34" charset="-120"/>
              <a:ea typeface="微軟正黑體" panose="020B0604030504040204" pitchFamily="34" charset="-120"/>
            </a:endParaRPr>
          </a:p>
          <a:p>
            <a:pPr marL="342900" lvl="2" indent="-342900">
              <a:buFont typeface="Wingdings" panose="05000000000000000000" pitchFamily="2" charset="2"/>
              <a:buChar char="l"/>
            </a:pPr>
            <a:r>
              <a:rPr lang="zh-TW" altLang="en-US" sz="1900" b="1" dirty="0" smtClean="0">
                <a:latin typeface="微軟正黑體" panose="020B0604030504040204" pitchFamily="34" charset="-120"/>
                <a:ea typeface="微軟正黑體" panose="020B0604030504040204" pitchFamily="34" charset="-120"/>
                <a:cs typeface="+mn-cs"/>
              </a:rPr>
              <a:t>確定帳號驗證系統及加密方式</a:t>
            </a:r>
            <a:endParaRPr lang="en-US" altLang="zh-TW" sz="1900" b="1" dirty="0" smtClean="0">
              <a:latin typeface="微軟正黑體" panose="020B0604030504040204" pitchFamily="34" charset="-120"/>
              <a:ea typeface="微軟正黑體" panose="020B0604030504040204" pitchFamily="34" charset="-120"/>
              <a:cs typeface="+mn-cs"/>
            </a:endParaRPr>
          </a:p>
          <a:p>
            <a:pPr lvl="1">
              <a:buFont typeface="Wingdings" panose="05000000000000000000" pitchFamily="2" charset="2"/>
              <a:buChar char="l"/>
            </a:pPr>
            <a:r>
              <a:rPr lang="en-US" altLang="zh-TW" sz="1800" dirty="0" smtClean="0">
                <a:latin typeface="微軟正黑體" panose="020B0604030504040204" pitchFamily="34" charset="-120"/>
                <a:ea typeface="微軟正黑體" panose="020B0604030504040204" pitchFamily="34" charset="-120"/>
              </a:rPr>
              <a:t>Google</a:t>
            </a:r>
            <a:r>
              <a:rPr lang="zh-TW" altLang="en-US" sz="1800" dirty="0" smtClean="0">
                <a:latin typeface="微軟正黑體" panose="020B0604030504040204" pitchFamily="34" charset="-120"/>
                <a:ea typeface="微軟正黑體" panose="020B0604030504040204" pitchFamily="34" charset="-120"/>
              </a:rPr>
              <a:t> </a:t>
            </a:r>
            <a:r>
              <a:rPr lang="en-US" altLang="zh-TW" sz="1800" dirty="0" smtClean="0">
                <a:latin typeface="微軟正黑體" panose="020B0604030504040204" pitchFamily="34" charset="-120"/>
                <a:ea typeface="微軟正黑體" panose="020B0604030504040204" pitchFamily="34" charset="-120"/>
              </a:rPr>
              <a:t>Gmail		</a:t>
            </a:r>
            <a:r>
              <a:rPr lang="zh-TW" altLang="en-US" sz="1800" dirty="0" smtClean="0">
                <a:latin typeface="微軟正黑體" panose="020B0604030504040204" pitchFamily="34" charset="-120"/>
                <a:ea typeface="微軟正黑體" panose="020B0604030504040204" pitchFamily="34" charset="-120"/>
              </a:rPr>
              <a:t>→</a:t>
            </a:r>
            <a:r>
              <a:rPr lang="en-US" altLang="zh-TW" sz="1800" b="1" dirty="0" smtClean="0">
                <a:solidFill>
                  <a:srgbClr val="0070C0"/>
                </a:solidFill>
                <a:latin typeface="微軟正黑體" panose="020B0604030504040204" pitchFamily="34" charset="-120"/>
                <a:ea typeface="微軟正黑體" panose="020B0604030504040204" pitchFamily="34" charset="-120"/>
              </a:rPr>
              <a:t>PEAP-GTC</a:t>
            </a:r>
          </a:p>
          <a:p>
            <a:pPr lvl="1">
              <a:buFont typeface="Wingdings" panose="05000000000000000000" pitchFamily="2" charset="2"/>
              <a:buChar char="l"/>
            </a:pPr>
            <a:r>
              <a:rPr lang="en-US" altLang="zh-TW" sz="1800" dirty="0" smtClean="0">
                <a:latin typeface="微軟正黑體" panose="020B0604030504040204" pitchFamily="34" charset="-120"/>
                <a:ea typeface="微軟正黑體" panose="020B0604030504040204" pitchFamily="34" charset="-120"/>
              </a:rPr>
              <a:t>Windows Active Directory	</a:t>
            </a:r>
            <a:r>
              <a:rPr lang="zh-TW" altLang="en-US" sz="1800" dirty="0" smtClean="0">
                <a:latin typeface="微軟正黑體" panose="020B0604030504040204" pitchFamily="34" charset="-120"/>
                <a:ea typeface="微軟正黑體" panose="020B0604030504040204" pitchFamily="34" charset="-120"/>
              </a:rPr>
              <a:t>→</a:t>
            </a:r>
            <a:r>
              <a:rPr lang="en-US" altLang="zh-TW" sz="1800" b="1" dirty="0" smtClean="0">
                <a:solidFill>
                  <a:srgbClr val="0070C0"/>
                </a:solidFill>
                <a:latin typeface="微軟正黑體" panose="020B0604030504040204" pitchFamily="34" charset="-120"/>
                <a:ea typeface="微軟正黑體" panose="020B0604030504040204" pitchFamily="34" charset="-120"/>
              </a:rPr>
              <a:t>PEAP-MSCHAPv2</a:t>
            </a:r>
          </a:p>
          <a:p>
            <a:pPr lvl="1">
              <a:buFont typeface="Wingdings" panose="05000000000000000000" pitchFamily="2" charset="2"/>
              <a:buChar char="l"/>
            </a:pPr>
            <a:r>
              <a:rPr lang="en-US" altLang="zh-TW" sz="1800" dirty="0" err="1" smtClean="0">
                <a:latin typeface="微軟正黑體" panose="020B0604030504040204" pitchFamily="34" charset="-120"/>
                <a:ea typeface="微軟正黑體" panose="020B0604030504040204" pitchFamily="34" charset="-120"/>
              </a:rPr>
              <a:t>OpenLDAP</a:t>
            </a:r>
            <a:endParaRPr lang="en-US" altLang="zh-TW" sz="1800" dirty="0">
              <a:latin typeface="微軟正黑體" panose="020B0604030504040204" pitchFamily="34" charset="-120"/>
              <a:ea typeface="微軟正黑體" panose="020B0604030504040204" pitchFamily="34" charset="-120"/>
            </a:endParaRPr>
          </a:p>
          <a:p>
            <a:pPr lvl="2">
              <a:buFont typeface="Wingdings" panose="05000000000000000000" pitchFamily="2" charset="2"/>
              <a:buChar char="l"/>
            </a:pPr>
            <a:r>
              <a:rPr lang="zh-TW" altLang="en-US" sz="1800" dirty="0">
                <a:latin typeface="微軟正黑體" panose="020B0604030504040204" pitchFamily="34" charset="-120"/>
                <a:ea typeface="微軟正黑體" panose="020B0604030504040204" pitchFamily="34" charset="-120"/>
              </a:rPr>
              <a:t>帳號密碼加密方式</a:t>
            </a:r>
            <a:r>
              <a:rPr lang="en-US" altLang="zh-TW" sz="1800" dirty="0">
                <a:latin typeface="微軟正黑體" panose="020B0604030504040204" pitchFamily="34" charset="-120"/>
                <a:ea typeface="微軟正黑體" panose="020B0604030504040204" pitchFamily="34" charset="-120"/>
              </a:rPr>
              <a:t>(MD4-Hash) </a:t>
            </a:r>
            <a:r>
              <a:rPr lang="en-US" altLang="zh-TW" sz="1800" dirty="0" smtClean="0">
                <a:latin typeface="微軟正黑體" panose="020B0604030504040204" pitchFamily="34" charset="-120"/>
                <a:ea typeface="微軟正黑體" panose="020B0604030504040204" pitchFamily="34" charset="-120"/>
              </a:rPr>
              <a:t>	</a:t>
            </a:r>
            <a:r>
              <a:rPr lang="zh-TW" altLang="en-US" sz="1800" dirty="0" smtClean="0">
                <a:latin typeface="微軟正黑體" panose="020B0604030504040204" pitchFamily="34" charset="-120"/>
                <a:ea typeface="微軟正黑體" panose="020B0604030504040204" pitchFamily="34" charset="-120"/>
              </a:rPr>
              <a:t>→</a:t>
            </a:r>
            <a:r>
              <a:rPr lang="en-US" altLang="zh-TW" sz="1800" b="1" dirty="0">
                <a:solidFill>
                  <a:srgbClr val="0070C0"/>
                </a:solidFill>
                <a:latin typeface="微軟正黑體" panose="020B0604030504040204" pitchFamily="34" charset="-120"/>
                <a:ea typeface="微軟正黑體" panose="020B0604030504040204" pitchFamily="34" charset="-120"/>
              </a:rPr>
              <a:t>PEAP-MSCHAPv2</a:t>
            </a:r>
          </a:p>
          <a:p>
            <a:pPr lvl="2">
              <a:buFont typeface="Wingdings" panose="05000000000000000000" pitchFamily="2" charset="2"/>
              <a:buChar char="l"/>
            </a:pPr>
            <a:r>
              <a:rPr lang="zh-TW" altLang="en-US" sz="1800" dirty="0">
                <a:latin typeface="微軟正黑體" panose="020B0604030504040204" pitchFamily="34" charset="-120"/>
                <a:ea typeface="微軟正黑體" panose="020B0604030504040204" pitchFamily="34" charset="-120"/>
              </a:rPr>
              <a:t>帳號密碼加密方式</a:t>
            </a:r>
            <a:r>
              <a:rPr lang="en-US" altLang="zh-TW" sz="1800" dirty="0">
                <a:latin typeface="微軟正黑體" panose="020B0604030504040204" pitchFamily="34" charset="-120"/>
                <a:ea typeface="微軟正黑體" panose="020B0604030504040204" pitchFamily="34" charset="-120"/>
              </a:rPr>
              <a:t>(</a:t>
            </a:r>
            <a:r>
              <a:rPr lang="zh-TW" altLang="en-US" sz="1800" dirty="0">
                <a:latin typeface="微軟正黑體" panose="020B0604030504040204" pitchFamily="34" charset="-120"/>
                <a:ea typeface="微軟正黑體" panose="020B0604030504040204" pitchFamily="34" charset="-120"/>
              </a:rPr>
              <a:t>其他</a:t>
            </a:r>
            <a:r>
              <a:rPr lang="en-US" altLang="zh-TW" sz="1800" dirty="0">
                <a:latin typeface="微軟正黑體" panose="020B0604030504040204" pitchFamily="34" charset="-120"/>
                <a:ea typeface="微軟正黑體" panose="020B0604030504040204" pitchFamily="34" charset="-120"/>
              </a:rPr>
              <a:t>)	</a:t>
            </a:r>
            <a:r>
              <a:rPr lang="en-US" altLang="zh-TW" sz="1800" dirty="0" smtClean="0">
                <a:latin typeface="微軟正黑體" panose="020B0604030504040204" pitchFamily="34" charset="-120"/>
                <a:ea typeface="微軟正黑體" panose="020B0604030504040204" pitchFamily="34" charset="-120"/>
              </a:rPr>
              <a:t>	</a:t>
            </a:r>
            <a:r>
              <a:rPr lang="zh-TW" altLang="en-US" sz="1800" dirty="0" smtClean="0">
                <a:latin typeface="微軟正黑體" panose="020B0604030504040204" pitchFamily="34" charset="-120"/>
                <a:ea typeface="微軟正黑體" panose="020B0604030504040204" pitchFamily="34" charset="-120"/>
              </a:rPr>
              <a:t>→</a:t>
            </a:r>
            <a:r>
              <a:rPr lang="en-US" altLang="zh-TW" sz="1800" b="1" dirty="0">
                <a:solidFill>
                  <a:srgbClr val="0070C0"/>
                </a:solidFill>
                <a:latin typeface="微軟正黑體" panose="020B0604030504040204" pitchFamily="34" charset="-120"/>
                <a:ea typeface="微軟正黑體" panose="020B0604030504040204" pitchFamily="34" charset="-120"/>
              </a:rPr>
              <a:t>PEAP-GTC</a:t>
            </a:r>
          </a:p>
          <a:p>
            <a:pPr>
              <a:buFont typeface="Wingdings" panose="05000000000000000000" pitchFamily="2" charset="2"/>
              <a:buChar char="l"/>
            </a:pPr>
            <a:endParaRPr lang="en-US" altLang="zh-TW" sz="1900" b="1" dirty="0" smtClean="0">
              <a:latin typeface="微軟正黑體" panose="020B0604030504040204" pitchFamily="34" charset="-120"/>
              <a:ea typeface="微軟正黑體" panose="020B0604030504040204" pitchFamily="34" charset="-120"/>
            </a:endParaRPr>
          </a:p>
          <a:p>
            <a:pPr>
              <a:buFont typeface="Wingdings" panose="05000000000000000000" pitchFamily="2" charset="2"/>
              <a:buChar char="l"/>
            </a:pPr>
            <a:r>
              <a:rPr lang="zh-TW" altLang="en-US" sz="1900" b="1" dirty="0" smtClean="0">
                <a:latin typeface="微軟正黑體" panose="020B0604030504040204" pitchFamily="34" charset="-120"/>
                <a:ea typeface="微軟正黑體" panose="020B0604030504040204" pitchFamily="34" charset="-120"/>
              </a:rPr>
              <a:t>設定相關</a:t>
            </a:r>
            <a:r>
              <a:rPr lang="zh-TW" altLang="en-US" sz="1900" b="1" dirty="0">
                <a:latin typeface="微軟正黑體" panose="020B0604030504040204" pitchFamily="34" charset="-120"/>
                <a:ea typeface="微軟正黑體" panose="020B0604030504040204" pitchFamily="34" charset="-120"/>
              </a:rPr>
              <a:t>模組</a:t>
            </a:r>
            <a:endParaRPr lang="en-US" altLang="zh-TW" sz="1900" b="1" dirty="0">
              <a:latin typeface="微軟正黑體" panose="020B0604030504040204" pitchFamily="34" charset="-120"/>
              <a:ea typeface="微軟正黑體" panose="020B0604030504040204" pitchFamily="34" charset="-120"/>
            </a:endParaRPr>
          </a:p>
          <a:p>
            <a:pPr lvl="1">
              <a:buFont typeface="Wingdings" panose="05000000000000000000" pitchFamily="2" charset="2"/>
              <a:buChar char="l"/>
            </a:pPr>
            <a:r>
              <a:rPr lang="zh-TW" altLang="en-US" sz="1800" dirty="0">
                <a:latin typeface="微軟正黑體" panose="020B0604030504040204" pitchFamily="34" charset="-120"/>
                <a:ea typeface="微軟正黑體" panose="020B0604030504040204" pitchFamily="34" charset="-120"/>
              </a:rPr>
              <a:t>針對</a:t>
            </a:r>
            <a:r>
              <a:rPr lang="zh-TW" altLang="en-US" sz="1800" dirty="0" smtClean="0">
                <a:latin typeface="微軟正黑體" panose="020B0604030504040204" pitchFamily="34" charset="-120"/>
                <a:ea typeface="微軟正黑體" panose="020B0604030504040204" pitchFamily="34" charset="-120"/>
              </a:rPr>
              <a:t>相關驗證模組修改</a:t>
            </a:r>
            <a:r>
              <a:rPr lang="en-US" altLang="zh-TW" sz="1800" dirty="0" smtClean="0">
                <a:latin typeface="微軟正黑體" panose="020B0604030504040204" pitchFamily="34" charset="-120"/>
                <a:ea typeface="微軟正黑體" panose="020B0604030504040204" pitchFamily="34" charset="-120"/>
              </a:rPr>
              <a:t>(LDAP</a:t>
            </a:r>
            <a:r>
              <a:rPr lang="zh-TW" altLang="en-US" sz="1800" dirty="0" smtClean="0">
                <a:latin typeface="微軟正黑體" panose="020B0604030504040204" pitchFamily="34" charset="-120"/>
                <a:ea typeface="微軟正黑體" panose="020B0604030504040204" pitchFamily="34" charset="-120"/>
              </a:rPr>
              <a:t>、</a:t>
            </a:r>
            <a:r>
              <a:rPr lang="en-US" altLang="zh-TW" sz="1800" dirty="0" smtClean="0">
                <a:latin typeface="微軟正黑體" panose="020B0604030504040204" pitchFamily="34" charset="-120"/>
                <a:ea typeface="微軟正黑體" panose="020B0604030504040204" pitchFamily="34" charset="-120"/>
              </a:rPr>
              <a:t>PERL</a:t>
            </a:r>
            <a:r>
              <a:rPr lang="zh-TW" altLang="en-US" sz="1800" dirty="0" smtClean="0">
                <a:latin typeface="微軟正黑體" panose="020B0604030504040204" pitchFamily="34" charset="-120"/>
                <a:ea typeface="微軟正黑體" panose="020B0604030504040204" pitchFamily="34" charset="-120"/>
              </a:rPr>
              <a:t>、</a:t>
            </a:r>
            <a:r>
              <a:rPr lang="en-US" altLang="zh-TW" sz="1800" dirty="0" smtClean="0">
                <a:latin typeface="微軟正黑體" panose="020B0604030504040204" pitchFamily="34" charset="-120"/>
                <a:ea typeface="微軟正黑體" panose="020B0604030504040204" pitchFamily="34" charset="-120"/>
              </a:rPr>
              <a:t>NTLM…)</a:t>
            </a:r>
            <a:endParaRPr lang="en-US" altLang="zh-TW" sz="1800" dirty="0">
              <a:latin typeface="微軟正黑體" panose="020B0604030504040204" pitchFamily="34" charset="-120"/>
              <a:ea typeface="微軟正黑體" panose="020B0604030504040204" pitchFamily="34" charset="-120"/>
            </a:endParaRPr>
          </a:p>
          <a:p>
            <a:pPr marL="800100" lvl="3" indent="-342900">
              <a:buFont typeface="Wingdings" panose="05000000000000000000" pitchFamily="2" charset="2"/>
              <a:buChar char="l"/>
            </a:pPr>
            <a:endParaRPr lang="en-US" altLang="zh-TW" sz="1800" b="1" dirty="0">
              <a:latin typeface="微軟正黑體" panose="020B0604030504040204" pitchFamily="34" charset="-120"/>
              <a:ea typeface="微軟正黑體" panose="020B0604030504040204" pitchFamily="34" charset="-120"/>
              <a:cs typeface="+mn-cs"/>
            </a:endParaRPr>
          </a:p>
          <a:p>
            <a:pPr marL="400050" lvl="2" indent="0">
              <a:buNone/>
            </a:pPr>
            <a:endParaRPr lang="en-US" altLang="zh-TW" sz="1800" dirty="0" smtClean="0">
              <a:solidFill>
                <a:srgbClr val="FF0000"/>
              </a:solidFill>
              <a:latin typeface="微軟正黑體" panose="020B0604030504040204" pitchFamily="34" charset="-120"/>
              <a:ea typeface="微軟正黑體" panose="020B0604030504040204" pitchFamily="34" charset="-120"/>
            </a:endParaRPr>
          </a:p>
          <a:p>
            <a:pPr marL="0" indent="0">
              <a:buNone/>
            </a:pPr>
            <a:endParaRPr lang="zh-TW" altLang="en-US" kern="1200" dirty="0">
              <a:solidFill>
                <a:schemeClr val="accent2">
                  <a:lumMod val="50000"/>
                </a:schemeClr>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1"/>
          </p:nvPr>
        </p:nvSpPr>
        <p:spPr/>
        <p:txBody>
          <a:bodyPr/>
          <a:lstStyle/>
          <a:p>
            <a:pPr>
              <a:defRPr/>
            </a:pPr>
            <a:fld id="{A769D550-E614-45A8-86A6-04542860B1F7}" type="slidenum">
              <a:rPr lang="zh-TW" altLang="en-US" smtClean="0"/>
              <a:pPr>
                <a:defRPr/>
              </a:pPr>
              <a:t>7</a:t>
            </a:fld>
            <a:endParaRPr lang="en-US" altLang="zh-TW"/>
          </a:p>
        </p:txBody>
      </p:sp>
      <p:sp>
        <p:nvSpPr>
          <p:cNvPr id="6" name="文字方塊 5"/>
          <p:cNvSpPr txBox="1"/>
          <p:nvPr/>
        </p:nvSpPr>
        <p:spPr>
          <a:xfrm>
            <a:off x="24086" y="834287"/>
            <a:ext cx="3375539" cy="461665"/>
          </a:xfrm>
          <a:prstGeom prst="rect">
            <a:avLst/>
          </a:prstGeom>
          <a:noFill/>
        </p:spPr>
        <p:txBody>
          <a:bodyPr wrap="none" rtlCol="0">
            <a:spAutoFit/>
          </a:bodyPr>
          <a:lstStyle/>
          <a:p>
            <a:r>
              <a:rPr lang="zh-TW" altLang="en-US" sz="2400" b="1" dirty="0" smtClean="0">
                <a:latin typeface="微軟正黑體" panose="020B0604030504040204" pitchFamily="34" charset="-120"/>
                <a:ea typeface="微軟正黑體" panose="020B0604030504040204" pitchFamily="34" charset="-120"/>
              </a:rPr>
              <a:t>加入</a:t>
            </a:r>
            <a:r>
              <a:rPr lang="en-US" altLang="zh-TW" sz="2400" b="1" dirty="0" err="1" smtClean="0">
                <a:latin typeface="微軟正黑體" panose="020B0604030504040204" pitchFamily="34" charset="-120"/>
                <a:ea typeface="微軟正黑體" panose="020B0604030504040204" pitchFamily="34" charset="-120"/>
              </a:rPr>
              <a:t>eduroam</a:t>
            </a:r>
            <a:r>
              <a:rPr lang="zh-TW" altLang="en-US" sz="2400" b="1" dirty="0" smtClean="0">
                <a:latin typeface="微軟正黑體" panose="020B0604030504040204" pitchFamily="34" charset="-120"/>
                <a:ea typeface="微軟正黑體" panose="020B0604030504040204" pitchFamily="34" charset="-120"/>
              </a:rPr>
              <a:t>建置流程</a:t>
            </a:r>
            <a:endParaRPr lang="zh-TW" altLang="en-US" sz="24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5923797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字方塊 12"/>
          <p:cNvSpPr txBox="1"/>
          <p:nvPr/>
        </p:nvSpPr>
        <p:spPr>
          <a:xfrm>
            <a:off x="24086" y="834287"/>
            <a:ext cx="2954655" cy="461665"/>
          </a:xfrm>
          <a:prstGeom prst="rect">
            <a:avLst/>
          </a:prstGeom>
          <a:noFill/>
        </p:spPr>
        <p:txBody>
          <a:bodyPr wrap="none" rtlCol="0">
            <a:spAutoFit/>
          </a:bodyPr>
          <a:lstStyle/>
          <a:p>
            <a:r>
              <a:rPr lang="zh-TW" altLang="en-US" sz="2400" b="1" dirty="0" smtClean="0">
                <a:latin typeface="微軟正黑體" panose="020B0604030504040204" pitchFamily="34" charset="-120"/>
                <a:ea typeface="微軟正黑體" panose="020B0604030504040204" pitchFamily="34" charset="-120"/>
              </a:rPr>
              <a:t>無線</a:t>
            </a:r>
            <a:r>
              <a:rPr lang="zh-TW" altLang="en-US" sz="2400" b="1" dirty="0">
                <a:latin typeface="微軟正黑體" panose="020B0604030504040204" pitchFamily="34" charset="-120"/>
                <a:ea typeface="微軟正黑體" panose="020B0604030504040204" pitchFamily="34" charset="-120"/>
              </a:rPr>
              <a:t>控制器常見</a:t>
            </a:r>
            <a:r>
              <a:rPr lang="zh-TW" altLang="en-US" sz="2400" b="1" dirty="0" smtClean="0">
                <a:latin typeface="微軟正黑體" panose="020B0604030504040204" pitchFamily="34" charset="-120"/>
                <a:ea typeface="微軟正黑體" panose="020B0604030504040204" pitchFamily="34" charset="-120"/>
              </a:rPr>
              <a:t>問題</a:t>
            </a:r>
            <a:endParaRPr lang="zh-TW" altLang="en-US" sz="2400" b="1" dirty="0">
              <a:latin typeface="微軟正黑體" panose="020B0604030504040204" pitchFamily="34" charset="-120"/>
              <a:ea typeface="微軟正黑體" panose="020B0604030504040204" pitchFamily="34" charset="-120"/>
            </a:endParaRPr>
          </a:p>
        </p:txBody>
      </p:sp>
      <p:sp>
        <p:nvSpPr>
          <p:cNvPr id="5" name="內容版面配置區 4"/>
          <p:cNvSpPr>
            <a:spLocks noGrp="1"/>
          </p:cNvSpPr>
          <p:nvPr>
            <p:ph idx="1"/>
          </p:nvPr>
        </p:nvSpPr>
        <p:spPr>
          <a:xfrm>
            <a:off x="323528" y="1371969"/>
            <a:ext cx="8256463" cy="5596731"/>
          </a:xfrm>
        </p:spPr>
        <p:txBody>
          <a:bodyPr>
            <a:normAutofit/>
          </a:bodyPr>
          <a:lstStyle/>
          <a:p>
            <a:pPr>
              <a:buFont typeface="Wingdings" panose="05000000000000000000" pitchFamily="2" charset="2"/>
              <a:buChar char="l"/>
            </a:pPr>
            <a:r>
              <a:rPr lang="zh-TW" altLang="en-US" sz="1800" dirty="0" smtClean="0">
                <a:latin typeface="微軟正黑體" panose="020B0604030504040204" pitchFamily="34" charset="-120"/>
                <a:ea typeface="微軟正黑體" panose="020B0604030504040204" pitchFamily="34" charset="-120"/>
              </a:rPr>
              <a:t>標準</a:t>
            </a:r>
            <a:r>
              <a:rPr lang="en-US" altLang="zh-TW" sz="1800" dirty="0" smtClean="0">
                <a:latin typeface="微軟正黑體" panose="020B0604030504040204" pitchFamily="34" charset="-120"/>
                <a:ea typeface="微軟正黑體" panose="020B0604030504040204" pitchFamily="34" charset="-120"/>
              </a:rPr>
              <a:t>EAP</a:t>
            </a:r>
            <a:r>
              <a:rPr lang="zh-TW" altLang="en-US" sz="1800" dirty="0" smtClean="0">
                <a:latin typeface="微軟正黑體" panose="020B0604030504040204" pitchFamily="34" charset="-120"/>
                <a:ea typeface="微軟正黑體" panose="020B0604030504040204" pitchFamily="34" charset="-120"/>
              </a:rPr>
              <a:t>認證方式</a:t>
            </a:r>
            <a:endParaRPr lang="en-US" altLang="zh-TW" sz="1800" dirty="0" smtClean="0">
              <a:latin typeface="微軟正黑體" panose="020B0604030504040204" pitchFamily="34" charset="-120"/>
              <a:ea typeface="微軟正黑體" panose="020B0604030504040204" pitchFamily="34" charset="-120"/>
            </a:endParaRPr>
          </a:p>
          <a:p>
            <a:pPr>
              <a:buFont typeface="Wingdings" panose="05000000000000000000" pitchFamily="2" charset="2"/>
              <a:buChar char="l"/>
            </a:pPr>
            <a:endParaRPr lang="en-US" altLang="zh-TW" sz="2000" dirty="0" smtClean="0">
              <a:latin typeface="微軟正黑體" panose="020B0604030504040204" pitchFamily="34" charset="-120"/>
              <a:ea typeface="微軟正黑體" panose="020B0604030504040204" pitchFamily="34" charset="-120"/>
            </a:endParaRPr>
          </a:p>
          <a:p>
            <a:pPr>
              <a:buFont typeface="Wingdings" panose="05000000000000000000" pitchFamily="2" charset="2"/>
              <a:buChar char="l"/>
            </a:pPr>
            <a:endParaRPr lang="en-US" altLang="zh-TW" sz="2000" dirty="0" smtClean="0">
              <a:latin typeface="微軟正黑體" panose="020B0604030504040204" pitchFamily="34" charset="-120"/>
              <a:ea typeface="微軟正黑體" panose="020B0604030504040204" pitchFamily="34" charset="-120"/>
            </a:endParaRPr>
          </a:p>
          <a:p>
            <a:pPr marL="0" indent="0">
              <a:buNone/>
            </a:pPr>
            <a:endParaRPr lang="en-US" altLang="zh-TW" sz="2000" dirty="0">
              <a:latin typeface="微軟正黑體" panose="020B0604030504040204" pitchFamily="34" charset="-120"/>
              <a:ea typeface="微軟正黑體" panose="020B0604030504040204" pitchFamily="34" charset="-120"/>
            </a:endParaRPr>
          </a:p>
          <a:p>
            <a:pPr>
              <a:buFont typeface="Wingdings" panose="05000000000000000000" pitchFamily="2" charset="2"/>
              <a:buChar char="l"/>
            </a:pPr>
            <a:r>
              <a:rPr lang="zh-TW" altLang="en-US" sz="1800" dirty="0" smtClean="0">
                <a:latin typeface="微軟正黑體" panose="020B0604030504040204" pitchFamily="34" charset="-120"/>
                <a:ea typeface="微軟正黑體" panose="020B0604030504040204" pitchFamily="34" charset="-120"/>
              </a:rPr>
              <a:t>密碼已加密但不符</a:t>
            </a:r>
            <a:r>
              <a:rPr lang="en-US" altLang="zh-TW" sz="1800" dirty="0" smtClean="0">
                <a:latin typeface="微軟正黑體" panose="020B0604030504040204" pitchFamily="34" charset="-120"/>
                <a:ea typeface="微軟正黑體" panose="020B0604030504040204" pitchFamily="34" charset="-120"/>
              </a:rPr>
              <a:t>EAP</a:t>
            </a:r>
            <a:r>
              <a:rPr lang="zh-TW" altLang="en-US" sz="1800" dirty="0">
                <a:latin typeface="微軟正黑體" panose="020B0604030504040204" pitchFamily="34" charset="-120"/>
                <a:ea typeface="微軟正黑體" panose="020B0604030504040204" pitchFamily="34" charset="-120"/>
              </a:rPr>
              <a:t>認證</a:t>
            </a:r>
            <a:r>
              <a:rPr lang="en-US" altLang="zh-TW" sz="1800" dirty="0" smtClean="0">
                <a:latin typeface="微軟正黑體" panose="020B0604030504040204" pitchFamily="34" charset="-120"/>
                <a:ea typeface="微軟正黑體" panose="020B0604030504040204" pitchFamily="34" charset="-120"/>
              </a:rPr>
              <a:t>(</a:t>
            </a:r>
            <a:r>
              <a:rPr lang="zh-TW" altLang="en-US" sz="1800" dirty="0" smtClean="0">
                <a:latin typeface="微軟正黑體" panose="020B0604030504040204" pitchFamily="34" charset="-120"/>
                <a:ea typeface="微軟正黑體" panose="020B0604030504040204" pitchFamily="34" charset="-120"/>
              </a:rPr>
              <a:t>非</a:t>
            </a:r>
            <a:r>
              <a:rPr lang="en-US" altLang="zh-TW" sz="1800" dirty="0" smtClean="0">
                <a:latin typeface="微軟正黑體" panose="020B0604030504040204" pitchFamily="34" charset="-120"/>
                <a:ea typeface="微軟正黑體" panose="020B0604030504040204" pitchFamily="34" charset="-120"/>
              </a:rPr>
              <a:t>AD</a:t>
            </a:r>
            <a:r>
              <a:rPr lang="zh-TW" altLang="en-US" sz="1800" dirty="0" smtClean="0">
                <a:latin typeface="微軟正黑體" panose="020B0604030504040204" pitchFamily="34" charset="-120"/>
                <a:ea typeface="微軟正黑體" panose="020B0604030504040204" pitchFamily="34" charset="-120"/>
              </a:rPr>
              <a:t>使用者會失敗</a:t>
            </a:r>
            <a:r>
              <a:rPr lang="en-US" altLang="zh-TW" sz="1800" dirty="0" smtClean="0">
                <a:latin typeface="微軟正黑體" panose="020B0604030504040204" pitchFamily="34" charset="-120"/>
                <a:ea typeface="微軟正黑體" panose="020B0604030504040204" pitchFamily="34" charset="-120"/>
              </a:rPr>
              <a:t>)</a:t>
            </a:r>
          </a:p>
          <a:p>
            <a:pPr lvl="1">
              <a:buFont typeface="Wingdings" panose="05000000000000000000" pitchFamily="2" charset="2"/>
              <a:buChar char="l"/>
            </a:pPr>
            <a:endParaRPr lang="en-US" altLang="zh-TW" sz="1600" dirty="0" smtClean="0">
              <a:latin typeface="微軟正黑體" panose="020B0604030504040204" pitchFamily="34" charset="-120"/>
              <a:ea typeface="微軟正黑體" panose="020B0604030504040204" pitchFamily="34" charset="-120"/>
            </a:endParaRPr>
          </a:p>
          <a:p>
            <a:pPr>
              <a:buFont typeface="Wingdings" panose="05000000000000000000" pitchFamily="2" charset="2"/>
              <a:buChar char="l"/>
            </a:pPr>
            <a:endParaRPr lang="en-US" altLang="zh-TW" sz="2000" dirty="0" smtClean="0">
              <a:latin typeface="微軟正黑體" panose="020B0604030504040204" pitchFamily="34" charset="-120"/>
              <a:ea typeface="微軟正黑體" panose="020B0604030504040204" pitchFamily="34" charset="-120"/>
            </a:endParaRPr>
          </a:p>
          <a:p>
            <a:pPr marL="0" lvl="1" indent="0">
              <a:buClr>
                <a:schemeClr val="accent2"/>
              </a:buClr>
              <a:buNone/>
            </a:pPr>
            <a:endParaRPr lang="en-US" altLang="zh-TW" sz="2000" dirty="0" smtClean="0">
              <a:latin typeface="微軟正黑體" panose="020B0604030504040204" pitchFamily="34" charset="-120"/>
              <a:ea typeface="微軟正黑體" panose="020B0604030504040204" pitchFamily="34" charset="-120"/>
              <a:cs typeface="+mn-cs"/>
            </a:endParaRPr>
          </a:p>
          <a:p>
            <a:pPr marL="342900" lvl="1" indent="-342900">
              <a:buClr>
                <a:schemeClr val="accent2"/>
              </a:buClr>
              <a:buFont typeface="Wingdings" panose="05000000000000000000" pitchFamily="2" charset="2"/>
              <a:buChar char="l"/>
            </a:pPr>
            <a:r>
              <a:rPr lang="zh-TW" altLang="en-US" sz="1800" dirty="0" smtClean="0">
                <a:latin typeface="微軟正黑體" panose="020B0604030504040204" pitchFamily="34" charset="-120"/>
                <a:ea typeface="微軟正黑體" panose="020B0604030504040204" pitchFamily="34" charset="-120"/>
                <a:cs typeface="+mn-cs"/>
              </a:rPr>
              <a:t>未加密</a:t>
            </a:r>
            <a:r>
              <a:rPr lang="en-US" altLang="zh-TW" sz="1800" dirty="0" smtClean="0">
                <a:latin typeface="微軟正黑體" panose="020B0604030504040204" pitchFamily="34" charset="-120"/>
                <a:ea typeface="微軟正黑體" panose="020B0604030504040204" pitchFamily="34" charset="-120"/>
              </a:rPr>
              <a:t>(</a:t>
            </a:r>
            <a:r>
              <a:rPr lang="zh-TW" altLang="en-US" sz="1800" dirty="0" smtClean="0">
                <a:latin typeface="微軟正黑體" panose="020B0604030504040204" pitchFamily="34" charset="-120"/>
                <a:ea typeface="微軟正黑體" panose="020B0604030504040204" pitchFamily="34" charset="-120"/>
              </a:rPr>
              <a:t>國外使用</a:t>
            </a:r>
            <a:r>
              <a:rPr lang="zh-TW" altLang="en-US" sz="1800" dirty="0">
                <a:latin typeface="微軟正黑體" panose="020B0604030504040204" pitchFamily="34" charset="-120"/>
                <a:ea typeface="微軟正黑體" panose="020B0604030504040204" pitchFamily="34" charset="-120"/>
              </a:rPr>
              <a:t>者</a:t>
            </a:r>
            <a:r>
              <a:rPr lang="zh-TW" altLang="en-US" sz="1800" dirty="0" smtClean="0">
                <a:latin typeface="微軟正黑體" panose="020B0604030504040204" pitchFamily="34" charset="-120"/>
                <a:ea typeface="微軟正黑體" panose="020B0604030504040204" pitchFamily="34" charset="-120"/>
              </a:rPr>
              <a:t>會失敗</a:t>
            </a:r>
            <a:r>
              <a:rPr lang="en-US" altLang="zh-TW" sz="1800" dirty="0" smtClean="0">
                <a:latin typeface="微軟正黑體" panose="020B0604030504040204" pitchFamily="34" charset="-120"/>
                <a:ea typeface="微軟正黑體" panose="020B0604030504040204" pitchFamily="34" charset="-120"/>
              </a:rPr>
              <a:t>)</a:t>
            </a:r>
            <a:endParaRPr lang="en-US" altLang="zh-TW" sz="1800" dirty="0">
              <a:latin typeface="微軟正黑體" panose="020B0604030504040204" pitchFamily="34" charset="-120"/>
              <a:ea typeface="微軟正黑體" panose="020B0604030504040204" pitchFamily="34" charset="-120"/>
            </a:endParaRPr>
          </a:p>
          <a:p>
            <a:pPr marL="342900" lvl="1" indent="-342900">
              <a:buClr>
                <a:schemeClr val="accent2"/>
              </a:buClr>
              <a:buFont typeface="Wingdings" panose="05000000000000000000" pitchFamily="2" charset="2"/>
              <a:buChar char="l"/>
            </a:pPr>
            <a:endParaRPr lang="en-US" altLang="zh-TW" sz="2000" dirty="0">
              <a:latin typeface="微軟正黑體" panose="020B0604030504040204" pitchFamily="34" charset="-120"/>
              <a:ea typeface="微軟正黑體" panose="020B0604030504040204" pitchFamily="34" charset="-120"/>
              <a:cs typeface="+mn-cs"/>
            </a:endParaRPr>
          </a:p>
          <a:p>
            <a:pPr marL="457200" lvl="1" indent="0">
              <a:buNone/>
            </a:pPr>
            <a:endParaRPr lang="en-US" altLang="zh-TW" sz="2200" dirty="0" smtClean="0">
              <a:latin typeface="微軟正黑體" panose="020B0604030504040204" pitchFamily="34" charset="-120"/>
              <a:ea typeface="微軟正黑體" panose="020B0604030504040204" pitchFamily="34" charset="-120"/>
            </a:endParaRPr>
          </a:p>
          <a:p>
            <a:pPr marL="0" indent="0">
              <a:buNone/>
            </a:pPr>
            <a:endParaRPr lang="zh-TW" altLang="en-US" kern="1200" dirty="0">
              <a:solidFill>
                <a:schemeClr val="accent2">
                  <a:lumMod val="50000"/>
                </a:schemeClr>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1"/>
          </p:nvPr>
        </p:nvSpPr>
        <p:spPr/>
        <p:txBody>
          <a:bodyPr/>
          <a:lstStyle/>
          <a:p>
            <a:pPr>
              <a:defRPr/>
            </a:pPr>
            <a:fld id="{A769D550-E614-45A8-86A6-04542860B1F7}" type="slidenum">
              <a:rPr lang="zh-TW" altLang="en-US" smtClean="0"/>
              <a:pPr>
                <a:defRPr/>
              </a:pPr>
              <a:t>8</a:t>
            </a:fld>
            <a:endParaRPr lang="en-US" altLang="zh-TW"/>
          </a:p>
        </p:txBody>
      </p:sp>
      <p:pic>
        <p:nvPicPr>
          <p:cNvPr id="8" name="圖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671845"/>
            <a:ext cx="4248472" cy="1129525"/>
          </a:xfrm>
          <a:prstGeom prst="rect">
            <a:avLst/>
          </a:prstGeom>
        </p:spPr>
      </p:pic>
      <p:grpSp>
        <p:nvGrpSpPr>
          <p:cNvPr id="10" name="群組 9"/>
          <p:cNvGrpSpPr/>
          <p:nvPr/>
        </p:nvGrpSpPr>
        <p:grpSpPr>
          <a:xfrm>
            <a:off x="732037" y="3090214"/>
            <a:ext cx="5151487" cy="1080120"/>
            <a:chOff x="827585" y="3483208"/>
            <a:chExt cx="5151487" cy="1080120"/>
          </a:xfrm>
        </p:grpSpPr>
        <p:pic>
          <p:nvPicPr>
            <p:cNvPr id="6" name="圖片 5"/>
            <p:cNvPicPr>
              <a:picLocks noChangeAspect="1"/>
            </p:cNvPicPr>
            <p:nvPr/>
          </p:nvPicPr>
          <p:blipFill rotWithShape="1">
            <a:blip r:embed="rId4">
              <a:extLst>
                <a:ext uri="{28A0092B-C50C-407E-A947-70E740481C1C}">
                  <a14:useLocalDpi xmlns:a14="http://schemas.microsoft.com/office/drawing/2010/main" val="0"/>
                </a:ext>
              </a:extLst>
            </a:blip>
            <a:srcRect t="33420" r="37835" b="16843"/>
            <a:stretch/>
          </p:blipFill>
          <p:spPr>
            <a:xfrm>
              <a:off x="827585" y="3483208"/>
              <a:ext cx="5151487" cy="1080120"/>
            </a:xfrm>
            <a:prstGeom prst="rect">
              <a:avLst/>
            </a:prstGeom>
          </p:spPr>
        </p:pic>
        <p:sp>
          <p:nvSpPr>
            <p:cNvPr id="7" name="矩形 6"/>
            <p:cNvSpPr/>
            <p:nvPr/>
          </p:nvSpPr>
          <p:spPr bwMode="auto">
            <a:xfrm>
              <a:off x="827585" y="3842804"/>
              <a:ext cx="5138096" cy="378284"/>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pitchFamily="34" charset="0"/>
              </a:endParaRPr>
            </a:p>
          </p:txBody>
        </p:sp>
      </p:grpSp>
      <p:pic>
        <p:nvPicPr>
          <p:cNvPr id="9" name="圖片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2037" y="4519615"/>
            <a:ext cx="5428571" cy="1047619"/>
          </a:xfrm>
          <a:prstGeom prst="rect">
            <a:avLst/>
          </a:prstGeom>
        </p:spPr>
      </p:pic>
      <p:sp>
        <p:nvSpPr>
          <p:cNvPr id="12" name="標題 1"/>
          <p:cNvSpPr>
            <a:spLocks noGrp="1"/>
          </p:cNvSpPr>
          <p:nvPr>
            <p:ph type="title"/>
          </p:nvPr>
        </p:nvSpPr>
        <p:spPr>
          <a:xfrm>
            <a:off x="457200" y="228600"/>
            <a:ext cx="8274050" cy="460375"/>
          </a:xfrm>
        </p:spPr>
        <p:txBody>
          <a:bodyPr/>
          <a:lstStyle/>
          <a:p>
            <a:r>
              <a:rPr lang="zh-TW" altLang="en-US" dirty="0">
                <a:latin typeface="微軟正黑體" panose="020B0604030504040204" pitchFamily="34" charset="-120"/>
                <a:ea typeface="微軟正黑體" panose="020B0604030504040204" pitchFamily="34" charset="-120"/>
              </a:rPr>
              <a:t>加入</a:t>
            </a:r>
            <a:r>
              <a:rPr lang="en-US" altLang="zh-TW" dirty="0" err="1">
                <a:latin typeface="微軟正黑體" panose="020B0604030504040204" pitchFamily="34" charset="-120"/>
                <a:ea typeface="微軟正黑體" panose="020B0604030504040204" pitchFamily="34" charset="-120"/>
              </a:rPr>
              <a:t>eduroam</a:t>
            </a:r>
            <a:r>
              <a:rPr lang="zh-TW" altLang="en-US" dirty="0">
                <a:latin typeface="微軟正黑體" panose="020B0604030504040204" pitchFamily="34" charset="-120"/>
                <a:ea typeface="微軟正黑體" panose="020B0604030504040204" pitchFamily="34" charset="-120"/>
              </a:rPr>
              <a:t>建置</a:t>
            </a:r>
          </a:p>
        </p:txBody>
      </p:sp>
      <p:grpSp>
        <p:nvGrpSpPr>
          <p:cNvPr id="15" name="群組 14"/>
          <p:cNvGrpSpPr/>
          <p:nvPr/>
        </p:nvGrpSpPr>
        <p:grpSpPr>
          <a:xfrm>
            <a:off x="2733451" y="969228"/>
            <a:ext cx="3374703" cy="5999472"/>
            <a:chOff x="3049762" y="217552"/>
            <a:chExt cx="3374703" cy="5999472"/>
          </a:xfrm>
        </p:grpSpPr>
        <p:pic>
          <p:nvPicPr>
            <p:cNvPr id="11" name="圖片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49762" y="217552"/>
              <a:ext cx="3374703" cy="5999472"/>
            </a:xfrm>
            <a:prstGeom prst="rect">
              <a:avLst/>
            </a:prstGeom>
          </p:spPr>
        </p:pic>
        <p:sp>
          <p:nvSpPr>
            <p:cNvPr id="14" name="文字方塊 13"/>
            <p:cNvSpPr txBox="1"/>
            <p:nvPr/>
          </p:nvSpPr>
          <p:spPr>
            <a:xfrm>
              <a:off x="3373639" y="3194325"/>
              <a:ext cx="2710530" cy="307777"/>
            </a:xfrm>
            <a:prstGeom prst="rect">
              <a:avLst/>
            </a:prstGeom>
            <a:solidFill>
              <a:schemeClr val="bg1"/>
            </a:solidFill>
          </p:spPr>
          <p:txBody>
            <a:bodyPr wrap="square" rtlCol="0">
              <a:spAutoFit/>
            </a:bodyPr>
            <a:lstStyle/>
            <a:p>
              <a:r>
                <a:rPr lang="en-US" altLang="zh-TW" sz="1400" dirty="0" smtClean="0"/>
                <a:t>ID@eap.rc.edu.tw</a:t>
              </a:r>
              <a:endParaRPr lang="zh-TW" altLang="en-US" sz="1400" dirty="0"/>
            </a:p>
          </p:txBody>
        </p:sp>
      </p:grpSp>
    </p:spTree>
    <p:extLst>
      <p:ext uri="{BB962C8B-B14F-4D97-AF65-F5344CB8AC3E}">
        <p14:creationId xmlns:p14="http://schemas.microsoft.com/office/powerpoint/2010/main" val="3396680885"/>
      </p:ext>
    </p:extLst>
  </p:cSld>
  <p:clrMapOvr>
    <a:masterClrMapping/>
  </p:clrMapOvr>
  <p:timing>
    <p:tnLst>
      <p:par>
        <p:cTn id="1" dur="indefinite" restart="never" nodeType="tmRoot"/>
      </p:par>
    </p:tnLst>
  </p:timing>
</p:sld>
</file>

<file path=ppt/theme/theme1.xml><?xml version="1.0" encoding="utf-8"?>
<a:theme xmlns:a="http://schemas.openxmlformats.org/drawingml/2006/main" name="含有動畫的簡報投影片範例">
  <a:themeElements>
    <a:clrScheme name="含有動畫的簡報投影片範例 3">
      <a:dk1>
        <a:srgbClr val="000000"/>
      </a:dk1>
      <a:lt1>
        <a:srgbClr val="FFFFFF"/>
      </a:lt1>
      <a:dk2>
        <a:srgbClr val="515F7B"/>
      </a:dk2>
      <a:lt2>
        <a:srgbClr val="CACACA"/>
      </a:lt2>
      <a:accent1>
        <a:srgbClr val="9FCAD3"/>
      </a:accent1>
      <a:accent2>
        <a:srgbClr val="839EE3"/>
      </a:accent2>
      <a:accent3>
        <a:srgbClr val="FFFFFF"/>
      </a:accent3>
      <a:accent4>
        <a:srgbClr val="000000"/>
      </a:accent4>
      <a:accent5>
        <a:srgbClr val="CDE1E6"/>
      </a:accent5>
      <a:accent6>
        <a:srgbClr val="768FCE"/>
      </a:accent6>
      <a:hlink>
        <a:srgbClr val="68CCB7"/>
      </a:hlink>
      <a:folHlink>
        <a:srgbClr val="F4D17A"/>
      </a:folHlink>
    </a:clrScheme>
    <a:fontScheme name="含有動畫的簡報投影片範例">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含有動畫的簡報投影片範例 1">
        <a:dk1>
          <a:srgbClr val="000066"/>
        </a:dk1>
        <a:lt1>
          <a:srgbClr val="FFFFFF"/>
        </a:lt1>
        <a:dk2>
          <a:srgbClr val="425A8A"/>
        </a:dk2>
        <a:lt2>
          <a:srgbClr val="CACACA"/>
        </a:lt2>
        <a:accent1>
          <a:srgbClr val="D5CC9D"/>
        </a:accent1>
        <a:accent2>
          <a:srgbClr val="C4DA8C"/>
        </a:accent2>
        <a:accent3>
          <a:srgbClr val="FFFFFF"/>
        </a:accent3>
        <a:accent4>
          <a:srgbClr val="000056"/>
        </a:accent4>
        <a:accent5>
          <a:srgbClr val="E7E2CC"/>
        </a:accent5>
        <a:accent6>
          <a:srgbClr val="B1C57E"/>
        </a:accent6>
        <a:hlink>
          <a:srgbClr val="8DBFC3"/>
        </a:hlink>
        <a:folHlink>
          <a:srgbClr val="DBB093"/>
        </a:folHlink>
      </a:clrScheme>
      <a:clrMap bg1="lt1" tx1="dk1" bg2="lt2" tx2="dk2" accent1="accent1" accent2="accent2" accent3="accent3" accent4="accent4" accent5="accent5" accent6="accent6" hlink="hlink" folHlink="folHlink"/>
    </a:extraClrScheme>
    <a:extraClrScheme>
      <a:clrScheme name="含有動畫的簡報投影片範例 2">
        <a:dk1>
          <a:srgbClr val="000066"/>
        </a:dk1>
        <a:lt1>
          <a:srgbClr val="FFFFFF"/>
        </a:lt1>
        <a:dk2>
          <a:srgbClr val="50797C"/>
        </a:dk2>
        <a:lt2>
          <a:srgbClr val="CACACA"/>
        </a:lt2>
        <a:accent1>
          <a:srgbClr val="9CD6D3"/>
        </a:accent1>
        <a:accent2>
          <a:srgbClr val="82C3E4"/>
        </a:accent2>
        <a:accent3>
          <a:srgbClr val="FFFFFF"/>
        </a:accent3>
        <a:accent4>
          <a:srgbClr val="000056"/>
        </a:accent4>
        <a:accent5>
          <a:srgbClr val="CBE8E6"/>
        </a:accent5>
        <a:accent6>
          <a:srgbClr val="75B0CF"/>
        </a:accent6>
        <a:hlink>
          <a:srgbClr val="CDC483"/>
        </a:hlink>
        <a:folHlink>
          <a:srgbClr val="9B9CD3"/>
        </a:folHlink>
      </a:clrScheme>
      <a:clrMap bg1="lt1" tx1="dk1" bg2="lt2" tx2="dk2" accent1="accent1" accent2="accent2" accent3="accent3" accent4="accent4" accent5="accent5" accent6="accent6" hlink="hlink" folHlink="folHlink"/>
    </a:extraClrScheme>
    <a:extraClrScheme>
      <a:clrScheme name="含有動畫的簡報投影片範例 3">
        <a:dk1>
          <a:srgbClr val="000000"/>
        </a:dk1>
        <a:lt1>
          <a:srgbClr val="FFFFFF"/>
        </a:lt1>
        <a:dk2>
          <a:srgbClr val="515F7B"/>
        </a:dk2>
        <a:lt2>
          <a:srgbClr val="CACACA"/>
        </a:lt2>
        <a:accent1>
          <a:srgbClr val="9FCAD3"/>
        </a:accent1>
        <a:accent2>
          <a:srgbClr val="839EE3"/>
        </a:accent2>
        <a:accent3>
          <a:srgbClr val="FFFFFF"/>
        </a:accent3>
        <a:accent4>
          <a:srgbClr val="000000"/>
        </a:accent4>
        <a:accent5>
          <a:srgbClr val="CDE1E6"/>
        </a:accent5>
        <a:accent6>
          <a:srgbClr val="768FCE"/>
        </a:accent6>
        <a:hlink>
          <a:srgbClr val="68CCB7"/>
        </a:hlink>
        <a:folHlink>
          <a:srgbClr val="F4D17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TM03457491[[fn=大都會]]</Template>
  <TotalTime>242476</TotalTime>
  <Words>1715</Words>
  <Application>Microsoft Office PowerPoint</Application>
  <PresentationFormat>如螢幕大小 (4:3)</PresentationFormat>
  <Paragraphs>330</Paragraphs>
  <Slides>22</Slides>
  <Notes>19</Notes>
  <HiddenSlides>0</HiddenSlides>
  <MMClips>0</MMClips>
  <ScaleCrop>false</ScaleCrop>
  <HeadingPairs>
    <vt:vector size="6" baseType="variant">
      <vt:variant>
        <vt:lpstr>使用字型</vt:lpstr>
      </vt:variant>
      <vt:variant>
        <vt:i4>7</vt:i4>
      </vt:variant>
      <vt:variant>
        <vt:lpstr>佈景主題</vt:lpstr>
      </vt:variant>
      <vt:variant>
        <vt:i4>1</vt:i4>
      </vt:variant>
      <vt:variant>
        <vt:lpstr>投影片標題</vt:lpstr>
      </vt:variant>
      <vt:variant>
        <vt:i4>22</vt:i4>
      </vt:variant>
    </vt:vector>
  </HeadingPairs>
  <TitlesOfParts>
    <vt:vector size="30" baseType="lpstr">
      <vt:lpstr>微軟正黑體</vt:lpstr>
      <vt:lpstr>新細明體</vt:lpstr>
      <vt:lpstr>新細明體</vt:lpstr>
      <vt:lpstr>標楷體</vt:lpstr>
      <vt:lpstr>Arial</vt:lpstr>
      <vt:lpstr>Times New Roman</vt:lpstr>
      <vt:lpstr>Wingdings</vt:lpstr>
      <vt:lpstr>含有動畫的簡報投影片範例</vt:lpstr>
      <vt:lpstr>無線網路漫遊 eduroaming 建置</vt:lpstr>
      <vt:lpstr>摘要</vt:lpstr>
      <vt:lpstr>漫遊中心簡介</vt:lpstr>
      <vt:lpstr>漫遊中心簡介</vt:lpstr>
      <vt:lpstr>漫遊中心簡介</vt:lpstr>
      <vt:lpstr>漫遊中心簡介</vt:lpstr>
      <vt:lpstr>摘要</vt:lpstr>
      <vt:lpstr>加入eduroam建置</vt:lpstr>
      <vt:lpstr>加入eduroam建置</vt:lpstr>
      <vt:lpstr>加入eduroam建置</vt:lpstr>
      <vt:lpstr>加入eduroam建置</vt:lpstr>
      <vt:lpstr>加入eduroam建置</vt:lpstr>
      <vt:lpstr>加入eduroam建置</vt:lpstr>
      <vt:lpstr>加入eduroam建置</vt:lpstr>
      <vt:lpstr>摘要</vt:lpstr>
      <vt:lpstr>漫遊相關問題</vt:lpstr>
      <vt:lpstr>漫遊相關問題</vt:lpstr>
      <vt:lpstr>漫遊相關問題</vt:lpstr>
      <vt:lpstr>漫遊相關問題</vt:lpstr>
      <vt:lpstr>漫遊相關問題</vt:lpstr>
      <vt:lpstr>漫遊相關問題</vt:lpstr>
      <vt:lpstr>PowerPoint 簡報</vt:lpstr>
    </vt:vector>
  </TitlesOfParts>
  <Company>CMT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TANet無線網路漫遊服務推廣活動</dc:title>
  <dc:creator>YUHUA</dc:creator>
  <cp:lastModifiedBy>Windows 使用者</cp:lastModifiedBy>
  <cp:revision>1935</cp:revision>
  <cp:lastPrinted>2018-11-21T02:31:17Z</cp:lastPrinted>
  <dcterms:created xsi:type="dcterms:W3CDTF">2007-01-24T01:58:59Z</dcterms:created>
  <dcterms:modified xsi:type="dcterms:W3CDTF">2020-05-15T01:07:07Z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TC011368001028</vt:lpwstr>
  </property>
</Properties>
</file>